
<file path=[Content_Types].xml><?xml version="1.0" encoding="utf-8"?>
<Types xmlns="http://schemas.openxmlformats.org/package/2006/content-types">
  <Default Extension="png" ContentType="image/png"/>
  <Default Extension="jfif" ContentType="image/jpe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9" r:id="rId4"/>
  </p:sldMasterIdLst>
  <p:notesMasterIdLst>
    <p:notesMasterId r:id="rId23"/>
  </p:notesMasterIdLst>
  <p:handoutMasterIdLst>
    <p:handoutMasterId r:id="rId24"/>
  </p:handoutMasterIdLst>
  <p:sldIdLst>
    <p:sldId id="271" r:id="rId5"/>
    <p:sldId id="2145707408" r:id="rId6"/>
    <p:sldId id="2145707376" r:id="rId7"/>
    <p:sldId id="2145707381" r:id="rId8"/>
    <p:sldId id="2145707403" r:id="rId9"/>
    <p:sldId id="2145707405" r:id="rId10"/>
    <p:sldId id="2145707392" r:id="rId11"/>
    <p:sldId id="2145707382" r:id="rId12"/>
    <p:sldId id="2145707404" r:id="rId13"/>
    <p:sldId id="2145707406" r:id="rId14"/>
    <p:sldId id="2145707407" r:id="rId15"/>
    <p:sldId id="2145707395" r:id="rId16"/>
    <p:sldId id="2145707402" r:id="rId17"/>
    <p:sldId id="2145707399" r:id="rId18"/>
    <p:sldId id="2145707410" r:id="rId19"/>
    <p:sldId id="2145707397" r:id="rId20"/>
    <p:sldId id="2145707398" r:id="rId21"/>
    <p:sldId id="2145707394" r:id="rId22"/>
  </p:sldIdLst>
  <p:sldSz cx="9144000" cy="5143500" type="screen16x9"/>
  <p:notesSz cx="6799263" cy="9929813"/>
  <p:defaultTextStyle>
    <a:defPPr>
      <a:defRPr lang="fr-FR"/>
    </a:defPPr>
    <a:lvl1pPr algn="l" rtl="0" fontAlgn="base">
      <a:spcBef>
        <a:spcPct val="0"/>
      </a:spcBef>
      <a:spcAft>
        <a:spcPct val="0"/>
      </a:spcAft>
      <a:defRPr sz="2400" kern="1200">
        <a:solidFill>
          <a:schemeClr val="tx1"/>
        </a:solidFill>
        <a:latin typeface="Arial" charset="0"/>
        <a:ea typeface="Geneva" charset="-128"/>
        <a:cs typeface="+mn-cs"/>
      </a:defRPr>
    </a:lvl1pPr>
    <a:lvl2pPr marL="457200" algn="l" rtl="0" fontAlgn="base">
      <a:spcBef>
        <a:spcPct val="0"/>
      </a:spcBef>
      <a:spcAft>
        <a:spcPct val="0"/>
      </a:spcAft>
      <a:defRPr sz="2400" kern="1200">
        <a:solidFill>
          <a:schemeClr val="tx1"/>
        </a:solidFill>
        <a:latin typeface="Arial" charset="0"/>
        <a:ea typeface="Geneva" charset="-128"/>
        <a:cs typeface="+mn-cs"/>
      </a:defRPr>
    </a:lvl2pPr>
    <a:lvl3pPr marL="914400" algn="l" rtl="0" fontAlgn="base">
      <a:spcBef>
        <a:spcPct val="0"/>
      </a:spcBef>
      <a:spcAft>
        <a:spcPct val="0"/>
      </a:spcAft>
      <a:defRPr sz="2400" kern="1200">
        <a:solidFill>
          <a:schemeClr val="tx1"/>
        </a:solidFill>
        <a:latin typeface="Arial" charset="0"/>
        <a:ea typeface="Geneva" charset="-128"/>
        <a:cs typeface="+mn-cs"/>
      </a:defRPr>
    </a:lvl3pPr>
    <a:lvl4pPr marL="1371600" algn="l" rtl="0" fontAlgn="base">
      <a:spcBef>
        <a:spcPct val="0"/>
      </a:spcBef>
      <a:spcAft>
        <a:spcPct val="0"/>
      </a:spcAft>
      <a:defRPr sz="2400" kern="1200">
        <a:solidFill>
          <a:schemeClr val="tx1"/>
        </a:solidFill>
        <a:latin typeface="Arial" charset="0"/>
        <a:ea typeface="Geneva" charset="-128"/>
        <a:cs typeface="+mn-cs"/>
      </a:defRPr>
    </a:lvl4pPr>
    <a:lvl5pPr marL="1828800" algn="l" rtl="0" fontAlgn="base">
      <a:spcBef>
        <a:spcPct val="0"/>
      </a:spcBef>
      <a:spcAft>
        <a:spcPct val="0"/>
      </a:spcAft>
      <a:defRPr sz="2400" kern="1200">
        <a:solidFill>
          <a:schemeClr val="tx1"/>
        </a:solidFill>
        <a:latin typeface="Arial" charset="0"/>
        <a:ea typeface="Geneva" charset="-128"/>
        <a:cs typeface="+mn-cs"/>
      </a:defRPr>
    </a:lvl5pPr>
    <a:lvl6pPr marL="2286000" algn="l" defTabSz="914400" rtl="0" eaLnBrk="1" latinLnBrk="0" hangingPunct="1">
      <a:defRPr sz="2400" kern="1200">
        <a:solidFill>
          <a:schemeClr val="tx1"/>
        </a:solidFill>
        <a:latin typeface="Arial" charset="0"/>
        <a:ea typeface="Geneva" charset="-128"/>
        <a:cs typeface="+mn-cs"/>
      </a:defRPr>
    </a:lvl6pPr>
    <a:lvl7pPr marL="2743200" algn="l" defTabSz="914400" rtl="0" eaLnBrk="1" latinLnBrk="0" hangingPunct="1">
      <a:defRPr sz="2400" kern="1200">
        <a:solidFill>
          <a:schemeClr val="tx1"/>
        </a:solidFill>
        <a:latin typeface="Arial" charset="0"/>
        <a:ea typeface="Geneva" charset="-128"/>
        <a:cs typeface="+mn-cs"/>
      </a:defRPr>
    </a:lvl7pPr>
    <a:lvl8pPr marL="3200400" algn="l" defTabSz="914400" rtl="0" eaLnBrk="1" latinLnBrk="0" hangingPunct="1">
      <a:defRPr sz="2400" kern="1200">
        <a:solidFill>
          <a:schemeClr val="tx1"/>
        </a:solidFill>
        <a:latin typeface="Arial" charset="0"/>
        <a:ea typeface="Geneva" charset="-128"/>
        <a:cs typeface="+mn-cs"/>
      </a:defRPr>
    </a:lvl8pPr>
    <a:lvl9pPr marL="3657600" algn="l" defTabSz="914400" rtl="0" eaLnBrk="1" latinLnBrk="0" hangingPunct="1">
      <a:defRPr sz="2400" kern="1200">
        <a:solidFill>
          <a:schemeClr val="tx1"/>
        </a:solidFill>
        <a:latin typeface="Arial" charset="0"/>
        <a:ea typeface="Geneva" charset="-128"/>
        <a:cs typeface="+mn-cs"/>
      </a:defRPr>
    </a:lvl9pPr>
  </p:defaultTextStyle>
  <p:extLst>
    <p:ext uri="{521415D9-36F7-43E2-AB2F-B90AF26B5E84}">
      <p14:sectionLst xmlns:p14="http://schemas.microsoft.com/office/powerpoint/2010/main">
        <p14:section name="Section par défaut" id="{C4AA5C73-3956-4656-9B9B-3363C028BFBC}">
          <p14:sldIdLst>
            <p14:sldId id="271"/>
            <p14:sldId id="2145707408"/>
            <p14:sldId id="2145707376"/>
            <p14:sldId id="2145707381"/>
            <p14:sldId id="2145707403"/>
            <p14:sldId id="2145707405"/>
            <p14:sldId id="2145707392"/>
            <p14:sldId id="2145707382"/>
            <p14:sldId id="2145707404"/>
            <p14:sldId id="2145707406"/>
            <p14:sldId id="2145707407"/>
            <p14:sldId id="2145707395"/>
            <p14:sldId id="2145707402"/>
            <p14:sldId id="2145707399"/>
            <p14:sldId id="2145707410"/>
            <p14:sldId id="2145707397"/>
            <p14:sldId id="2145707398"/>
            <p14:sldId id="2145707394"/>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128">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IZAM Suzan" initials="NS" lastIdx="38" clrIdx="0"/>
  <p:cmAuthor id="2" name="Maylis PERNIN" initials="MP" lastIdx="3" clrIdx="1">
    <p:extLst>
      <p:ext uri="{19B8F6BF-5375-455C-9EA6-DF929625EA0E}">
        <p15:presenceInfo xmlns:p15="http://schemas.microsoft.com/office/powerpoint/2012/main" userId="Maylis PERNIN" providerId="None"/>
      </p:ext>
    </p:extLst>
  </p:cmAuthor>
  <p:cmAuthor id="3" name="VIGIER, Claire (DNS)" initials="VC(" lastIdx="4" clrIdx="2">
    <p:extLst>
      <p:ext uri="{19B8F6BF-5375-455C-9EA6-DF929625EA0E}">
        <p15:presenceInfo xmlns:p15="http://schemas.microsoft.com/office/powerpoint/2012/main" userId="S-1-5-21-27022435-3177379373-3347635678-113078" providerId="AD"/>
      </p:ext>
    </p:extLst>
  </p:cmAuthor>
  <p:cmAuthor id="4" name="PERNIN Maylis" initials="PM" lastIdx="1" clrIdx="3">
    <p:extLst>
      <p:ext uri="{19B8F6BF-5375-455C-9EA6-DF929625EA0E}">
        <p15:presenceInfo xmlns:p15="http://schemas.microsoft.com/office/powerpoint/2012/main" userId="S-1-5-21-1248577188-10479689-3873521419-65933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75B5"/>
    <a:srgbClr val="E73083"/>
    <a:srgbClr val="006AB2"/>
    <a:srgbClr val="BFBFBF"/>
    <a:srgbClr val="FF3399"/>
    <a:srgbClr val="23277E"/>
    <a:srgbClr val="0C419A"/>
    <a:srgbClr val="0D72B6"/>
    <a:srgbClr val="5D80BC"/>
    <a:srgbClr val="C8176A"/>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453FC5-9D00-49E5-8CF4-53048812FF82}" v="5" dt="2022-02-18T13:01:08.435"/>
    <p1510:client id="{94200C9B-FE4F-4F9F-9908-7DDD548204F3}" v="8" dt="2022-03-16T09:40:33.477"/>
    <p1510:client id="{BBA4462E-9E4D-F6BD-5544-148449B145F8}" v="8" dt="2022-03-15T17:29:05.582"/>
    <p1510:client id="{F1BE363E-45DB-470F-85A6-52898E0A4C62}" v="20" dt="2022-03-16T07:12:59.050"/>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256" autoAdjust="0"/>
    <p:restoredTop sz="96395" autoAdjust="0"/>
  </p:normalViewPr>
  <p:slideViewPr>
    <p:cSldViewPr>
      <p:cViewPr varScale="1">
        <p:scale>
          <a:sx n="86" d="100"/>
          <a:sy n="86" d="100"/>
        </p:scale>
        <p:origin x="1000" y="5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8" d="100"/>
          <a:sy n="48" d="100"/>
        </p:scale>
        <p:origin x="2764" y="44"/>
      </p:cViewPr>
      <p:guideLst>
        <p:guide orient="horz" pos="3128"/>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ne LORIN" userId="S::anne.lorin@esante.gouv.fr::36a05026-be65-4a4f-986d-ceb908be52cf" providerId="AD" clId="Web-{F1BE363E-45DB-470F-85A6-52898E0A4C62}"/>
    <pc:docChg chg="modSld">
      <pc:chgData name="Anne LORIN" userId="S::anne.lorin@esante.gouv.fr::36a05026-be65-4a4f-986d-ceb908be52cf" providerId="AD" clId="Web-{F1BE363E-45DB-470F-85A6-52898E0A4C62}" dt="2022-03-16T07:12:59.050" v="18" actId="20577"/>
      <pc:docMkLst>
        <pc:docMk/>
      </pc:docMkLst>
      <pc:sldChg chg="modSp">
        <pc:chgData name="Anne LORIN" userId="S::anne.lorin@esante.gouv.fr::36a05026-be65-4a4f-986d-ceb908be52cf" providerId="AD" clId="Web-{F1BE363E-45DB-470F-85A6-52898E0A4C62}" dt="2022-03-16T07:12:59.050" v="18" actId="20577"/>
        <pc:sldMkLst>
          <pc:docMk/>
          <pc:sldMk cId="1991726897" sldId="2145707394"/>
        </pc:sldMkLst>
        <pc:spChg chg="mod">
          <ac:chgData name="Anne LORIN" userId="S::anne.lorin@esante.gouv.fr::36a05026-be65-4a4f-986d-ceb908be52cf" providerId="AD" clId="Web-{F1BE363E-45DB-470F-85A6-52898E0A4C62}" dt="2022-03-16T07:12:59.050" v="18" actId="20577"/>
          <ac:spMkLst>
            <pc:docMk/>
            <pc:sldMk cId="1991726897" sldId="2145707394"/>
            <ac:spMk id="57" creationId="{00000000-0000-0000-0000-000000000000}"/>
          </ac:spMkLst>
        </pc:spChg>
      </pc:sldChg>
      <pc:sldChg chg="modSp">
        <pc:chgData name="Anne LORIN" userId="S::anne.lorin@esante.gouv.fr::36a05026-be65-4a4f-986d-ceb908be52cf" providerId="AD" clId="Web-{F1BE363E-45DB-470F-85A6-52898E0A4C62}" dt="2022-03-16T07:12:29.814" v="3" actId="20577"/>
        <pc:sldMkLst>
          <pc:docMk/>
          <pc:sldMk cId="4147038276" sldId="2145707397"/>
        </pc:sldMkLst>
        <pc:spChg chg="mod">
          <ac:chgData name="Anne LORIN" userId="S::anne.lorin@esante.gouv.fr::36a05026-be65-4a4f-986d-ceb908be52cf" providerId="AD" clId="Web-{F1BE363E-45DB-470F-85A6-52898E0A4C62}" dt="2022-03-16T07:12:29.814" v="3" actId="20577"/>
          <ac:spMkLst>
            <pc:docMk/>
            <pc:sldMk cId="4147038276" sldId="2145707397"/>
            <ac:spMk id="25" creationId="{00000000-0000-0000-0000-000000000000}"/>
          </ac:spMkLst>
        </pc:spChg>
      </pc:sldChg>
      <pc:sldChg chg="modSp">
        <pc:chgData name="Anne LORIN" userId="S::anne.lorin@esante.gouv.fr::36a05026-be65-4a4f-986d-ceb908be52cf" providerId="AD" clId="Web-{F1BE363E-45DB-470F-85A6-52898E0A4C62}" dt="2022-03-16T07:11:48.376" v="1" actId="20577"/>
        <pc:sldMkLst>
          <pc:docMk/>
          <pc:sldMk cId="2284833697" sldId="2145707406"/>
        </pc:sldMkLst>
        <pc:spChg chg="mod">
          <ac:chgData name="Anne LORIN" userId="S::anne.lorin@esante.gouv.fr::36a05026-be65-4a4f-986d-ceb908be52cf" providerId="AD" clId="Web-{F1BE363E-45DB-470F-85A6-52898E0A4C62}" dt="2022-03-16T07:11:48.376" v="1" actId="20577"/>
          <ac:spMkLst>
            <pc:docMk/>
            <pc:sldMk cId="2284833697" sldId="2145707406"/>
            <ac:spMk id="24" creationId="{00000000-0000-0000-0000-000000000000}"/>
          </ac:spMkLst>
        </pc:spChg>
      </pc:sldChg>
    </pc:docChg>
  </pc:docChgLst>
  <pc:docChgLst>
    <pc:chgData name="Maylis PERNIN" userId="S::maylis.pernin.ext@esante.gouv.fr::d52f518f-f995-4772-a9fb-0fa9cac925bf" providerId="AD" clId="Web-{94200C9B-FE4F-4F9F-9908-7DDD548204F3}"/>
    <pc:docChg chg="modSld">
      <pc:chgData name="Maylis PERNIN" userId="S::maylis.pernin.ext@esante.gouv.fr::d52f518f-f995-4772-a9fb-0fa9cac925bf" providerId="AD" clId="Web-{94200C9B-FE4F-4F9F-9908-7DDD548204F3}" dt="2022-03-16T09:40:33.477" v="7" actId="20577"/>
      <pc:docMkLst>
        <pc:docMk/>
      </pc:docMkLst>
      <pc:sldChg chg="modSp">
        <pc:chgData name="Maylis PERNIN" userId="S::maylis.pernin.ext@esante.gouv.fr::d52f518f-f995-4772-a9fb-0fa9cac925bf" providerId="AD" clId="Web-{94200C9B-FE4F-4F9F-9908-7DDD548204F3}" dt="2022-03-16T09:40:33.477" v="7" actId="20577"/>
        <pc:sldMkLst>
          <pc:docMk/>
          <pc:sldMk cId="1991726897" sldId="2145707394"/>
        </pc:sldMkLst>
        <pc:spChg chg="mod">
          <ac:chgData name="Maylis PERNIN" userId="S::maylis.pernin.ext@esante.gouv.fr::d52f518f-f995-4772-a9fb-0fa9cac925bf" providerId="AD" clId="Web-{94200C9B-FE4F-4F9F-9908-7DDD548204F3}" dt="2022-03-16T09:40:33.477" v="7" actId="20577"/>
          <ac:spMkLst>
            <pc:docMk/>
            <pc:sldMk cId="1991726897" sldId="2145707394"/>
            <ac:spMk id="57" creationId="{00000000-0000-0000-0000-000000000000}"/>
          </ac:spMkLst>
        </pc:spChg>
      </pc:sldChg>
    </pc:docChg>
  </pc:docChgLst>
  <pc:docChgLst>
    <pc:chgData name="VIGIER, Claire (DNS)" userId="S::claire.vigier_sante.gouv.fr#ext#@esante.gouv.fr::646d4fc3-0b46-479a-b93d-65fe0e264425" providerId="AD" clId="Web-{BBA4462E-9E4D-F6BD-5544-148449B145F8}"/>
    <pc:docChg chg="modSld">
      <pc:chgData name="VIGIER, Claire (DNS)" userId="S::claire.vigier_sante.gouv.fr#ext#@esante.gouv.fr::646d4fc3-0b46-479a-b93d-65fe0e264425" providerId="AD" clId="Web-{BBA4462E-9E4D-F6BD-5544-148449B145F8}" dt="2022-03-15T17:29:05.582" v="7" actId="1076"/>
      <pc:docMkLst>
        <pc:docMk/>
      </pc:docMkLst>
      <pc:sldChg chg="modSp">
        <pc:chgData name="VIGIER, Claire (DNS)" userId="S::claire.vigier_sante.gouv.fr#ext#@esante.gouv.fr::646d4fc3-0b46-479a-b93d-65fe0e264425" providerId="AD" clId="Web-{BBA4462E-9E4D-F6BD-5544-148449B145F8}" dt="2022-03-15T17:29:05.582" v="7" actId="1076"/>
        <pc:sldMkLst>
          <pc:docMk/>
          <pc:sldMk cId="3643888139" sldId="2145707403"/>
        </pc:sldMkLst>
        <pc:spChg chg="mod">
          <ac:chgData name="VIGIER, Claire (DNS)" userId="S::claire.vigier_sante.gouv.fr#ext#@esante.gouv.fr::646d4fc3-0b46-479a-b93d-65fe0e264425" providerId="AD" clId="Web-{BBA4462E-9E4D-F6BD-5544-148449B145F8}" dt="2022-03-15T17:29:05.582" v="7" actId="1076"/>
          <ac:spMkLst>
            <pc:docMk/>
            <pc:sldMk cId="3643888139" sldId="2145707403"/>
            <ac:spMk id="15" creationId="{A6CA5594-8C1C-46D4-8A5B-D339FBD5679D}"/>
          </ac:spMkLst>
        </pc:spChg>
      </pc:sldChg>
    </pc:docChg>
  </pc:docChgLst>
  <pc:docChgLst>
    <pc:chgData name="Anne LORIN" userId="S::anne.lorin@esante.gouv.fr::36a05026-be65-4a4f-986d-ceb908be52cf" providerId="AD" clId="Web-{7F453FC5-9D00-49E5-8CF4-53048812FF82}"/>
    <pc:docChg chg="modSld">
      <pc:chgData name="Anne LORIN" userId="S::anne.lorin@esante.gouv.fr::36a05026-be65-4a4f-986d-ceb908be52cf" providerId="AD" clId="Web-{7F453FC5-9D00-49E5-8CF4-53048812FF82}" dt="2022-02-18T13:01:08.435" v="3" actId="20577"/>
      <pc:docMkLst>
        <pc:docMk/>
      </pc:docMkLst>
      <pc:sldChg chg="modSp">
        <pc:chgData name="Anne LORIN" userId="S::anne.lorin@esante.gouv.fr::36a05026-be65-4a4f-986d-ceb908be52cf" providerId="AD" clId="Web-{7F453FC5-9D00-49E5-8CF4-53048812FF82}" dt="2022-02-18T13:01:00.341" v="1" actId="20577"/>
        <pc:sldMkLst>
          <pc:docMk/>
          <pc:sldMk cId="3982458953" sldId="2145707248"/>
        </pc:sldMkLst>
        <pc:spChg chg="mod">
          <ac:chgData name="Anne LORIN" userId="S::anne.lorin@esante.gouv.fr::36a05026-be65-4a4f-986d-ceb908be52cf" providerId="AD" clId="Web-{7F453FC5-9D00-49E5-8CF4-53048812FF82}" dt="2022-02-18T13:01:00.341" v="1" actId="20577"/>
          <ac:spMkLst>
            <pc:docMk/>
            <pc:sldMk cId="3982458953" sldId="2145707248"/>
            <ac:spMk id="2" creationId="{00000000-0000-0000-0000-000000000000}"/>
          </ac:spMkLst>
        </pc:spChg>
      </pc:sldChg>
      <pc:sldChg chg="modSp">
        <pc:chgData name="Anne LORIN" userId="S::anne.lorin@esante.gouv.fr::36a05026-be65-4a4f-986d-ceb908be52cf" providerId="AD" clId="Web-{7F453FC5-9D00-49E5-8CF4-53048812FF82}" dt="2022-02-18T13:01:08.435" v="3" actId="20577"/>
        <pc:sldMkLst>
          <pc:docMk/>
          <pc:sldMk cId="3475503461" sldId="2145707378"/>
        </pc:sldMkLst>
        <pc:spChg chg="mod">
          <ac:chgData name="Anne LORIN" userId="S::anne.lorin@esante.gouv.fr::36a05026-be65-4a4f-986d-ceb908be52cf" providerId="AD" clId="Web-{7F453FC5-9D00-49E5-8CF4-53048812FF82}" dt="2022-02-18T13:01:08.435" v="3" actId="20577"/>
          <ac:spMkLst>
            <pc:docMk/>
            <pc:sldMk cId="3475503461" sldId="2145707378"/>
            <ac:spMk id="9"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347" cy="49649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1342" y="0"/>
            <a:ext cx="2946347" cy="496491"/>
          </a:xfrm>
          <a:prstGeom prst="rect">
            <a:avLst/>
          </a:prstGeom>
        </p:spPr>
        <p:txBody>
          <a:bodyPr vert="horz" lIns="91440" tIns="45720" rIns="91440" bIns="45720" rtlCol="0"/>
          <a:lstStyle>
            <a:lvl1pPr algn="r">
              <a:defRPr sz="1200"/>
            </a:lvl1pPr>
          </a:lstStyle>
          <a:p>
            <a:fld id="{142104ED-560C-4120-89D5-A40EBF371D29}" type="datetimeFigureOut">
              <a:rPr lang="fr-FR" smtClean="0"/>
              <a:t>29/03/2022</a:t>
            </a:fld>
            <a:endParaRPr lang="fr-FR"/>
          </a:p>
        </p:txBody>
      </p:sp>
      <p:sp>
        <p:nvSpPr>
          <p:cNvPr id="4" name="Espace réservé du pied de page 3"/>
          <p:cNvSpPr>
            <a:spLocks noGrp="1"/>
          </p:cNvSpPr>
          <p:nvPr>
            <p:ph type="ftr" sz="quarter" idx="2"/>
          </p:nvPr>
        </p:nvSpPr>
        <p:spPr>
          <a:xfrm>
            <a:off x="0" y="9431599"/>
            <a:ext cx="2946347" cy="496491"/>
          </a:xfrm>
          <a:prstGeom prst="rect">
            <a:avLst/>
          </a:prstGeom>
        </p:spPr>
        <p:txBody>
          <a:bodyPr vert="horz" lIns="91440" tIns="45720" rIns="91440" bIns="45720" rtlCol="0" anchor="b"/>
          <a:lstStyle>
            <a:lvl1pPr algn="l">
              <a:defRPr sz="1200"/>
            </a:lvl1pPr>
          </a:lstStyle>
          <a:p>
            <a:endParaRPr lang="fr-FR"/>
          </a:p>
        </p:txBody>
      </p:sp>
      <p:sp>
        <p:nvSpPr>
          <p:cNvPr id="6" name="Espace réservé du numéro de diapositive 5"/>
          <p:cNvSpPr>
            <a:spLocks noGrp="1"/>
          </p:cNvSpPr>
          <p:nvPr>
            <p:ph type="sldNum" sz="quarter" idx="3"/>
          </p:nvPr>
        </p:nvSpPr>
        <p:spPr>
          <a:xfrm>
            <a:off x="3851342" y="9431599"/>
            <a:ext cx="2946347" cy="496491"/>
          </a:xfrm>
          <a:prstGeom prst="rect">
            <a:avLst/>
          </a:prstGeom>
        </p:spPr>
        <p:txBody>
          <a:bodyPr vert="horz" lIns="91440" tIns="45720" rIns="91440" bIns="45720" rtlCol="0" anchor="b"/>
          <a:lstStyle>
            <a:lvl1pPr algn="r">
              <a:defRPr sz="1200"/>
            </a:lvl1pPr>
          </a:lstStyle>
          <a:p>
            <a:fld id="{F8B7C83D-2704-4EF9-9935-2CF956BF747F}" type="slidenum">
              <a:rPr lang="fr-FR" smtClean="0"/>
              <a:t>‹N°›</a:t>
            </a:fld>
            <a:endParaRPr lang="fr-FR"/>
          </a:p>
        </p:txBody>
      </p:sp>
    </p:spTree>
    <p:extLst>
      <p:ext uri="{BB962C8B-B14F-4D97-AF65-F5344CB8AC3E}">
        <p14:creationId xmlns:p14="http://schemas.microsoft.com/office/powerpoint/2010/main" val="25368315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6347" cy="4964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ea typeface="+mn-ea"/>
              </a:defRPr>
            </a:lvl1pPr>
          </a:lstStyle>
          <a:p>
            <a:pPr>
              <a:defRPr/>
            </a:pPr>
            <a:endParaRPr lang="fr-FR"/>
          </a:p>
        </p:txBody>
      </p:sp>
      <p:sp>
        <p:nvSpPr>
          <p:cNvPr id="5123" name="Rectangle 3"/>
          <p:cNvSpPr>
            <a:spLocks noGrp="1" noChangeArrowheads="1"/>
          </p:cNvSpPr>
          <p:nvPr>
            <p:ph type="dt" idx="1"/>
          </p:nvPr>
        </p:nvSpPr>
        <p:spPr bwMode="auto">
          <a:xfrm>
            <a:off x="3851342" y="0"/>
            <a:ext cx="2946347" cy="4964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ea typeface="+mn-ea"/>
              </a:defRPr>
            </a:lvl1pPr>
          </a:lstStyle>
          <a:p>
            <a:pPr>
              <a:defRPr/>
            </a:pPr>
            <a:endParaRPr lang="fr-FR"/>
          </a:p>
        </p:txBody>
      </p:sp>
      <p:sp>
        <p:nvSpPr>
          <p:cNvPr id="7172" name="Rectangle 4"/>
          <p:cNvSpPr>
            <a:spLocks noGrp="1" noRot="1" noChangeAspect="1" noChangeArrowheads="1" noTextEdit="1"/>
          </p:cNvSpPr>
          <p:nvPr>
            <p:ph type="sldImg" idx="2"/>
          </p:nvPr>
        </p:nvSpPr>
        <p:spPr bwMode="auto">
          <a:xfrm>
            <a:off x="90488" y="744538"/>
            <a:ext cx="6618287" cy="3724275"/>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679927" y="4716661"/>
            <a:ext cx="5439410" cy="446841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5126" name="Rectangle 6"/>
          <p:cNvSpPr>
            <a:spLocks noGrp="1" noChangeArrowheads="1"/>
          </p:cNvSpPr>
          <p:nvPr>
            <p:ph type="ftr" sz="quarter" idx="4"/>
          </p:nvPr>
        </p:nvSpPr>
        <p:spPr bwMode="auto">
          <a:xfrm>
            <a:off x="0" y="9431599"/>
            <a:ext cx="2946347" cy="49649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a typeface="+mn-ea"/>
              </a:defRPr>
            </a:lvl1pPr>
          </a:lstStyle>
          <a:p>
            <a:pPr>
              <a:defRPr/>
            </a:pPr>
            <a:endParaRPr lang="fr-FR"/>
          </a:p>
        </p:txBody>
      </p:sp>
      <p:sp>
        <p:nvSpPr>
          <p:cNvPr id="5127" name="Rectangle 7"/>
          <p:cNvSpPr>
            <a:spLocks noGrp="1" noChangeArrowheads="1"/>
          </p:cNvSpPr>
          <p:nvPr>
            <p:ph type="sldNum" sz="quarter" idx="5"/>
          </p:nvPr>
        </p:nvSpPr>
        <p:spPr bwMode="auto">
          <a:xfrm>
            <a:off x="3851342" y="9431599"/>
            <a:ext cx="2946347" cy="49649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43599C48-8A9F-4257-828B-FB74267884A8}" type="slidenum">
              <a:rPr lang="fr-FR"/>
              <a:pPr>
                <a:defRPr/>
              </a:pPr>
              <a:t>‹N°›</a:t>
            </a:fld>
            <a:endParaRPr lang="fr-FR"/>
          </a:p>
        </p:txBody>
      </p:sp>
    </p:spTree>
    <p:extLst>
      <p:ext uri="{BB962C8B-B14F-4D97-AF65-F5344CB8AC3E}">
        <p14:creationId xmlns:p14="http://schemas.microsoft.com/office/powerpoint/2010/main" val="2733372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Geneva"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Geneva"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Geneva"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Geneva"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Geneva"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3599C48-8A9F-4257-828B-FB74267884A8}" type="slidenum">
              <a:rPr lang="fr-FR" smtClean="0"/>
              <a:pPr>
                <a:defRPr/>
              </a:pPr>
              <a:t>1</a:t>
            </a:fld>
            <a:endParaRPr lang="fr-FR"/>
          </a:p>
        </p:txBody>
      </p:sp>
    </p:spTree>
    <p:extLst>
      <p:ext uri="{BB962C8B-B14F-4D97-AF65-F5344CB8AC3E}">
        <p14:creationId xmlns:p14="http://schemas.microsoft.com/office/powerpoint/2010/main" val="30051328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3599C48-8A9F-4257-828B-FB74267884A8}" type="slidenum">
              <a:rPr lang="fr-FR" smtClean="0"/>
              <a:pPr>
                <a:defRPr/>
              </a:pPr>
              <a:t>13</a:t>
            </a:fld>
            <a:endParaRPr lang="fr-FR"/>
          </a:p>
        </p:txBody>
      </p:sp>
    </p:spTree>
    <p:extLst>
      <p:ext uri="{BB962C8B-B14F-4D97-AF65-F5344CB8AC3E}">
        <p14:creationId xmlns:p14="http://schemas.microsoft.com/office/powerpoint/2010/main" val="549053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3599C48-8A9F-4257-828B-FB74267884A8}" type="slidenum">
              <a:rPr lang="fr-FR" smtClean="0"/>
              <a:pPr>
                <a:defRPr/>
              </a:pPr>
              <a:t>16</a:t>
            </a:fld>
            <a:endParaRPr lang="fr-FR"/>
          </a:p>
        </p:txBody>
      </p:sp>
    </p:spTree>
    <p:extLst>
      <p:ext uri="{BB962C8B-B14F-4D97-AF65-F5344CB8AC3E}">
        <p14:creationId xmlns:p14="http://schemas.microsoft.com/office/powerpoint/2010/main" val="4330558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3599C48-8A9F-4257-828B-FB74267884A8}" type="slidenum">
              <a:rPr lang="fr-FR" smtClean="0"/>
              <a:pPr>
                <a:defRPr/>
              </a:pPr>
              <a:t>17</a:t>
            </a:fld>
            <a:endParaRPr lang="fr-FR"/>
          </a:p>
        </p:txBody>
      </p:sp>
    </p:spTree>
    <p:extLst>
      <p:ext uri="{BB962C8B-B14F-4D97-AF65-F5344CB8AC3E}">
        <p14:creationId xmlns:p14="http://schemas.microsoft.com/office/powerpoint/2010/main" val="18009108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3599C48-8A9F-4257-828B-FB74267884A8}" type="slidenum">
              <a:rPr lang="fr-FR" smtClean="0"/>
              <a:pPr>
                <a:defRPr/>
              </a:pPr>
              <a:t>18</a:t>
            </a:fld>
            <a:endParaRPr lang="fr-FR"/>
          </a:p>
        </p:txBody>
      </p:sp>
    </p:spTree>
    <p:extLst>
      <p:ext uri="{BB962C8B-B14F-4D97-AF65-F5344CB8AC3E}">
        <p14:creationId xmlns:p14="http://schemas.microsoft.com/office/powerpoint/2010/main" val="33792214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43599C48-8A9F-4257-828B-FB74267884A8}" type="slidenum">
              <a:rPr kumimoji="0" lang="fr-FR" sz="1200" b="0" i="0" u="none" strike="noStrike" kern="1200" cap="none" spc="0" normalizeH="0" baseline="0" noProof="0" smtClean="0">
                <a:ln>
                  <a:noFill/>
                </a:ln>
                <a:solidFill>
                  <a:srgbClr val="000000"/>
                </a:solidFill>
                <a:effectLst/>
                <a:uLnTx/>
                <a:uFillTx/>
                <a:latin typeface="Arial" charset="0"/>
                <a:ea typeface="Geneva"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fr-FR" sz="1200" b="0" i="0" u="none" strike="noStrike" kern="1200" cap="none" spc="0" normalizeH="0" baseline="0" noProof="0">
              <a:ln>
                <a:noFill/>
              </a:ln>
              <a:solidFill>
                <a:srgbClr val="000000"/>
              </a:solidFill>
              <a:effectLst/>
              <a:uLnTx/>
              <a:uFillTx/>
              <a:latin typeface="Arial" charset="0"/>
              <a:ea typeface="Geneva" charset="-128"/>
              <a:cs typeface="+mn-cs"/>
            </a:endParaRPr>
          </a:p>
        </p:txBody>
      </p:sp>
    </p:spTree>
    <p:extLst>
      <p:ext uri="{BB962C8B-B14F-4D97-AF65-F5344CB8AC3E}">
        <p14:creationId xmlns:p14="http://schemas.microsoft.com/office/powerpoint/2010/main" val="3123856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3599C48-8A9F-4257-828B-FB74267884A8}" type="slidenum">
              <a:rPr lang="fr-FR" smtClean="0"/>
              <a:pPr>
                <a:defRPr/>
              </a:pPr>
              <a:t>5</a:t>
            </a:fld>
            <a:endParaRPr lang="fr-FR"/>
          </a:p>
        </p:txBody>
      </p:sp>
    </p:spTree>
    <p:extLst>
      <p:ext uri="{BB962C8B-B14F-4D97-AF65-F5344CB8AC3E}">
        <p14:creationId xmlns:p14="http://schemas.microsoft.com/office/powerpoint/2010/main" val="10602783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3599C48-8A9F-4257-828B-FB74267884A8}" type="slidenum">
              <a:rPr lang="fr-FR" smtClean="0"/>
              <a:pPr>
                <a:defRPr/>
              </a:pPr>
              <a:t>6</a:t>
            </a:fld>
            <a:endParaRPr lang="fr-FR"/>
          </a:p>
        </p:txBody>
      </p:sp>
    </p:spTree>
    <p:extLst>
      <p:ext uri="{BB962C8B-B14F-4D97-AF65-F5344CB8AC3E}">
        <p14:creationId xmlns:p14="http://schemas.microsoft.com/office/powerpoint/2010/main" val="3846390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3599C48-8A9F-4257-828B-FB74267884A8}" type="slidenum">
              <a:rPr lang="fr-FR" smtClean="0"/>
              <a:pPr>
                <a:defRPr/>
              </a:pPr>
              <a:t>7</a:t>
            </a:fld>
            <a:endParaRPr lang="fr-FR"/>
          </a:p>
        </p:txBody>
      </p:sp>
    </p:spTree>
    <p:extLst>
      <p:ext uri="{BB962C8B-B14F-4D97-AF65-F5344CB8AC3E}">
        <p14:creationId xmlns:p14="http://schemas.microsoft.com/office/powerpoint/2010/main" val="25516723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3599C48-8A9F-4257-828B-FB74267884A8}" type="slidenum">
              <a:rPr lang="fr-FR" smtClean="0"/>
              <a:pPr>
                <a:defRPr/>
              </a:pPr>
              <a:t>9</a:t>
            </a:fld>
            <a:endParaRPr lang="fr-FR"/>
          </a:p>
        </p:txBody>
      </p:sp>
    </p:spTree>
    <p:extLst>
      <p:ext uri="{BB962C8B-B14F-4D97-AF65-F5344CB8AC3E}">
        <p14:creationId xmlns:p14="http://schemas.microsoft.com/office/powerpoint/2010/main" val="1355142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3599C48-8A9F-4257-828B-FB74267884A8}" type="slidenum">
              <a:rPr lang="fr-FR" smtClean="0"/>
              <a:pPr>
                <a:defRPr/>
              </a:pPr>
              <a:t>10</a:t>
            </a:fld>
            <a:endParaRPr lang="fr-FR"/>
          </a:p>
        </p:txBody>
      </p:sp>
    </p:spTree>
    <p:extLst>
      <p:ext uri="{BB962C8B-B14F-4D97-AF65-F5344CB8AC3E}">
        <p14:creationId xmlns:p14="http://schemas.microsoft.com/office/powerpoint/2010/main" val="25940324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3599C48-8A9F-4257-828B-FB74267884A8}" type="slidenum">
              <a:rPr lang="fr-FR" smtClean="0"/>
              <a:pPr>
                <a:defRPr/>
              </a:pPr>
              <a:t>11</a:t>
            </a:fld>
            <a:endParaRPr lang="fr-FR"/>
          </a:p>
        </p:txBody>
      </p:sp>
    </p:spTree>
    <p:extLst>
      <p:ext uri="{BB962C8B-B14F-4D97-AF65-F5344CB8AC3E}">
        <p14:creationId xmlns:p14="http://schemas.microsoft.com/office/powerpoint/2010/main" val="2884393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43599C48-8A9F-4257-828B-FB74267884A8}" type="slidenum">
              <a:rPr lang="fr-FR" smtClean="0"/>
              <a:pPr>
                <a:defRPr/>
              </a:pPr>
              <a:t>12</a:t>
            </a:fld>
            <a:endParaRPr lang="fr-FR"/>
          </a:p>
        </p:txBody>
      </p:sp>
    </p:spTree>
    <p:extLst>
      <p:ext uri="{BB962C8B-B14F-4D97-AF65-F5344CB8AC3E}">
        <p14:creationId xmlns:p14="http://schemas.microsoft.com/office/powerpoint/2010/main" val="7231097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fi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f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fi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image" Target="../media/image4.jfif"/><Relationship Id="rId5" Type="http://schemas.openxmlformats.org/officeDocument/2006/relationships/image" Target="../media/image5.png"/><Relationship Id="rId4" Type="http://schemas.openxmlformats.org/officeDocument/2006/relationships/image" Target="../media/image12.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jfif"/><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Page de garde standard">
    <p:spTree>
      <p:nvGrpSpPr>
        <p:cNvPr id="1" name=""/>
        <p:cNvGrpSpPr/>
        <p:nvPr/>
      </p:nvGrpSpPr>
      <p:grpSpPr>
        <a:xfrm>
          <a:off x="0" y="0"/>
          <a:ext cx="0" cy="0"/>
          <a:chOff x="0" y="0"/>
          <a:chExt cx="0" cy="0"/>
        </a:xfrm>
      </p:grpSpPr>
      <p:sp>
        <p:nvSpPr>
          <p:cNvPr id="9" name="Rectangle 8"/>
          <p:cNvSpPr/>
          <p:nvPr/>
        </p:nvSpPr>
        <p:spPr>
          <a:xfrm>
            <a:off x="0" y="-2046"/>
            <a:ext cx="9144000" cy="8456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ctrTitle" hasCustomPrompt="1"/>
          </p:nvPr>
        </p:nvSpPr>
        <p:spPr>
          <a:xfrm>
            <a:off x="4211960" y="1683271"/>
            <a:ext cx="4527550" cy="1032495"/>
          </a:xfrm>
        </p:spPr>
        <p:txBody>
          <a:bodyPr anchor="ctr" anchorCtr="0">
            <a:noAutofit/>
          </a:bodyPr>
          <a:lstStyle>
            <a:lvl1pPr algn="l">
              <a:lnSpc>
                <a:spcPts val="2700"/>
              </a:lnSpc>
              <a:spcBef>
                <a:spcPts val="0"/>
              </a:spcBef>
              <a:defRPr sz="2800" baseline="0">
                <a:solidFill>
                  <a:srgbClr val="006AB2"/>
                </a:solidFill>
              </a:defRPr>
            </a:lvl1pPr>
          </a:lstStyle>
          <a:p>
            <a:r>
              <a:rPr lang="fr-FR" dirty="0"/>
              <a:t>Titre de la présentation</a:t>
            </a:r>
          </a:p>
        </p:txBody>
      </p:sp>
      <p:sp>
        <p:nvSpPr>
          <p:cNvPr id="4" name="Espace réservé du texte 3"/>
          <p:cNvSpPr>
            <a:spLocks noGrp="1"/>
          </p:cNvSpPr>
          <p:nvPr>
            <p:ph type="body" sz="quarter" idx="10" hasCustomPrompt="1"/>
          </p:nvPr>
        </p:nvSpPr>
        <p:spPr>
          <a:xfrm>
            <a:off x="4211960" y="2815605"/>
            <a:ext cx="4527550" cy="664418"/>
          </a:xfrm>
        </p:spPr>
        <p:txBody>
          <a:bodyPr>
            <a:noAutofit/>
          </a:bodyPr>
          <a:lstStyle>
            <a:lvl1pPr algn="l">
              <a:defRPr sz="2000">
                <a:solidFill>
                  <a:srgbClr val="575757"/>
                </a:solidFill>
              </a:defRPr>
            </a:lvl1pPr>
          </a:lstStyle>
          <a:p>
            <a:pPr lvl="0"/>
            <a:r>
              <a:rPr lang="fr-FR" dirty="0"/>
              <a:t>Cliquer pour ajouter un sous-titre</a:t>
            </a:r>
          </a:p>
        </p:txBody>
      </p:sp>
      <p:sp>
        <p:nvSpPr>
          <p:cNvPr id="17" name="Espace réservé du texte 21">
            <a:extLst>
              <a:ext uri="{FF2B5EF4-FFF2-40B4-BE49-F238E27FC236}">
                <a16:creationId xmlns:a16="http://schemas.microsoft.com/office/drawing/2014/main" id="{FC509A42-19AD-CE45-9631-39CA09E7EA3F}"/>
              </a:ext>
            </a:extLst>
          </p:cNvPr>
          <p:cNvSpPr>
            <a:spLocks noGrp="1"/>
          </p:cNvSpPr>
          <p:nvPr>
            <p:ph type="body" sz="quarter" idx="12" hasCustomPrompt="1"/>
          </p:nvPr>
        </p:nvSpPr>
        <p:spPr>
          <a:xfrm>
            <a:off x="4211960" y="3914822"/>
            <a:ext cx="4527550" cy="385120"/>
          </a:xfrm>
          <a:prstGeom prst="rect">
            <a:avLst/>
          </a:prstGeom>
        </p:spPr>
        <p:txBody>
          <a:bodyPr/>
          <a:lstStyle>
            <a:lvl1pPr>
              <a:defRPr sz="1200" b="0">
                <a:solidFill>
                  <a:srgbClr val="575757"/>
                </a:solidFill>
              </a:defRPr>
            </a:lvl1pPr>
          </a:lstStyle>
          <a:p>
            <a:pPr lvl="0"/>
            <a:r>
              <a:rPr lang="fr-FR" dirty="0"/>
              <a:t>Date | Emetteur</a:t>
            </a:r>
          </a:p>
        </p:txBody>
      </p:sp>
      <p:sp>
        <p:nvSpPr>
          <p:cNvPr id="10" name="Rectangle 9"/>
          <p:cNvSpPr/>
          <p:nvPr userDrawn="1"/>
        </p:nvSpPr>
        <p:spPr>
          <a:xfrm>
            <a:off x="0" y="-2046"/>
            <a:ext cx="9144000" cy="8456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1" name="Imag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11760" y="222405"/>
            <a:ext cx="1361391" cy="4698691"/>
          </a:xfrm>
          <a:prstGeom prst="rect">
            <a:avLst/>
          </a:prstGeom>
        </p:spPr>
      </p:pic>
      <p:sp>
        <p:nvSpPr>
          <p:cNvPr id="14" name="Espace réservé du texte 21">
            <a:extLst>
              <a:ext uri="{FF2B5EF4-FFF2-40B4-BE49-F238E27FC236}">
                <a16:creationId xmlns:a16="http://schemas.microsoft.com/office/drawing/2014/main" id="{FC509A42-19AD-CE45-9631-39CA09E7EA3F}"/>
              </a:ext>
            </a:extLst>
          </p:cNvPr>
          <p:cNvSpPr>
            <a:spLocks noGrp="1"/>
          </p:cNvSpPr>
          <p:nvPr>
            <p:ph type="body" sz="quarter" idx="12" hasCustomPrompt="1"/>
          </p:nvPr>
        </p:nvSpPr>
        <p:spPr>
          <a:xfrm>
            <a:off x="4211960" y="3914822"/>
            <a:ext cx="4527550" cy="385120"/>
          </a:xfrm>
          <a:prstGeom prst="rect">
            <a:avLst/>
          </a:prstGeom>
        </p:spPr>
        <p:txBody>
          <a:bodyPr/>
          <a:lstStyle>
            <a:lvl1pPr>
              <a:defRPr sz="1200" b="0">
                <a:solidFill>
                  <a:srgbClr val="575757"/>
                </a:solidFill>
              </a:defRPr>
            </a:lvl1pPr>
          </a:lstStyle>
          <a:p>
            <a:pPr lvl="0"/>
            <a:r>
              <a:rPr lang="fr-FR" dirty="0"/>
              <a:t>Date | Emetteur</a:t>
            </a:r>
          </a:p>
        </p:txBody>
      </p:sp>
      <p:pic>
        <p:nvPicPr>
          <p:cNvPr id="12" name="Image 11">
            <a:extLst>
              <a:ext uri="{FF2B5EF4-FFF2-40B4-BE49-F238E27FC236}">
                <a16:creationId xmlns:a16="http://schemas.microsoft.com/office/drawing/2014/main" id="{D6147C29-5056-4B5A-8AFE-5074B038AA51}"/>
              </a:ext>
            </a:extLst>
          </p:cNvPr>
          <p:cNvPicPr>
            <a:picLocks noChangeAspect="1"/>
          </p:cNvPicPr>
          <p:nvPr userDrawn="1"/>
        </p:nvPicPr>
        <p:blipFill>
          <a:blip r:embed="rId3"/>
          <a:stretch>
            <a:fillRect/>
          </a:stretch>
        </p:blipFill>
        <p:spPr>
          <a:xfrm>
            <a:off x="50102" y="1683271"/>
            <a:ext cx="2361658" cy="1572375"/>
          </a:xfrm>
          <a:prstGeom prst="rect">
            <a:avLst/>
          </a:prstGeom>
        </p:spPr>
      </p:pic>
      <p:sp>
        <p:nvSpPr>
          <p:cNvPr id="16" name="Espace réservé du numéro de diapositive 5"/>
          <p:cNvSpPr>
            <a:spLocks noGrp="1"/>
          </p:cNvSpPr>
          <p:nvPr>
            <p:ph type="sldNum" sz="quarter" idx="13"/>
          </p:nvPr>
        </p:nvSpPr>
        <p:spPr>
          <a:xfrm>
            <a:off x="107504" y="4749992"/>
            <a:ext cx="287338" cy="273844"/>
          </a:xfrm>
        </p:spPr>
        <p:txBody>
          <a:bodyPr/>
          <a:lstStyle/>
          <a:p>
            <a:fld id="{646E7B68-C406-4B5C-B79D-A1CDE10CB85D}" type="slidenum">
              <a:rPr lang="fr-FR" smtClean="0"/>
              <a:pPr/>
              <a:t>‹N°›</a:t>
            </a:fld>
            <a:endParaRPr lang="fr-FR" dirty="0"/>
          </a:p>
        </p:txBody>
      </p:sp>
      <p:sp>
        <p:nvSpPr>
          <p:cNvPr id="18" name="Espace réservé du pied de page 6"/>
          <p:cNvSpPr>
            <a:spLocks noGrp="1"/>
          </p:cNvSpPr>
          <p:nvPr>
            <p:ph type="ftr" sz="quarter" idx="15"/>
          </p:nvPr>
        </p:nvSpPr>
        <p:spPr>
          <a:xfrm>
            <a:off x="408753" y="4749992"/>
            <a:ext cx="5747423" cy="273844"/>
          </a:xfrm>
        </p:spPr>
        <p:txBody>
          <a:bodyPr/>
          <a:lstStyle/>
          <a:p>
            <a:r>
              <a:rPr lang="fr-FR">
                <a:latin typeface="Arial"/>
                <a:ea typeface="+mn-ea"/>
              </a:rPr>
              <a:t>| Titre du document</a:t>
            </a:r>
            <a:endParaRPr lang="fr-FR" dirty="0">
              <a:latin typeface="Arial"/>
              <a:ea typeface="+mn-ea"/>
            </a:endParaRPr>
          </a:p>
        </p:txBody>
      </p:sp>
    </p:spTree>
    <p:extLst>
      <p:ext uri="{BB962C8B-B14F-4D97-AF65-F5344CB8AC3E}">
        <p14:creationId xmlns:p14="http://schemas.microsoft.com/office/powerpoint/2010/main" val="1006600897"/>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ommaire">
    <p:spTree>
      <p:nvGrpSpPr>
        <p:cNvPr id="1" name=""/>
        <p:cNvGrpSpPr/>
        <p:nvPr/>
      </p:nvGrpSpPr>
      <p:grpSpPr>
        <a:xfrm>
          <a:off x="0" y="0"/>
          <a:ext cx="0" cy="0"/>
          <a:chOff x="0" y="0"/>
          <a:chExt cx="0" cy="0"/>
        </a:xfrm>
      </p:grpSpPr>
      <p:sp>
        <p:nvSpPr>
          <p:cNvPr id="13" name="Rectangle 12"/>
          <p:cNvSpPr/>
          <p:nvPr/>
        </p:nvSpPr>
        <p:spPr>
          <a:xfrm>
            <a:off x="-3440" y="61459"/>
            <a:ext cx="9144000" cy="8456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space réservé du numéro de diapositive 5"/>
          <p:cNvSpPr>
            <a:spLocks noGrp="1"/>
          </p:cNvSpPr>
          <p:nvPr>
            <p:ph type="sldNum" sz="quarter" idx="12"/>
          </p:nvPr>
        </p:nvSpPr>
        <p:spPr/>
        <p:txBody>
          <a:bodyPr/>
          <a:lstStyle/>
          <a:p>
            <a:fld id="{646E7B68-C406-4B5C-B79D-A1CDE10CB85D}" type="slidenum">
              <a:rPr lang="fr-FR" smtClean="0"/>
              <a:pPr/>
              <a:t>‹N°›</a:t>
            </a:fld>
            <a:endParaRPr lang="fr-FR" dirty="0"/>
          </a:p>
        </p:txBody>
      </p:sp>
      <p:sp>
        <p:nvSpPr>
          <p:cNvPr id="63" name="Espace réservé du texte 62"/>
          <p:cNvSpPr>
            <a:spLocks noGrp="1"/>
          </p:cNvSpPr>
          <p:nvPr>
            <p:ph type="body" sz="quarter" idx="14" hasCustomPrompt="1"/>
          </p:nvPr>
        </p:nvSpPr>
        <p:spPr>
          <a:xfrm>
            <a:off x="4427538" y="1767822"/>
            <a:ext cx="2736304" cy="2160240"/>
          </a:xfrm>
        </p:spPr>
        <p:txBody>
          <a:bodyPr numCol="1">
            <a:normAutofit/>
          </a:bodyPr>
          <a:lstStyle>
            <a:lvl1pPr marL="0" indent="0" algn="l" defTabSz="914400" rtl="0" eaLnBrk="1" latinLnBrk="0" hangingPunct="1">
              <a:lnSpc>
                <a:spcPct val="150000"/>
              </a:lnSpc>
              <a:spcBef>
                <a:spcPts val="200"/>
              </a:spcBef>
              <a:spcAft>
                <a:spcPts val="0"/>
              </a:spcAft>
              <a:buFontTx/>
              <a:buNone/>
              <a:defRPr lang="fr-FR" sz="1400" b="1" kern="1200" cap="none" baseline="0" smtClean="0">
                <a:solidFill>
                  <a:srgbClr val="575757"/>
                </a:solidFill>
                <a:latin typeface="+mn-lt"/>
                <a:ea typeface="+mn-ea"/>
                <a:cs typeface="+mn-cs"/>
              </a:defRPr>
            </a:lvl1pPr>
          </a:lstStyle>
          <a:p>
            <a:pPr lvl="0"/>
            <a:r>
              <a:rPr lang="fr-FR" dirty="0"/>
              <a:t>Chapitre 1</a:t>
            </a:r>
          </a:p>
          <a:p>
            <a:pPr lvl="0"/>
            <a:r>
              <a:rPr lang="fr-FR" dirty="0"/>
              <a:t>Chapitre 2</a:t>
            </a:r>
          </a:p>
          <a:p>
            <a:pPr lvl="0"/>
            <a:r>
              <a:rPr lang="fr-FR" dirty="0"/>
              <a:t>Chapitre 3</a:t>
            </a:r>
          </a:p>
        </p:txBody>
      </p:sp>
      <p:sp>
        <p:nvSpPr>
          <p:cNvPr id="7" name="Espace réservé du pied de page 6"/>
          <p:cNvSpPr>
            <a:spLocks noGrp="1"/>
          </p:cNvSpPr>
          <p:nvPr>
            <p:ph type="ftr" sz="quarter" idx="15"/>
          </p:nvPr>
        </p:nvSpPr>
        <p:spPr>
          <a:xfrm>
            <a:off x="408753" y="4749992"/>
            <a:ext cx="5747423" cy="273844"/>
          </a:xfrm>
        </p:spPr>
        <p:txBody>
          <a:bodyPr/>
          <a:lstStyle/>
          <a:p>
            <a:r>
              <a:rPr lang="fr-FR">
                <a:latin typeface="Arial"/>
                <a:ea typeface="+mn-ea"/>
              </a:rPr>
              <a:t>| Titre du document</a:t>
            </a:r>
            <a:endParaRPr lang="fr-FR" dirty="0">
              <a:latin typeface="Arial"/>
              <a:ea typeface="+mn-ea"/>
            </a:endParaRPr>
          </a:p>
        </p:txBody>
      </p:sp>
      <p:sp>
        <p:nvSpPr>
          <p:cNvPr id="9" name="Titre 1"/>
          <p:cNvSpPr txBox="1">
            <a:spLocks/>
          </p:cNvSpPr>
          <p:nvPr userDrawn="1"/>
        </p:nvSpPr>
        <p:spPr>
          <a:xfrm>
            <a:off x="1330748" y="61459"/>
            <a:ext cx="3096790" cy="845604"/>
          </a:xfrm>
          <a:prstGeom prst="rect">
            <a:avLst/>
          </a:prstGeom>
        </p:spPr>
        <p:txBody>
          <a:bodyPr vert="horz" lIns="0" tIns="0" rIns="0" bIns="0" rtlCol="0" anchor="ctr" anchorCtr="0">
            <a:noAutofit/>
          </a:bodyPr>
          <a:lstStyle>
            <a:lvl1pPr algn="l" defTabSz="914400" rtl="0" eaLnBrk="1" latinLnBrk="0" hangingPunct="1">
              <a:lnSpc>
                <a:spcPts val="2700"/>
              </a:lnSpc>
              <a:spcBef>
                <a:spcPts val="0"/>
              </a:spcBef>
              <a:buNone/>
              <a:defRPr sz="2800" b="1" kern="1200" baseline="0">
                <a:solidFill>
                  <a:srgbClr val="006AB2"/>
                </a:solidFill>
                <a:latin typeface="+mj-lt"/>
                <a:ea typeface="+mj-ea"/>
                <a:cs typeface="+mj-cs"/>
              </a:defRPr>
            </a:lvl1pPr>
          </a:lstStyle>
          <a:p>
            <a:pPr fontAlgn="auto">
              <a:spcAft>
                <a:spcPts val="0"/>
              </a:spcAft>
            </a:pPr>
            <a:r>
              <a:rPr lang="fr-FR" dirty="0"/>
              <a:t>Sommaire</a:t>
            </a:r>
          </a:p>
        </p:txBody>
      </p:sp>
      <p:pic>
        <p:nvPicPr>
          <p:cNvPr id="8" name="Image 7">
            <a:extLst>
              <a:ext uri="{FF2B5EF4-FFF2-40B4-BE49-F238E27FC236}">
                <a16:creationId xmlns:a16="http://schemas.microsoft.com/office/drawing/2014/main" id="{D6147C29-5056-4B5A-8AFE-5074B038AA51}"/>
              </a:ext>
            </a:extLst>
          </p:cNvPr>
          <p:cNvPicPr>
            <a:picLocks noChangeAspect="1"/>
          </p:cNvPicPr>
          <p:nvPr userDrawn="1"/>
        </p:nvPicPr>
        <p:blipFill>
          <a:blip r:embed="rId2"/>
          <a:stretch>
            <a:fillRect/>
          </a:stretch>
        </p:blipFill>
        <p:spPr>
          <a:xfrm>
            <a:off x="8143867" y="57294"/>
            <a:ext cx="964637" cy="642248"/>
          </a:xfrm>
          <a:prstGeom prst="rect">
            <a:avLst/>
          </a:prstGeom>
        </p:spPr>
      </p:pic>
    </p:spTree>
    <p:extLst>
      <p:ext uri="{BB962C8B-B14F-4D97-AF65-F5344CB8AC3E}">
        <p14:creationId xmlns:p14="http://schemas.microsoft.com/office/powerpoint/2010/main" val="76361788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Intercalaire">
    <p:spTree>
      <p:nvGrpSpPr>
        <p:cNvPr id="1" name=""/>
        <p:cNvGrpSpPr/>
        <p:nvPr/>
      </p:nvGrpSpPr>
      <p:grpSpPr>
        <a:xfrm>
          <a:off x="0" y="0"/>
          <a:ext cx="0" cy="0"/>
          <a:chOff x="0" y="0"/>
          <a:chExt cx="0" cy="0"/>
        </a:xfrm>
      </p:grpSpPr>
      <p:sp>
        <p:nvSpPr>
          <p:cNvPr id="15" name="Rectangle 14"/>
          <p:cNvSpPr/>
          <p:nvPr/>
        </p:nvSpPr>
        <p:spPr>
          <a:xfrm>
            <a:off x="0" y="-2046"/>
            <a:ext cx="9144000" cy="773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Titre 1"/>
          <p:cNvSpPr>
            <a:spLocks noGrp="1"/>
          </p:cNvSpPr>
          <p:nvPr>
            <p:ph type="ctrTitle" hasCustomPrompt="1"/>
          </p:nvPr>
        </p:nvSpPr>
        <p:spPr>
          <a:xfrm>
            <a:off x="4427538" y="1683271"/>
            <a:ext cx="4311972" cy="1032495"/>
          </a:xfrm>
        </p:spPr>
        <p:txBody>
          <a:bodyPr anchor="ctr" anchorCtr="0">
            <a:noAutofit/>
          </a:bodyPr>
          <a:lstStyle>
            <a:lvl1pPr algn="l">
              <a:lnSpc>
                <a:spcPts val="2700"/>
              </a:lnSpc>
              <a:spcBef>
                <a:spcPts val="0"/>
              </a:spcBef>
              <a:defRPr sz="2800" baseline="0">
                <a:solidFill>
                  <a:srgbClr val="006AB2"/>
                </a:solidFill>
              </a:defRPr>
            </a:lvl1pPr>
          </a:lstStyle>
          <a:p>
            <a:r>
              <a:rPr lang="fr-FR" dirty="0"/>
              <a:t>Titre du chapitre</a:t>
            </a:r>
          </a:p>
        </p:txBody>
      </p:sp>
      <p:sp>
        <p:nvSpPr>
          <p:cNvPr id="18" name="Espace réservé du texte 3"/>
          <p:cNvSpPr>
            <a:spLocks noGrp="1"/>
          </p:cNvSpPr>
          <p:nvPr>
            <p:ph type="body" sz="quarter" idx="13" hasCustomPrompt="1"/>
          </p:nvPr>
        </p:nvSpPr>
        <p:spPr>
          <a:xfrm>
            <a:off x="4427538" y="2815605"/>
            <a:ext cx="4311972" cy="664418"/>
          </a:xfrm>
        </p:spPr>
        <p:txBody>
          <a:bodyPr>
            <a:noAutofit/>
          </a:bodyPr>
          <a:lstStyle>
            <a:lvl1pPr algn="l">
              <a:defRPr sz="2000">
                <a:solidFill>
                  <a:srgbClr val="575757"/>
                </a:solidFill>
              </a:defRPr>
            </a:lvl1pPr>
          </a:lstStyle>
          <a:p>
            <a:pPr lvl="0"/>
            <a:r>
              <a:rPr lang="fr-FR" dirty="0"/>
              <a:t>Sous-titre éventuel</a:t>
            </a:r>
          </a:p>
        </p:txBody>
      </p:sp>
      <p:sp>
        <p:nvSpPr>
          <p:cNvPr id="8" name="Rectangle 7"/>
          <p:cNvSpPr/>
          <p:nvPr userDrawn="1"/>
        </p:nvSpPr>
        <p:spPr>
          <a:xfrm>
            <a:off x="0" y="-2046"/>
            <a:ext cx="9144000" cy="773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83768" y="144016"/>
            <a:ext cx="1310181" cy="4803998"/>
          </a:xfrm>
          <a:prstGeom prst="rect">
            <a:avLst/>
          </a:prstGeom>
        </p:spPr>
      </p:pic>
      <p:sp>
        <p:nvSpPr>
          <p:cNvPr id="13" name="Espace réservé du numéro de diapositive 5"/>
          <p:cNvSpPr>
            <a:spLocks noGrp="1"/>
          </p:cNvSpPr>
          <p:nvPr>
            <p:ph type="sldNum" sz="quarter" idx="12"/>
          </p:nvPr>
        </p:nvSpPr>
        <p:spPr>
          <a:xfrm>
            <a:off x="107504" y="4749992"/>
            <a:ext cx="287338" cy="273844"/>
          </a:xfrm>
        </p:spPr>
        <p:txBody>
          <a:bodyPr/>
          <a:lstStyle/>
          <a:p>
            <a:fld id="{646E7B68-C406-4B5C-B79D-A1CDE10CB85D}" type="slidenum">
              <a:rPr lang="fr-FR" smtClean="0"/>
              <a:pPr/>
              <a:t>‹N°›</a:t>
            </a:fld>
            <a:endParaRPr lang="fr-FR" dirty="0"/>
          </a:p>
        </p:txBody>
      </p:sp>
      <p:sp>
        <p:nvSpPr>
          <p:cNvPr id="14" name="Espace réservé du pied de page 6"/>
          <p:cNvSpPr>
            <a:spLocks noGrp="1"/>
          </p:cNvSpPr>
          <p:nvPr>
            <p:ph type="ftr" sz="quarter" idx="15"/>
          </p:nvPr>
        </p:nvSpPr>
        <p:spPr>
          <a:xfrm>
            <a:off x="408753" y="4749992"/>
            <a:ext cx="5747423" cy="273844"/>
          </a:xfrm>
        </p:spPr>
        <p:txBody>
          <a:bodyPr/>
          <a:lstStyle/>
          <a:p>
            <a:r>
              <a:rPr lang="fr-FR">
                <a:latin typeface="Arial"/>
                <a:ea typeface="+mn-ea"/>
              </a:rPr>
              <a:t>| Titre du document</a:t>
            </a:r>
            <a:endParaRPr lang="fr-FR" dirty="0">
              <a:latin typeface="Arial"/>
              <a:ea typeface="+mn-ea"/>
            </a:endParaRPr>
          </a:p>
        </p:txBody>
      </p:sp>
      <p:pic>
        <p:nvPicPr>
          <p:cNvPr id="11" name="Image 10">
            <a:extLst>
              <a:ext uri="{FF2B5EF4-FFF2-40B4-BE49-F238E27FC236}">
                <a16:creationId xmlns:a16="http://schemas.microsoft.com/office/drawing/2014/main" id="{D6147C29-5056-4B5A-8AFE-5074B038AA51}"/>
              </a:ext>
            </a:extLst>
          </p:cNvPr>
          <p:cNvPicPr>
            <a:picLocks noChangeAspect="1"/>
          </p:cNvPicPr>
          <p:nvPr userDrawn="1"/>
        </p:nvPicPr>
        <p:blipFill>
          <a:blip r:embed="rId3"/>
          <a:stretch>
            <a:fillRect/>
          </a:stretch>
        </p:blipFill>
        <p:spPr>
          <a:xfrm>
            <a:off x="50102" y="1683271"/>
            <a:ext cx="2361658" cy="1572375"/>
          </a:xfrm>
          <a:prstGeom prst="rect">
            <a:avLst/>
          </a:prstGeom>
        </p:spPr>
      </p:pic>
    </p:spTree>
    <p:extLst>
      <p:ext uri="{BB962C8B-B14F-4D97-AF65-F5344CB8AC3E}">
        <p14:creationId xmlns:p14="http://schemas.microsoft.com/office/powerpoint/2010/main" val="1632525279"/>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Titre et contenu">
    <p:spTree>
      <p:nvGrpSpPr>
        <p:cNvPr id="1" name=""/>
        <p:cNvGrpSpPr/>
        <p:nvPr/>
      </p:nvGrpSpPr>
      <p:grpSpPr>
        <a:xfrm>
          <a:off x="0" y="0"/>
          <a:ext cx="0" cy="0"/>
          <a:chOff x="0" y="0"/>
          <a:chExt cx="0" cy="0"/>
        </a:xfrm>
      </p:grpSpPr>
      <p:sp>
        <p:nvSpPr>
          <p:cNvPr id="8" name="Rectangle 7"/>
          <p:cNvSpPr/>
          <p:nvPr/>
        </p:nvSpPr>
        <p:spPr>
          <a:xfrm>
            <a:off x="0" y="627534"/>
            <a:ext cx="9144000"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5" name="Image 4" descr="Une image contenant personne, intérieur, tenant, alimentation&#10;&#10;Description générée automatiquement">
            <a:extLst>
              <a:ext uri="{FF2B5EF4-FFF2-40B4-BE49-F238E27FC236}">
                <a16:creationId xmlns:a16="http://schemas.microsoft.com/office/drawing/2014/main" id="{DCE54B6C-D7B7-064E-80CC-C434FFA6A49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21889" y="2255"/>
            <a:ext cx="7522111" cy="5141246"/>
          </a:xfrm>
          <a:prstGeom prst="rect">
            <a:avLst/>
          </a:prstGeom>
        </p:spPr>
      </p:pic>
      <p:sp>
        <p:nvSpPr>
          <p:cNvPr id="3" name="Espace réservé du texte 2">
            <a:extLst>
              <a:ext uri="{FF2B5EF4-FFF2-40B4-BE49-F238E27FC236}">
                <a16:creationId xmlns:a16="http://schemas.microsoft.com/office/drawing/2014/main" id="{3A4A0B2A-58BC-1D4D-8883-191DA713D2F9}"/>
              </a:ext>
            </a:extLst>
          </p:cNvPr>
          <p:cNvSpPr>
            <a:spLocks noGrp="1"/>
          </p:cNvSpPr>
          <p:nvPr>
            <p:ph type="body" sz="quarter" idx="10" hasCustomPrompt="1"/>
          </p:nvPr>
        </p:nvSpPr>
        <p:spPr>
          <a:xfrm>
            <a:off x="2268538" y="915988"/>
            <a:ext cx="2735510" cy="1511300"/>
          </a:xfrm>
          <a:prstGeom prst="rect">
            <a:avLst/>
          </a:prstGeom>
        </p:spPr>
        <p:txBody>
          <a:bodyPr/>
          <a:lstStyle>
            <a:lvl1pPr>
              <a:lnSpc>
                <a:spcPct val="80000"/>
              </a:lnSpc>
              <a:defRPr sz="3200" kern="800" cap="none" baseline="0">
                <a:solidFill>
                  <a:schemeClr val="bg1"/>
                </a:solidFill>
              </a:defRPr>
            </a:lvl1pPr>
            <a:lvl2pPr marL="434250" indent="0">
              <a:lnSpc>
                <a:spcPct val="80000"/>
              </a:lnSpc>
              <a:buNone/>
              <a:defRPr sz="3200">
                <a:solidFill>
                  <a:schemeClr val="bg1"/>
                </a:solidFill>
              </a:defRPr>
            </a:lvl2pPr>
          </a:lstStyle>
          <a:p>
            <a:pPr lvl="0"/>
            <a:r>
              <a:rPr lang="fr-FR" dirty="0"/>
              <a:t>Titre principal de la slide</a:t>
            </a:r>
          </a:p>
          <a:p>
            <a:pPr lvl="1"/>
            <a:endParaRPr lang="fr-FR" dirty="0"/>
          </a:p>
        </p:txBody>
      </p:sp>
      <p:sp>
        <p:nvSpPr>
          <p:cNvPr id="6" name="Espace réservé du texte 5">
            <a:extLst>
              <a:ext uri="{FF2B5EF4-FFF2-40B4-BE49-F238E27FC236}">
                <a16:creationId xmlns:a16="http://schemas.microsoft.com/office/drawing/2014/main" id="{05C05DFA-F720-FF4C-A4AA-91C4E66A3103}"/>
              </a:ext>
            </a:extLst>
          </p:cNvPr>
          <p:cNvSpPr>
            <a:spLocks noGrp="1"/>
          </p:cNvSpPr>
          <p:nvPr>
            <p:ph type="body" sz="quarter" idx="11" hasCustomPrompt="1"/>
          </p:nvPr>
        </p:nvSpPr>
        <p:spPr>
          <a:xfrm>
            <a:off x="2268538" y="2427288"/>
            <a:ext cx="2951534" cy="1873250"/>
          </a:xfrm>
          <a:prstGeom prst="rect">
            <a:avLst/>
          </a:prstGeom>
        </p:spPr>
        <p:txBody>
          <a:bodyPr/>
          <a:lstStyle>
            <a:lvl1pPr>
              <a:lnSpc>
                <a:spcPct val="80000"/>
              </a:lnSpc>
              <a:spcBef>
                <a:spcPts val="0"/>
              </a:spcBef>
              <a:defRPr sz="1400" b="0">
                <a:solidFill>
                  <a:schemeClr val="bg1"/>
                </a:solidFill>
              </a:defRPr>
            </a:lvl1pPr>
          </a:lstStyle>
          <a:p>
            <a:pPr lvl="0"/>
            <a:r>
              <a:rPr lang="fr-FR" dirty="0"/>
              <a:t>Texte</a:t>
            </a:r>
          </a:p>
        </p:txBody>
      </p:sp>
      <p:sp>
        <p:nvSpPr>
          <p:cNvPr id="7" name="Espace réservé du numéro de diapositive 5"/>
          <p:cNvSpPr>
            <a:spLocks noGrp="1"/>
          </p:cNvSpPr>
          <p:nvPr>
            <p:ph type="sldNum" sz="quarter" idx="12"/>
          </p:nvPr>
        </p:nvSpPr>
        <p:spPr>
          <a:xfrm>
            <a:off x="107504" y="4749992"/>
            <a:ext cx="287338" cy="273844"/>
          </a:xfrm>
        </p:spPr>
        <p:txBody>
          <a:bodyPr/>
          <a:lstStyle/>
          <a:p>
            <a:fld id="{646E7B68-C406-4B5C-B79D-A1CDE10CB85D}" type="slidenum">
              <a:rPr lang="fr-FR" smtClean="0"/>
              <a:pPr/>
              <a:t>‹N°›</a:t>
            </a:fld>
            <a:endParaRPr lang="fr-FR" dirty="0"/>
          </a:p>
        </p:txBody>
      </p:sp>
      <p:sp>
        <p:nvSpPr>
          <p:cNvPr id="9" name="Rectangle 8"/>
          <p:cNvSpPr/>
          <p:nvPr userDrawn="1"/>
        </p:nvSpPr>
        <p:spPr>
          <a:xfrm>
            <a:off x="0" y="627534"/>
            <a:ext cx="9144000"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9" descr="Une image contenant personne, intérieur, tenant, alimentation&#10;&#10;Description générée automatiquement">
            <a:extLst>
              <a:ext uri="{FF2B5EF4-FFF2-40B4-BE49-F238E27FC236}">
                <a16:creationId xmlns:a16="http://schemas.microsoft.com/office/drawing/2014/main" id="{DCE54B6C-D7B7-064E-80CC-C434FFA6A49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621889" y="2255"/>
            <a:ext cx="7522111" cy="5141246"/>
          </a:xfrm>
          <a:prstGeom prst="rect">
            <a:avLst/>
          </a:prstGeom>
        </p:spPr>
      </p:pic>
    </p:spTree>
    <p:extLst>
      <p:ext uri="{BB962C8B-B14F-4D97-AF65-F5344CB8AC3E}">
        <p14:creationId xmlns:p14="http://schemas.microsoft.com/office/powerpoint/2010/main" val="2955479807"/>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pic>
        <p:nvPicPr>
          <p:cNvPr id="4" name="Image 3" descr="Une image contenant personne, intérieur, homme, table&#10;&#10;Description générée automatiquement">
            <a:extLst>
              <a:ext uri="{FF2B5EF4-FFF2-40B4-BE49-F238E27FC236}">
                <a16:creationId xmlns:a16="http://schemas.microsoft.com/office/drawing/2014/main" id="{6FB58E74-65F0-5A41-B2A3-C683EB81BBF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8208" y="-13947"/>
            <a:ext cx="9190183" cy="5171393"/>
          </a:xfrm>
          <a:prstGeom prst="rect">
            <a:avLst/>
          </a:prstGeom>
        </p:spPr>
      </p:pic>
      <p:pic>
        <p:nvPicPr>
          <p:cNvPr id="5" name="Image 4">
            <a:extLst>
              <a:ext uri="{FF2B5EF4-FFF2-40B4-BE49-F238E27FC236}">
                <a16:creationId xmlns:a16="http://schemas.microsoft.com/office/drawing/2014/main" id="{9F7A409D-321F-644F-957D-D88584B88E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189714"/>
            <a:ext cx="657373" cy="581836"/>
          </a:xfrm>
          <a:prstGeom prst="rect">
            <a:avLst/>
          </a:prstGeom>
        </p:spPr>
      </p:pic>
      <p:sp>
        <p:nvSpPr>
          <p:cNvPr id="7" name="Espace réservé du texte 6">
            <a:extLst>
              <a:ext uri="{FF2B5EF4-FFF2-40B4-BE49-F238E27FC236}">
                <a16:creationId xmlns:a16="http://schemas.microsoft.com/office/drawing/2014/main" id="{C0E49024-B637-B846-AD7A-074C32D97EBE}"/>
              </a:ext>
            </a:extLst>
          </p:cNvPr>
          <p:cNvSpPr>
            <a:spLocks noGrp="1"/>
          </p:cNvSpPr>
          <p:nvPr>
            <p:ph type="body" sz="quarter" idx="10" hasCustomPrompt="1"/>
          </p:nvPr>
        </p:nvSpPr>
        <p:spPr>
          <a:xfrm>
            <a:off x="2124075" y="987425"/>
            <a:ext cx="2735957" cy="1871663"/>
          </a:xfrm>
          <a:prstGeom prst="rect">
            <a:avLst/>
          </a:prstGeom>
        </p:spPr>
        <p:txBody>
          <a:bodyPr/>
          <a:lstStyle>
            <a:lvl1pPr>
              <a:defRPr sz="2800" kern="800" cap="all" baseline="0"/>
            </a:lvl1pPr>
            <a:lvl2pPr marL="434250" indent="0">
              <a:buNone/>
              <a:defRPr sz="3200"/>
            </a:lvl2pPr>
          </a:lstStyle>
          <a:p>
            <a:pPr lvl="0"/>
            <a:r>
              <a:rPr lang="fr-FR" dirty="0"/>
              <a:t>Titre de la slide</a:t>
            </a:r>
          </a:p>
          <a:p>
            <a:pPr lvl="1"/>
            <a:endParaRPr lang="fr-FR" dirty="0"/>
          </a:p>
        </p:txBody>
      </p:sp>
      <p:sp>
        <p:nvSpPr>
          <p:cNvPr id="9" name="Espace réservé du texte 8">
            <a:extLst>
              <a:ext uri="{FF2B5EF4-FFF2-40B4-BE49-F238E27FC236}">
                <a16:creationId xmlns:a16="http://schemas.microsoft.com/office/drawing/2014/main" id="{F9933515-A54B-C648-9452-ED438F800E2D}"/>
              </a:ext>
            </a:extLst>
          </p:cNvPr>
          <p:cNvSpPr>
            <a:spLocks noGrp="1"/>
          </p:cNvSpPr>
          <p:nvPr>
            <p:ph type="body" sz="quarter" idx="11" hasCustomPrompt="1"/>
          </p:nvPr>
        </p:nvSpPr>
        <p:spPr>
          <a:xfrm>
            <a:off x="5004048" y="987425"/>
            <a:ext cx="3457575" cy="1871663"/>
          </a:xfrm>
          <a:prstGeom prst="rect">
            <a:avLst/>
          </a:prstGeom>
        </p:spPr>
        <p:txBody>
          <a:bodyPr/>
          <a:lstStyle>
            <a:lvl1pPr>
              <a:lnSpc>
                <a:spcPct val="80000"/>
              </a:lnSpc>
              <a:spcBef>
                <a:spcPts val="0"/>
              </a:spcBef>
              <a:defRPr sz="1400" b="0"/>
            </a:lvl1pPr>
          </a:lstStyle>
          <a:p>
            <a:pPr lvl="0"/>
            <a:r>
              <a:rPr lang="fr-FR" dirty="0"/>
              <a:t>Texte</a:t>
            </a:r>
          </a:p>
        </p:txBody>
      </p:sp>
      <p:pic>
        <p:nvPicPr>
          <p:cNvPr id="6" name="Image 5" descr="Une image contenant personne, intérieur, homme, table&#10;&#10;Description générée automatiquement">
            <a:extLst>
              <a:ext uri="{FF2B5EF4-FFF2-40B4-BE49-F238E27FC236}">
                <a16:creationId xmlns:a16="http://schemas.microsoft.com/office/drawing/2014/main" id="{6FB58E74-65F0-5A41-B2A3-C683EB81BBF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8208" y="-13947"/>
            <a:ext cx="9190183" cy="5171393"/>
          </a:xfrm>
          <a:prstGeom prst="rect">
            <a:avLst/>
          </a:prstGeom>
        </p:spPr>
      </p:pic>
      <p:pic>
        <p:nvPicPr>
          <p:cNvPr id="8" name="Image 7">
            <a:extLst>
              <a:ext uri="{FF2B5EF4-FFF2-40B4-BE49-F238E27FC236}">
                <a16:creationId xmlns:a16="http://schemas.microsoft.com/office/drawing/2014/main" id="{9F7A409D-321F-644F-957D-D88584B88E4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189714"/>
            <a:ext cx="657373" cy="581836"/>
          </a:xfrm>
          <a:prstGeom prst="rect">
            <a:avLst/>
          </a:prstGeom>
        </p:spPr>
      </p:pic>
    </p:spTree>
    <p:extLst>
      <p:ext uri="{BB962C8B-B14F-4D97-AF65-F5344CB8AC3E}">
        <p14:creationId xmlns:p14="http://schemas.microsoft.com/office/powerpoint/2010/main" val="195311293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3" name="Espace réservé du numéro de diapositive 2">
            <a:extLst>
              <a:ext uri="{FF2B5EF4-FFF2-40B4-BE49-F238E27FC236}">
                <a16:creationId xmlns:a16="http://schemas.microsoft.com/office/drawing/2014/main" id="{F08FC794-CC7B-427F-9618-7045230046EB}"/>
              </a:ext>
            </a:extLst>
          </p:cNvPr>
          <p:cNvSpPr>
            <a:spLocks noGrp="1"/>
          </p:cNvSpPr>
          <p:nvPr>
            <p:ph type="sldNum" sz="quarter" idx="10"/>
          </p:nvPr>
        </p:nvSpPr>
        <p:spPr/>
        <p:txBody>
          <a:bodyPr/>
          <a:lstStyle/>
          <a:p>
            <a:fld id="{646E7B68-C406-4B5C-B79D-A1CDE10CB85D}" type="slidenum">
              <a:rPr lang="fr-FR" smtClean="0"/>
              <a:pPr/>
              <a:t>‹N°›</a:t>
            </a:fld>
            <a:endParaRPr lang="fr-FR" dirty="0"/>
          </a:p>
        </p:txBody>
      </p:sp>
      <p:sp>
        <p:nvSpPr>
          <p:cNvPr id="4" name="Espace réservé du pied de page 3">
            <a:extLst>
              <a:ext uri="{FF2B5EF4-FFF2-40B4-BE49-F238E27FC236}">
                <a16:creationId xmlns:a16="http://schemas.microsoft.com/office/drawing/2014/main" id="{BC0E4EAE-D7B8-4380-9423-1CF5AAC8FBC3}"/>
              </a:ext>
            </a:extLst>
          </p:cNvPr>
          <p:cNvSpPr>
            <a:spLocks noGrp="1"/>
          </p:cNvSpPr>
          <p:nvPr>
            <p:ph type="ftr" sz="quarter" idx="11"/>
          </p:nvPr>
        </p:nvSpPr>
        <p:spPr>
          <a:xfrm>
            <a:off x="408753" y="4749992"/>
            <a:ext cx="5891439" cy="273844"/>
          </a:xfrm>
        </p:spPr>
        <p:txBody>
          <a:bodyPr/>
          <a:lstStyle/>
          <a:p>
            <a:r>
              <a:rPr lang="fr-FR">
                <a:latin typeface="Arial"/>
                <a:ea typeface="+mn-ea"/>
              </a:rPr>
              <a:t>| Titre du document</a:t>
            </a:r>
            <a:endParaRPr lang="fr-FR" dirty="0">
              <a:latin typeface="Arial"/>
              <a:ea typeface="+mn-ea"/>
            </a:endParaRPr>
          </a:p>
        </p:txBody>
      </p:sp>
      <p:sp>
        <p:nvSpPr>
          <p:cNvPr id="6" name="Espace réservé du titre 1"/>
          <p:cNvSpPr>
            <a:spLocks noGrp="1"/>
          </p:cNvSpPr>
          <p:nvPr>
            <p:ph type="title"/>
          </p:nvPr>
        </p:nvSpPr>
        <p:spPr>
          <a:xfrm>
            <a:off x="146140" y="87474"/>
            <a:ext cx="8170276" cy="540006"/>
          </a:xfrm>
          <a:prstGeom prst="rect">
            <a:avLst/>
          </a:prstGeom>
        </p:spPr>
        <p:txBody>
          <a:bodyPr vert="horz" lIns="0" tIns="0" rIns="0" bIns="0" rtlCol="0" anchor="b" anchorCtr="0">
            <a:normAutofit/>
          </a:bodyPr>
          <a:lstStyle/>
          <a:p>
            <a:r>
              <a:rPr lang="fr-FR" dirty="0"/>
              <a:t>Titre de la slide</a:t>
            </a:r>
            <a:br>
              <a:rPr lang="fr-FR" dirty="0"/>
            </a:br>
            <a:r>
              <a:rPr lang="fr-FR" dirty="0"/>
              <a:t>Sous titre</a:t>
            </a:r>
          </a:p>
        </p:txBody>
      </p:sp>
    </p:spTree>
    <p:extLst>
      <p:ext uri="{BB962C8B-B14F-4D97-AF65-F5344CB8AC3E}">
        <p14:creationId xmlns:p14="http://schemas.microsoft.com/office/powerpoint/2010/main" val="391854911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lvl1pPr>
              <a:defRPr>
                <a:solidFill>
                  <a:srgbClr val="575757"/>
                </a:solidFill>
              </a:defRPr>
            </a:lvl1pPr>
          </a:lstStyle>
          <a:p>
            <a:fld id="{646E7B68-C406-4B5C-B79D-A1CDE10CB85D}" type="slidenum">
              <a:rPr lang="fr-FR" smtClean="0"/>
              <a:pPr/>
              <a:t>‹N°›</a:t>
            </a:fld>
            <a:endParaRPr lang="fr-FR" dirty="0"/>
          </a:p>
        </p:txBody>
      </p:sp>
      <p:sp>
        <p:nvSpPr>
          <p:cNvPr id="5" name="Espace réservé du pied de page 4"/>
          <p:cNvSpPr>
            <a:spLocks noGrp="1"/>
          </p:cNvSpPr>
          <p:nvPr>
            <p:ph type="ftr" sz="quarter" idx="19"/>
          </p:nvPr>
        </p:nvSpPr>
        <p:spPr>
          <a:xfrm>
            <a:off x="408753" y="4749992"/>
            <a:ext cx="5819431" cy="273844"/>
          </a:xfrm>
        </p:spPr>
        <p:txBody>
          <a:bodyPr/>
          <a:lstStyle>
            <a:lvl1pPr>
              <a:defRPr sz="800"/>
            </a:lvl1pPr>
          </a:lstStyle>
          <a:p>
            <a:r>
              <a:rPr lang="fr-FR">
                <a:latin typeface="Arial"/>
                <a:ea typeface="+mn-ea"/>
              </a:rPr>
              <a:t>| Titre du document</a:t>
            </a:r>
            <a:endParaRPr lang="fr-FR" dirty="0">
              <a:latin typeface="Arial"/>
              <a:ea typeface="+mn-ea"/>
            </a:endParaRPr>
          </a:p>
        </p:txBody>
      </p:sp>
      <p:sp>
        <p:nvSpPr>
          <p:cNvPr id="7" name="Espace réservé du texte 2"/>
          <p:cNvSpPr>
            <a:spLocks noGrp="1"/>
          </p:cNvSpPr>
          <p:nvPr>
            <p:ph idx="1"/>
          </p:nvPr>
        </p:nvSpPr>
        <p:spPr>
          <a:xfrm>
            <a:off x="827584" y="843558"/>
            <a:ext cx="8064896" cy="3744416"/>
          </a:xfrm>
          <a:prstGeom prst="rect">
            <a:avLst/>
          </a:prstGeom>
        </p:spPr>
        <p:txBody>
          <a:bodyPr vert="horz" lIns="0" tIns="0" rIns="0" bIns="0" rtlCol="0">
            <a:normAutofit/>
          </a:bodyPr>
          <a:lstStyle>
            <a:lvl4pPr>
              <a:defRPr sz="1400"/>
            </a:lvl4pPr>
            <a:lvl5pPr>
              <a:defRPr sz="1200"/>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kumimoji="0" lang="fr-FR" sz="1400" b="0" i="0" u="none" strike="noStrike" kern="1200" cap="none" spc="0" normalizeH="0" baseline="0" noProof="0" dirty="0">
              <a:ln>
                <a:noFill/>
              </a:ln>
              <a:solidFill>
                <a:srgbClr val="575757"/>
              </a:solidFill>
              <a:effectLst/>
              <a:uLnTx/>
              <a:uFillTx/>
              <a:latin typeface="+mn-lt"/>
              <a:ea typeface="+mn-ea"/>
              <a:cs typeface="+mn-cs"/>
            </a:endParaRPr>
          </a:p>
        </p:txBody>
      </p:sp>
      <p:sp>
        <p:nvSpPr>
          <p:cNvPr id="8" name="Espace réservé du titre 1"/>
          <p:cNvSpPr>
            <a:spLocks noGrp="1"/>
          </p:cNvSpPr>
          <p:nvPr>
            <p:ph type="title"/>
          </p:nvPr>
        </p:nvSpPr>
        <p:spPr>
          <a:xfrm>
            <a:off x="146140" y="87474"/>
            <a:ext cx="8170276" cy="540006"/>
          </a:xfrm>
          <a:prstGeom prst="rect">
            <a:avLst/>
          </a:prstGeom>
        </p:spPr>
        <p:txBody>
          <a:bodyPr vert="horz" lIns="0" tIns="0" rIns="0" bIns="0" rtlCol="0" anchor="b" anchorCtr="0">
            <a:normAutofit/>
          </a:bodyPr>
          <a:lstStyle/>
          <a:p>
            <a:r>
              <a:rPr lang="fr-FR" dirty="0"/>
              <a:t>Titre de la slide</a:t>
            </a:r>
            <a:br>
              <a:rPr lang="fr-FR" dirty="0"/>
            </a:br>
            <a:r>
              <a:rPr lang="fr-FR" dirty="0"/>
              <a:t>Sous titre</a:t>
            </a:r>
          </a:p>
        </p:txBody>
      </p:sp>
    </p:spTree>
    <p:extLst>
      <p:ext uri="{BB962C8B-B14F-4D97-AF65-F5344CB8AC3E}">
        <p14:creationId xmlns:p14="http://schemas.microsoft.com/office/powerpoint/2010/main" val="2022086352"/>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Page de fin">
    <p:spTree>
      <p:nvGrpSpPr>
        <p:cNvPr id="1" name=""/>
        <p:cNvGrpSpPr/>
        <p:nvPr/>
      </p:nvGrpSpPr>
      <p:grpSpPr>
        <a:xfrm>
          <a:off x="0" y="0"/>
          <a:ext cx="0" cy="0"/>
          <a:chOff x="0" y="0"/>
          <a:chExt cx="0" cy="0"/>
        </a:xfrm>
      </p:grpSpPr>
      <p:sp>
        <p:nvSpPr>
          <p:cNvPr id="11" name="Rectangle 10"/>
          <p:cNvSpPr/>
          <p:nvPr/>
        </p:nvSpPr>
        <p:spPr>
          <a:xfrm>
            <a:off x="0" y="-2046"/>
            <a:ext cx="9144000" cy="773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p:cNvSpPr txBox="1"/>
          <p:nvPr/>
        </p:nvSpPr>
        <p:spPr>
          <a:xfrm>
            <a:off x="4818086" y="1261977"/>
            <a:ext cx="3240360" cy="2529366"/>
          </a:xfrm>
          <a:prstGeom prst="rect">
            <a:avLst/>
          </a:prstGeom>
          <a:noFill/>
        </p:spPr>
        <p:txBody>
          <a:bodyPr wrap="square" lIns="72000" tIns="108000" rIns="72000" bIns="108000" rtlCol="0" anchor="t" anchorCtr="0">
            <a:normAutofit/>
          </a:bodyPr>
          <a:lstStyle/>
          <a:p>
            <a:pPr algn="l"/>
            <a:r>
              <a:rPr lang="fr-FR" sz="2000" b="1" dirty="0">
                <a:solidFill>
                  <a:srgbClr val="575757"/>
                </a:solidFill>
              </a:rPr>
              <a:t>esante.gouv.fr</a:t>
            </a:r>
          </a:p>
          <a:p>
            <a:pPr algn="l"/>
            <a:r>
              <a:rPr lang="fr-FR" sz="1500" dirty="0">
                <a:solidFill>
                  <a:srgbClr val="575757"/>
                </a:solidFill>
              </a:rPr>
              <a:t>Le portail</a:t>
            </a:r>
            <a:r>
              <a:rPr lang="fr-FR" sz="1500" baseline="0" dirty="0">
                <a:solidFill>
                  <a:srgbClr val="575757"/>
                </a:solidFill>
              </a:rPr>
              <a:t> pour accéder à l’ensemble des services et produits de l’agence du numérique en santé et s’informer sur l’actualité de la e-santé. </a:t>
            </a:r>
          </a:p>
          <a:p>
            <a:pPr algn="ctr"/>
            <a:endParaRPr lang="fr-FR" sz="1500" dirty="0" err="1">
              <a:solidFill>
                <a:srgbClr val="575757"/>
              </a:solidFill>
            </a:endParaRPr>
          </a:p>
        </p:txBody>
      </p:sp>
      <p:pic>
        <p:nvPicPr>
          <p:cNvPr id="9" name="Picture 2" descr="Y:\Interne\Communication\Communication_2019\Crea_graphiques\Pictos\Picto_OK\Twitter_Logo_Blu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04660" y="2817758"/>
            <a:ext cx="422086" cy="422086"/>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0" name="Picture 3" descr="Y:\Interne\Communication\Communication_2019\Crea_graphiques\Pictos\Picto_OK\LINKEDIN@2x.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89703" y="3271808"/>
            <a:ext cx="252000" cy="252000"/>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7847" y="2866457"/>
            <a:ext cx="2626521" cy="720080"/>
          </a:xfrm>
          <a:prstGeom prst="rect">
            <a:avLst/>
          </a:prstGeom>
        </p:spPr>
      </p:pic>
      <p:pic>
        <p:nvPicPr>
          <p:cNvPr id="15" name="Imag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62536" y="222405"/>
            <a:ext cx="1361391" cy="4698691"/>
          </a:xfrm>
          <a:prstGeom prst="rect">
            <a:avLst/>
          </a:prstGeom>
        </p:spPr>
      </p:pic>
      <p:sp>
        <p:nvSpPr>
          <p:cNvPr id="12" name="Rectangle 11"/>
          <p:cNvSpPr/>
          <p:nvPr userDrawn="1"/>
        </p:nvSpPr>
        <p:spPr>
          <a:xfrm>
            <a:off x="0" y="-2046"/>
            <a:ext cx="9144000" cy="773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p:cNvSpPr txBox="1"/>
          <p:nvPr userDrawn="1"/>
        </p:nvSpPr>
        <p:spPr>
          <a:xfrm>
            <a:off x="4818086" y="1261977"/>
            <a:ext cx="3240360" cy="2529366"/>
          </a:xfrm>
          <a:prstGeom prst="rect">
            <a:avLst/>
          </a:prstGeom>
          <a:noFill/>
        </p:spPr>
        <p:txBody>
          <a:bodyPr wrap="square" lIns="72000" tIns="108000" rIns="72000" bIns="108000" rtlCol="0" anchor="t" anchorCtr="0">
            <a:normAutofit/>
          </a:bodyPr>
          <a:lstStyle/>
          <a:p>
            <a:pPr algn="l"/>
            <a:r>
              <a:rPr lang="fr-FR" sz="2000" b="1" dirty="0">
                <a:solidFill>
                  <a:srgbClr val="575757"/>
                </a:solidFill>
              </a:rPr>
              <a:t>esante.gouv.fr</a:t>
            </a:r>
          </a:p>
          <a:p>
            <a:pPr algn="l"/>
            <a:r>
              <a:rPr lang="fr-FR" sz="1500" dirty="0">
                <a:solidFill>
                  <a:srgbClr val="575757"/>
                </a:solidFill>
              </a:rPr>
              <a:t>Le portail</a:t>
            </a:r>
            <a:r>
              <a:rPr lang="fr-FR" sz="1500" baseline="0" dirty="0">
                <a:solidFill>
                  <a:srgbClr val="575757"/>
                </a:solidFill>
              </a:rPr>
              <a:t> pour accéder à l’ensemble des services et produits de l’agence du numérique en santé et s’informer sur l’actualité de la e-santé. </a:t>
            </a:r>
          </a:p>
          <a:p>
            <a:pPr algn="ctr"/>
            <a:endParaRPr lang="fr-FR" sz="1500" dirty="0" err="1">
              <a:solidFill>
                <a:srgbClr val="575757"/>
              </a:solidFill>
            </a:endParaRPr>
          </a:p>
        </p:txBody>
      </p:sp>
      <p:pic>
        <p:nvPicPr>
          <p:cNvPr id="17" name="Picture 2" descr="Y:\Interne\Communication\Communication_2019\Crea_graphiques\Pictos\Picto_OK\Twitter_Logo_Blue.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804660" y="2817758"/>
            <a:ext cx="422086" cy="422086"/>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8" name="Picture 3" descr="Y:\Interne\Communication\Communication_2019\Crea_graphiques\Pictos\Picto_OK\LINKEDIN@2x.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889703" y="3271808"/>
            <a:ext cx="252000" cy="252000"/>
          </a:xfrm>
          <a:prstGeom prst="rect">
            <a:avLst/>
          </a:prstGeom>
          <a:noFill/>
          <a:extLst>
            <a:ext uri="{909E8E84-426E-40DD-AFC4-6F175D3DCCD1}">
              <a14:hiddenFill xmlns:a14="http://schemas.microsoft.com/office/drawing/2010/main">
                <a:solidFill>
                  <a:srgbClr val="FFFFFF"/>
                </a:solidFill>
              </a14:hiddenFill>
            </a:ext>
          </a:extLst>
        </p:spPr>
      </p:pic>
      <p:pic>
        <p:nvPicPr>
          <p:cNvPr id="19" name="Image 1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257847" y="2866457"/>
            <a:ext cx="2626521" cy="720080"/>
          </a:xfrm>
          <a:prstGeom prst="rect">
            <a:avLst/>
          </a:prstGeom>
        </p:spPr>
      </p:pic>
      <p:pic>
        <p:nvPicPr>
          <p:cNvPr id="20" name="Image 1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562536" y="222405"/>
            <a:ext cx="1361391" cy="4698691"/>
          </a:xfrm>
          <a:prstGeom prst="rect">
            <a:avLst/>
          </a:prstGeom>
        </p:spPr>
      </p:pic>
      <p:sp>
        <p:nvSpPr>
          <p:cNvPr id="16" name="Espace réservé du numéro de diapositive 5"/>
          <p:cNvSpPr>
            <a:spLocks noGrp="1"/>
          </p:cNvSpPr>
          <p:nvPr>
            <p:ph type="sldNum" sz="quarter" idx="12"/>
          </p:nvPr>
        </p:nvSpPr>
        <p:spPr>
          <a:xfrm>
            <a:off x="107504" y="4749992"/>
            <a:ext cx="287338" cy="273844"/>
          </a:xfrm>
        </p:spPr>
        <p:txBody>
          <a:bodyPr/>
          <a:lstStyle/>
          <a:p>
            <a:fld id="{646E7B68-C406-4B5C-B79D-A1CDE10CB85D}" type="slidenum">
              <a:rPr lang="fr-FR" smtClean="0"/>
              <a:pPr/>
              <a:t>‹N°›</a:t>
            </a:fld>
            <a:endParaRPr lang="fr-FR" dirty="0"/>
          </a:p>
        </p:txBody>
      </p:sp>
      <p:sp>
        <p:nvSpPr>
          <p:cNvPr id="22" name="Espace réservé du pied de page 6"/>
          <p:cNvSpPr>
            <a:spLocks noGrp="1"/>
          </p:cNvSpPr>
          <p:nvPr>
            <p:ph type="ftr" sz="quarter" idx="15"/>
          </p:nvPr>
        </p:nvSpPr>
        <p:spPr>
          <a:xfrm>
            <a:off x="408753" y="4749992"/>
            <a:ext cx="5747423" cy="273844"/>
          </a:xfrm>
        </p:spPr>
        <p:txBody>
          <a:bodyPr/>
          <a:lstStyle/>
          <a:p>
            <a:r>
              <a:rPr lang="fr-FR">
                <a:latin typeface="Arial"/>
                <a:ea typeface="+mn-ea"/>
              </a:rPr>
              <a:t>| Titre du document</a:t>
            </a:r>
            <a:endParaRPr lang="fr-FR" dirty="0">
              <a:latin typeface="Arial"/>
              <a:ea typeface="+mn-ea"/>
            </a:endParaRPr>
          </a:p>
        </p:txBody>
      </p:sp>
      <p:pic>
        <p:nvPicPr>
          <p:cNvPr id="21" name="Image 20">
            <a:extLst>
              <a:ext uri="{FF2B5EF4-FFF2-40B4-BE49-F238E27FC236}">
                <a16:creationId xmlns:a16="http://schemas.microsoft.com/office/drawing/2014/main" id="{D6147C29-5056-4B5A-8AFE-5074B038AA51}"/>
              </a:ext>
            </a:extLst>
          </p:cNvPr>
          <p:cNvPicPr>
            <a:picLocks noChangeAspect="1"/>
          </p:cNvPicPr>
          <p:nvPr userDrawn="1"/>
        </p:nvPicPr>
        <p:blipFill>
          <a:blip r:embed="rId6"/>
          <a:stretch>
            <a:fillRect/>
          </a:stretch>
        </p:blipFill>
        <p:spPr>
          <a:xfrm>
            <a:off x="50102" y="1683271"/>
            <a:ext cx="2361658" cy="1572375"/>
          </a:xfrm>
          <a:prstGeom prst="rect">
            <a:avLst/>
          </a:prstGeom>
        </p:spPr>
      </p:pic>
    </p:spTree>
    <p:extLst>
      <p:ext uri="{BB962C8B-B14F-4D97-AF65-F5344CB8AC3E}">
        <p14:creationId xmlns:p14="http://schemas.microsoft.com/office/powerpoint/2010/main" val="3937838594"/>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Page de garde standard">
    <p:spTree>
      <p:nvGrpSpPr>
        <p:cNvPr id="1" name=""/>
        <p:cNvGrpSpPr/>
        <p:nvPr/>
      </p:nvGrpSpPr>
      <p:grpSpPr>
        <a:xfrm>
          <a:off x="0" y="0"/>
          <a:ext cx="0" cy="0"/>
          <a:chOff x="0" y="0"/>
          <a:chExt cx="0" cy="0"/>
        </a:xfrm>
      </p:grpSpPr>
      <p:sp>
        <p:nvSpPr>
          <p:cNvPr id="9" name="Rectangle 8"/>
          <p:cNvSpPr/>
          <p:nvPr userDrawn="1"/>
        </p:nvSpPr>
        <p:spPr>
          <a:xfrm>
            <a:off x="0" y="-2046"/>
            <a:ext cx="9144000" cy="8456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ctrTitle" hasCustomPrompt="1"/>
          </p:nvPr>
        </p:nvSpPr>
        <p:spPr>
          <a:xfrm>
            <a:off x="4211960" y="1683271"/>
            <a:ext cx="4527550" cy="1032495"/>
          </a:xfrm>
        </p:spPr>
        <p:txBody>
          <a:bodyPr anchor="ctr" anchorCtr="0">
            <a:noAutofit/>
          </a:bodyPr>
          <a:lstStyle>
            <a:lvl1pPr algn="l">
              <a:lnSpc>
                <a:spcPts val="2700"/>
              </a:lnSpc>
              <a:spcBef>
                <a:spcPts val="0"/>
              </a:spcBef>
              <a:defRPr sz="2800" baseline="0">
                <a:solidFill>
                  <a:srgbClr val="006AB2"/>
                </a:solidFill>
              </a:defRPr>
            </a:lvl1pPr>
          </a:lstStyle>
          <a:p>
            <a:r>
              <a:rPr lang="fr-FR" dirty="0"/>
              <a:t>Titre de la présentation</a:t>
            </a:r>
          </a:p>
        </p:txBody>
      </p:sp>
      <p:sp>
        <p:nvSpPr>
          <p:cNvPr id="4" name="Espace réservé du texte 3"/>
          <p:cNvSpPr>
            <a:spLocks noGrp="1"/>
          </p:cNvSpPr>
          <p:nvPr>
            <p:ph type="body" sz="quarter" idx="10" hasCustomPrompt="1"/>
          </p:nvPr>
        </p:nvSpPr>
        <p:spPr>
          <a:xfrm>
            <a:off x="4211960" y="2815605"/>
            <a:ext cx="4527550" cy="664418"/>
          </a:xfrm>
        </p:spPr>
        <p:txBody>
          <a:bodyPr>
            <a:noAutofit/>
          </a:bodyPr>
          <a:lstStyle>
            <a:lvl1pPr algn="l">
              <a:defRPr sz="2000">
                <a:solidFill>
                  <a:srgbClr val="575757"/>
                </a:solidFill>
              </a:defRPr>
            </a:lvl1pPr>
          </a:lstStyle>
          <a:p>
            <a:pPr lvl="0"/>
            <a:r>
              <a:rPr lang="fr-FR" dirty="0"/>
              <a:t>Cliquer pour ajouter un sous-titre</a:t>
            </a:r>
          </a:p>
        </p:txBody>
      </p:sp>
      <p:pic>
        <p:nvPicPr>
          <p:cNvPr id="13" name="Imag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11760" y="222405"/>
            <a:ext cx="1361391" cy="4698691"/>
          </a:xfrm>
          <a:prstGeom prst="rect">
            <a:avLst/>
          </a:prstGeom>
        </p:spPr>
      </p:pic>
      <p:sp>
        <p:nvSpPr>
          <p:cNvPr id="17" name="Espace réservé du texte 21">
            <a:extLst>
              <a:ext uri="{FF2B5EF4-FFF2-40B4-BE49-F238E27FC236}">
                <a16:creationId xmlns:a16="http://schemas.microsoft.com/office/drawing/2014/main" id="{FC509A42-19AD-CE45-9631-39CA09E7EA3F}"/>
              </a:ext>
            </a:extLst>
          </p:cNvPr>
          <p:cNvSpPr>
            <a:spLocks noGrp="1"/>
          </p:cNvSpPr>
          <p:nvPr userDrawn="1">
            <p:ph type="body" sz="quarter" idx="12" hasCustomPrompt="1"/>
          </p:nvPr>
        </p:nvSpPr>
        <p:spPr>
          <a:xfrm>
            <a:off x="4211960" y="3914822"/>
            <a:ext cx="4527550" cy="385120"/>
          </a:xfrm>
          <a:prstGeom prst="rect">
            <a:avLst/>
          </a:prstGeom>
        </p:spPr>
        <p:txBody>
          <a:bodyPr/>
          <a:lstStyle>
            <a:lvl1pPr>
              <a:defRPr sz="1200" b="0">
                <a:solidFill>
                  <a:srgbClr val="575757"/>
                </a:solidFill>
              </a:defRPr>
            </a:lvl1pPr>
          </a:lstStyle>
          <a:p>
            <a:pPr lvl="0"/>
            <a:r>
              <a:rPr lang="fr-FR" dirty="0"/>
              <a:t>Date | Emetteur</a:t>
            </a:r>
          </a:p>
        </p:txBody>
      </p:sp>
      <p:pic>
        <p:nvPicPr>
          <p:cNvPr id="10" name="Image 9">
            <a:extLst>
              <a:ext uri="{FF2B5EF4-FFF2-40B4-BE49-F238E27FC236}">
                <a16:creationId xmlns:a16="http://schemas.microsoft.com/office/drawing/2014/main" id="{D6147C29-5056-4B5A-8AFE-5074B038AA51}"/>
              </a:ext>
            </a:extLst>
          </p:cNvPr>
          <p:cNvPicPr>
            <a:picLocks noChangeAspect="1"/>
          </p:cNvPicPr>
          <p:nvPr userDrawn="1"/>
        </p:nvPicPr>
        <p:blipFill>
          <a:blip r:embed="rId3"/>
          <a:stretch>
            <a:fillRect/>
          </a:stretch>
        </p:blipFill>
        <p:spPr>
          <a:xfrm>
            <a:off x="50102" y="1683271"/>
            <a:ext cx="2361658" cy="1572375"/>
          </a:xfrm>
          <a:prstGeom prst="rect">
            <a:avLst/>
          </a:prstGeom>
        </p:spPr>
      </p:pic>
    </p:spTree>
    <p:extLst>
      <p:ext uri="{BB962C8B-B14F-4D97-AF65-F5344CB8AC3E}">
        <p14:creationId xmlns:p14="http://schemas.microsoft.com/office/powerpoint/2010/main" val="3674267367"/>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jf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827584" y="843558"/>
            <a:ext cx="8064896" cy="3744416"/>
          </a:xfrm>
          <a:prstGeom prst="rect">
            <a:avLst/>
          </a:prstGeom>
        </p:spPr>
        <p:txBody>
          <a:bodyPr vert="horz" lIns="0" tIns="0" rIns="0" bIns="0" rtlCol="0">
            <a:normAutofit/>
          </a:bodyPr>
          <a:lstStyle/>
          <a:p>
            <a:pPr lvl="0"/>
            <a:r>
              <a:rPr lang="fr-FR" dirty="0"/>
              <a:t>Modifiez les styles du texte du masque</a:t>
            </a:r>
          </a:p>
          <a:p>
            <a:pPr marL="720000" marR="0" lvl="1" indent="-285750" algn="l" defTabSz="914400" rtl="0" eaLnBrk="1" fontAlgn="auto" latinLnBrk="0" hangingPunct="1">
              <a:lnSpc>
                <a:spcPct val="100000"/>
              </a:lnSpc>
              <a:spcBef>
                <a:spcPts val="900"/>
              </a:spcBef>
              <a:spcAft>
                <a:spcPts val="0"/>
              </a:spcAft>
              <a:buClr>
                <a:srgbClr val="006AB2"/>
              </a:buClr>
              <a:buSzPct val="100000"/>
              <a:buFont typeface="Wingdings 3" panose="05040102010807070707" pitchFamily="18" charset="2"/>
              <a:buChar char="u"/>
              <a:tabLst/>
              <a:defRPr/>
            </a:pPr>
            <a:r>
              <a:rPr kumimoji="0" lang="fr-FR" sz="1800" b="1" i="0" u="none" strike="noStrike" kern="1200" cap="none" spc="0" normalizeH="0" baseline="0" noProof="0" dirty="0">
                <a:ln>
                  <a:noFill/>
                </a:ln>
                <a:solidFill>
                  <a:srgbClr val="006AB2"/>
                </a:solidFill>
                <a:effectLst/>
                <a:uLnTx/>
                <a:uFillTx/>
                <a:latin typeface="+mn-lt"/>
                <a:ea typeface="+mn-ea"/>
                <a:cs typeface="+mn-cs"/>
              </a:rPr>
              <a:t>Deuxième niveau</a:t>
            </a:r>
          </a:p>
          <a:p>
            <a:pPr marL="1080000" marR="0" lvl="2" indent="-252000" algn="l" defTabSz="914400" rtl="0" eaLnBrk="1" fontAlgn="auto" latinLnBrk="0" hangingPunct="1">
              <a:lnSpc>
                <a:spcPct val="100000"/>
              </a:lnSpc>
              <a:spcBef>
                <a:spcPts val="400"/>
              </a:spcBef>
              <a:spcAft>
                <a:spcPts val="0"/>
              </a:spcAft>
              <a:buClrTx/>
              <a:buSzTx/>
              <a:buFont typeface="Webdings" panose="05030102010509060703" pitchFamily="18" charset="2"/>
              <a:buChar char="&lt;"/>
              <a:tabLst/>
              <a:defRPr/>
            </a:pPr>
            <a:r>
              <a:rPr kumimoji="0" lang="fr-FR" sz="1600" b="0" i="0" u="none" strike="noStrike" kern="1200" cap="none" spc="0" normalizeH="0" baseline="0" noProof="0" dirty="0">
                <a:ln>
                  <a:noFill/>
                </a:ln>
                <a:solidFill>
                  <a:srgbClr val="575757"/>
                </a:solidFill>
                <a:effectLst/>
                <a:uLnTx/>
                <a:uFillTx/>
                <a:latin typeface="+mn-lt"/>
                <a:ea typeface="+mn-ea"/>
                <a:cs typeface="+mn-cs"/>
              </a:rPr>
              <a:t>Troisième niveau</a:t>
            </a:r>
          </a:p>
          <a:p>
            <a:pPr marL="1440000" marR="0" lvl="3" indent="-216000" algn="l" defTabSz="914400" rtl="0" eaLnBrk="1" fontAlgn="auto" latinLnBrk="0" hangingPunct="1">
              <a:lnSpc>
                <a:spcPct val="100000"/>
              </a:lnSpc>
              <a:spcBef>
                <a:spcPts val="400"/>
              </a:spcBef>
              <a:spcAft>
                <a:spcPts val="0"/>
              </a:spcAft>
              <a:buClrTx/>
              <a:buSzPct val="130000"/>
              <a:buFont typeface="Arial" panose="020B0604020202020204" pitchFamily="34" charset="0"/>
              <a:buChar char="•"/>
              <a:tabLst/>
              <a:defRPr/>
            </a:pPr>
            <a:r>
              <a:rPr kumimoji="0" lang="fr-FR" sz="1600" b="0" i="0" u="none" strike="noStrike" kern="1200" cap="none" spc="0" normalizeH="0" baseline="0" noProof="0" dirty="0">
                <a:ln>
                  <a:noFill/>
                </a:ln>
                <a:solidFill>
                  <a:srgbClr val="575757"/>
                </a:solidFill>
                <a:effectLst/>
                <a:uLnTx/>
                <a:uFillTx/>
                <a:latin typeface="+mn-lt"/>
                <a:ea typeface="+mn-ea"/>
                <a:cs typeface="+mn-cs"/>
              </a:rPr>
              <a:t>Quatrième niveau</a:t>
            </a:r>
          </a:p>
          <a:p>
            <a:pPr marL="1800000" marR="0" lvl="4" indent="-216000" algn="l" defTabSz="914400" rtl="0" eaLnBrk="1" fontAlgn="auto" latinLnBrk="0" hangingPunct="1">
              <a:lnSpc>
                <a:spcPct val="100000"/>
              </a:lnSpc>
              <a:spcBef>
                <a:spcPts val="200"/>
              </a:spcBef>
              <a:spcAft>
                <a:spcPts val="0"/>
              </a:spcAft>
              <a:buClrTx/>
              <a:buSzPct val="110000"/>
              <a:buFont typeface="Arial" pitchFamily="34" charset="0"/>
              <a:buChar char="•"/>
              <a:tabLst/>
              <a:defRPr/>
            </a:pPr>
            <a:r>
              <a:rPr kumimoji="0" lang="fr-FR" sz="1400" b="0" i="0" u="none" strike="noStrike" kern="1200" cap="none" spc="0" normalizeH="0" baseline="0" noProof="0" dirty="0">
                <a:ln>
                  <a:noFill/>
                </a:ln>
                <a:solidFill>
                  <a:srgbClr val="575757"/>
                </a:solidFill>
                <a:effectLst/>
                <a:uLnTx/>
                <a:uFillTx/>
                <a:latin typeface="+mn-lt"/>
                <a:ea typeface="+mn-ea"/>
                <a:cs typeface="+mn-cs"/>
              </a:rPr>
              <a:t>Cinquième niveau</a:t>
            </a:r>
          </a:p>
        </p:txBody>
      </p:sp>
      <p:sp>
        <p:nvSpPr>
          <p:cNvPr id="6" name="Espace réservé du numéro de diapositive 5"/>
          <p:cNvSpPr>
            <a:spLocks noGrp="1"/>
          </p:cNvSpPr>
          <p:nvPr>
            <p:ph type="sldNum" sz="quarter" idx="4"/>
          </p:nvPr>
        </p:nvSpPr>
        <p:spPr>
          <a:xfrm>
            <a:off x="107504" y="4749992"/>
            <a:ext cx="287338" cy="273844"/>
          </a:xfrm>
          <a:prstGeom prst="rect">
            <a:avLst/>
          </a:prstGeom>
        </p:spPr>
        <p:txBody>
          <a:bodyPr vert="horz" lIns="0" tIns="0" rIns="0" bIns="0" rtlCol="0" anchor="ctr"/>
          <a:lstStyle>
            <a:lvl1pPr algn="ctr">
              <a:defRPr lang="fr-FR" sz="800" i="1" kern="1200" smtClean="0">
                <a:solidFill>
                  <a:srgbClr val="575757"/>
                </a:solidFill>
                <a:latin typeface="Arial"/>
                <a:ea typeface="+mn-ea"/>
                <a:cs typeface="+mn-cs"/>
              </a:defRPr>
            </a:lvl1pPr>
          </a:lstStyle>
          <a:p>
            <a:fld id="{646E7B68-C406-4B5C-B79D-A1CDE10CB85D}" type="slidenum">
              <a:rPr lang="fr-FR" smtClean="0"/>
              <a:pPr/>
              <a:t>‹N°›</a:t>
            </a:fld>
            <a:endParaRPr lang="fr-FR" dirty="0"/>
          </a:p>
        </p:txBody>
      </p:sp>
      <p:sp>
        <p:nvSpPr>
          <p:cNvPr id="5" name="Espace réservé du pied de page 4"/>
          <p:cNvSpPr>
            <a:spLocks noGrp="1"/>
          </p:cNvSpPr>
          <p:nvPr>
            <p:ph type="ftr" sz="quarter" idx="3"/>
          </p:nvPr>
        </p:nvSpPr>
        <p:spPr>
          <a:xfrm>
            <a:off x="408753" y="4749992"/>
            <a:ext cx="5953058" cy="273844"/>
          </a:xfrm>
          <a:prstGeom prst="rect">
            <a:avLst/>
          </a:prstGeom>
        </p:spPr>
        <p:txBody>
          <a:bodyPr vert="horz" lIns="0" tIns="0" rIns="0" bIns="0" rtlCol="0" anchor="ctr"/>
          <a:lstStyle>
            <a:lvl1pPr marL="0" marR="0" indent="0" algn="l" defTabSz="914400" rtl="0" eaLnBrk="1" fontAlgn="auto" latinLnBrk="0" hangingPunct="1">
              <a:lnSpc>
                <a:spcPct val="100000"/>
              </a:lnSpc>
              <a:spcBef>
                <a:spcPts val="0"/>
              </a:spcBef>
              <a:spcAft>
                <a:spcPts val="0"/>
              </a:spcAft>
              <a:buClrTx/>
              <a:buSzTx/>
              <a:buFontTx/>
              <a:buNone/>
              <a:tabLst/>
              <a:defRPr sz="800" i="1">
                <a:solidFill>
                  <a:srgbClr val="575757"/>
                </a:solidFill>
              </a:defRPr>
            </a:lvl1pPr>
          </a:lstStyle>
          <a:p>
            <a:r>
              <a:rPr lang="fr-FR">
                <a:latin typeface="Arial"/>
                <a:ea typeface="+mn-ea"/>
              </a:rPr>
              <a:t>| Titre du document</a:t>
            </a:r>
            <a:endParaRPr lang="fr-FR" dirty="0">
              <a:latin typeface="Arial"/>
              <a:ea typeface="+mn-ea"/>
            </a:endParaRPr>
          </a:p>
        </p:txBody>
      </p:sp>
      <p:sp>
        <p:nvSpPr>
          <p:cNvPr id="2" name="Espace réservé du titre 1"/>
          <p:cNvSpPr>
            <a:spLocks noGrp="1"/>
          </p:cNvSpPr>
          <p:nvPr>
            <p:ph type="title"/>
          </p:nvPr>
        </p:nvSpPr>
        <p:spPr>
          <a:xfrm>
            <a:off x="146140" y="87474"/>
            <a:ext cx="8170276" cy="540006"/>
          </a:xfrm>
          <a:prstGeom prst="rect">
            <a:avLst/>
          </a:prstGeom>
        </p:spPr>
        <p:txBody>
          <a:bodyPr vert="horz" lIns="0" tIns="0" rIns="0" bIns="0" rtlCol="0" anchor="b" anchorCtr="0">
            <a:normAutofit/>
          </a:bodyPr>
          <a:lstStyle/>
          <a:p>
            <a:r>
              <a:rPr lang="fr-FR" dirty="0"/>
              <a:t>Titre de la slide</a:t>
            </a:r>
            <a:br>
              <a:rPr lang="fr-FR" dirty="0"/>
            </a:br>
            <a:r>
              <a:rPr lang="fr-FR" dirty="0"/>
              <a:t>Sous titre</a:t>
            </a:r>
          </a:p>
        </p:txBody>
      </p:sp>
      <p:cxnSp>
        <p:nvCxnSpPr>
          <p:cNvPr id="7" name="Connecteur droit 6"/>
          <p:cNvCxnSpPr/>
          <p:nvPr/>
        </p:nvCxnSpPr>
        <p:spPr>
          <a:xfrm>
            <a:off x="146140" y="699542"/>
            <a:ext cx="8853302" cy="0"/>
          </a:xfrm>
          <a:prstGeom prst="line">
            <a:avLst/>
          </a:prstGeom>
          <a:ln w="3175">
            <a:solidFill>
              <a:srgbClr val="575757"/>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userDrawn="1"/>
        </p:nvCxnSpPr>
        <p:spPr>
          <a:xfrm>
            <a:off x="146140" y="699542"/>
            <a:ext cx="8853302" cy="0"/>
          </a:xfrm>
          <a:prstGeom prst="line">
            <a:avLst/>
          </a:prstGeom>
          <a:ln w="31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9" name="Image 8" descr="Une image contenant texte&#10;&#10;Description générée automatiquement">
            <a:extLst>
              <a:ext uri="{FF2B5EF4-FFF2-40B4-BE49-F238E27FC236}">
                <a16:creationId xmlns:a16="http://schemas.microsoft.com/office/drawing/2014/main" id="{910BD66F-B89C-43BD-A224-C1364D632537}"/>
              </a:ext>
            </a:extLst>
          </p:cNvPr>
          <p:cNvPicPr>
            <a:picLocks noChangeAspect="1"/>
          </p:cNvPicPr>
          <p:nvPr userDrawn="1"/>
        </p:nvPicPr>
        <p:blipFill>
          <a:blip r:embed="rId11"/>
          <a:stretch>
            <a:fillRect/>
          </a:stretch>
        </p:blipFill>
        <p:spPr>
          <a:xfrm>
            <a:off x="6370942" y="4515966"/>
            <a:ext cx="720079" cy="562861"/>
          </a:xfrm>
          <a:prstGeom prst="rect">
            <a:avLst/>
          </a:prstGeom>
        </p:spPr>
      </p:pic>
      <p:pic>
        <p:nvPicPr>
          <p:cNvPr id="10" name="Image 9">
            <a:extLst>
              <a:ext uri="{FF2B5EF4-FFF2-40B4-BE49-F238E27FC236}">
                <a16:creationId xmlns:a16="http://schemas.microsoft.com/office/drawing/2014/main" id="{810DAD4F-20FB-4F5E-84B2-7CECA99BD24F}"/>
              </a:ext>
            </a:extLst>
          </p:cNvPr>
          <p:cNvPicPr>
            <a:picLocks noChangeAspect="1"/>
          </p:cNvPicPr>
          <p:nvPr userDrawn="1"/>
        </p:nvPicPr>
        <p:blipFill rotWithShape="1">
          <a:blip r:embed="rId12"/>
          <a:srcRect t="24719" b="23896"/>
          <a:stretch/>
        </p:blipFill>
        <p:spPr>
          <a:xfrm>
            <a:off x="8100392" y="4515966"/>
            <a:ext cx="997643" cy="385120"/>
          </a:xfrm>
          <a:prstGeom prst="rect">
            <a:avLst/>
          </a:prstGeom>
        </p:spPr>
      </p:pic>
      <p:pic>
        <p:nvPicPr>
          <p:cNvPr id="11" name="Image 10">
            <a:extLst>
              <a:ext uri="{FF2B5EF4-FFF2-40B4-BE49-F238E27FC236}">
                <a16:creationId xmlns:a16="http://schemas.microsoft.com/office/drawing/2014/main" id="{2243E6BC-6888-406A-B31F-4F493CFF85EF}"/>
              </a:ext>
            </a:extLst>
          </p:cNvPr>
          <p:cNvPicPr>
            <a:picLocks noChangeAspect="1"/>
          </p:cNvPicPr>
          <p:nvPr userDrawn="1"/>
        </p:nvPicPr>
        <p:blipFill>
          <a:blip r:embed="rId13"/>
          <a:stretch>
            <a:fillRect/>
          </a:stretch>
        </p:blipFill>
        <p:spPr>
          <a:xfrm>
            <a:off x="7128324" y="4579442"/>
            <a:ext cx="997643" cy="359511"/>
          </a:xfrm>
          <a:prstGeom prst="rect">
            <a:avLst/>
          </a:prstGeom>
        </p:spPr>
      </p:pic>
      <p:pic>
        <p:nvPicPr>
          <p:cNvPr id="12" name="Image 11">
            <a:extLst>
              <a:ext uri="{FF2B5EF4-FFF2-40B4-BE49-F238E27FC236}">
                <a16:creationId xmlns:a16="http://schemas.microsoft.com/office/drawing/2014/main" id="{D6147C29-5056-4B5A-8AFE-5074B038AA51}"/>
              </a:ext>
            </a:extLst>
          </p:cNvPr>
          <p:cNvPicPr>
            <a:picLocks noChangeAspect="1"/>
          </p:cNvPicPr>
          <p:nvPr userDrawn="1"/>
        </p:nvPicPr>
        <p:blipFill>
          <a:blip r:embed="rId14"/>
          <a:stretch>
            <a:fillRect/>
          </a:stretch>
        </p:blipFill>
        <p:spPr>
          <a:xfrm>
            <a:off x="8143867" y="57294"/>
            <a:ext cx="964637" cy="642248"/>
          </a:xfrm>
          <a:prstGeom prst="rect">
            <a:avLst/>
          </a:prstGeom>
        </p:spPr>
      </p:pic>
    </p:spTree>
    <p:extLst>
      <p:ext uri="{BB962C8B-B14F-4D97-AF65-F5344CB8AC3E}">
        <p14:creationId xmlns:p14="http://schemas.microsoft.com/office/powerpoint/2010/main" val="251409304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23" r:id="rId6"/>
    <p:sldLayoutId id="2147483706" r:id="rId7"/>
    <p:sldLayoutId id="2147483708" r:id="rId8"/>
    <p:sldLayoutId id="2147483709" r:id="rId9"/>
  </p:sldLayoutIdLst>
  <p:transition>
    <p:fade/>
  </p:transition>
  <p:hf hdr="0" dt="0"/>
  <p:txStyles>
    <p:titleStyle>
      <a:lvl1pPr algn="l" defTabSz="914400" rtl="0" eaLnBrk="1" latinLnBrk="0" hangingPunct="1">
        <a:lnSpc>
          <a:spcPts val="2200"/>
        </a:lnSpc>
        <a:spcBef>
          <a:spcPct val="0"/>
        </a:spcBef>
        <a:buNone/>
        <a:defRPr sz="2000" b="1" kern="1200">
          <a:solidFill>
            <a:srgbClr val="006AB2"/>
          </a:solidFill>
          <a:latin typeface="+mj-lt"/>
          <a:ea typeface="+mj-ea"/>
          <a:cs typeface="+mj-cs"/>
        </a:defRPr>
      </a:lvl1pPr>
    </p:titleStyle>
    <p:bodyStyle>
      <a:lvl1pPr marL="0" marR="0" indent="0" algn="l" defTabSz="914400" rtl="0" eaLnBrk="1" fontAlgn="auto" latinLnBrk="0" hangingPunct="1">
        <a:lnSpc>
          <a:spcPct val="100000"/>
        </a:lnSpc>
        <a:spcBef>
          <a:spcPts val="1800"/>
        </a:spcBef>
        <a:spcAft>
          <a:spcPts val="0"/>
        </a:spcAft>
        <a:buClrTx/>
        <a:buSzPct val="100000"/>
        <a:buFont typeface="Wingdings" panose="05000000000000000000" pitchFamily="2" charset="2"/>
        <a:buNone/>
        <a:tabLst/>
        <a:defRPr sz="2400" b="1" kern="1200" cap="none" baseline="0">
          <a:solidFill>
            <a:schemeClr val="tx2"/>
          </a:solidFill>
          <a:latin typeface="+mn-lt"/>
          <a:ea typeface="+mn-ea"/>
          <a:cs typeface="+mn-cs"/>
        </a:defRPr>
      </a:lvl1pPr>
      <a:lvl2pPr marL="720000" marR="0" indent="-285750" algn="l" defTabSz="914400" rtl="0" eaLnBrk="1" fontAlgn="auto" latinLnBrk="0" hangingPunct="1">
        <a:lnSpc>
          <a:spcPct val="100000"/>
        </a:lnSpc>
        <a:spcBef>
          <a:spcPts val="900"/>
        </a:spcBef>
        <a:spcAft>
          <a:spcPts val="0"/>
        </a:spcAft>
        <a:buClr>
          <a:srgbClr val="006AB2"/>
        </a:buClr>
        <a:buSzPct val="100000"/>
        <a:buFont typeface="Wingdings 3" panose="05040102010807070707" pitchFamily="18" charset="2"/>
        <a:buChar char="u"/>
        <a:tabLst/>
        <a:defRPr sz="1800" b="1" kern="1200" baseline="0">
          <a:solidFill>
            <a:schemeClr val="tx2"/>
          </a:solidFill>
          <a:latin typeface="+mn-lt"/>
          <a:ea typeface="+mn-ea"/>
          <a:cs typeface="+mn-cs"/>
        </a:defRPr>
      </a:lvl2pPr>
      <a:lvl3pPr marL="1080000" marR="0" indent="-252000" algn="l" defTabSz="914400" rtl="0" eaLnBrk="1" fontAlgn="auto" latinLnBrk="0" hangingPunct="1">
        <a:lnSpc>
          <a:spcPct val="100000"/>
        </a:lnSpc>
        <a:spcBef>
          <a:spcPts val="400"/>
        </a:spcBef>
        <a:spcAft>
          <a:spcPts val="0"/>
        </a:spcAft>
        <a:buClrTx/>
        <a:buSzTx/>
        <a:buFont typeface="Webdings" panose="05030102010509060703" pitchFamily="18" charset="2"/>
        <a:buChar char="&lt;"/>
        <a:tabLst/>
        <a:defRPr lang="fr-FR" sz="1600" kern="1200" baseline="0">
          <a:solidFill>
            <a:srgbClr val="575757"/>
          </a:solidFill>
          <a:latin typeface="+mn-lt"/>
          <a:ea typeface="+mn-ea"/>
          <a:cs typeface="+mn-cs"/>
        </a:defRPr>
      </a:lvl3pPr>
      <a:lvl4pPr marL="1440000" marR="0" indent="-216000" algn="l" defTabSz="914400" rtl="0" eaLnBrk="1" fontAlgn="auto" latinLnBrk="0" hangingPunct="1">
        <a:lnSpc>
          <a:spcPct val="100000"/>
        </a:lnSpc>
        <a:spcBef>
          <a:spcPts val="400"/>
        </a:spcBef>
        <a:spcAft>
          <a:spcPts val="0"/>
        </a:spcAft>
        <a:buClrTx/>
        <a:buSzPct val="130000"/>
        <a:buFont typeface="Arial" panose="020B0604020202020204" pitchFamily="34" charset="0"/>
        <a:buChar char="•"/>
        <a:tabLst/>
        <a:defRPr lang="fr-FR" sz="1400" kern="1200">
          <a:solidFill>
            <a:srgbClr val="575757"/>
          </a:solidFill>
          <a:latin typeface="+mn-lt"/>
          <a:ea typeface="+mn-ea"/>
          <a:cs typeface="+mn-cs"/>
        </a:defRPr>
      </a:lvl4pPr>
      <a:lvl5pPr marL="1800000" marR="0" indent="-216000" algn="l" defTabSz="914400" rtl="0" eaLnBrk="1" fontAlgn="auto" latinLnBrk="0" hangingPunct="1">
        <a:lnSpc>
          <a:spcPct val="100000"/>
        </a:lnSpc>
        <a:spcBef>
          <a:spcPts val="200"/>
        </a:spcBef>
        <a:spcAft>
          <a:spcPts val="0"/>
        </a:spcAft>
        <a:buClrTx/>
        <a:buSzPct val="110000"/>
        <a:buFont typeface="Arial" pitchFamily="34" charset="0"/>
        <a:buChar char="•"/>
        <a:tabLst/>
        <a:defRPr lang="fr-FR" sz="1200" kern="1200">
          <a:solidFill>
            <a:srgbClr val="575757"/>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9.svg"/><Relationship Id="rId5" Type="http://schemas.openxmlformats.org/officeDocument/2006/relationships/image" Target="../media/image17.png"/><Relationship Id="rId4" Type="http://schemas.openxmlformats.org/officeDocument/2006/relationships/image" Target="../media/image17.sv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a:t>Pas à pas : ES pilotes </a:t>
            </a:r>
            <a:br>
              <a:rPr lang="fr-FR" dirty="0"/>
            </a:br>
            <a:r>
              <a:rPr lang="fr-FR" dirty="0"/>
              <a:t> </a:t>
            </a:r>
          </a:p>
        </p:txBody>
      </p:sp>
      <p:sp>
        <p:nvSpPr>
          <p:cNvPr id="3" name="Espace réservé du texte 2"/>
          <p:cNvSpPr>
            <a:spLocks noGrp="1"/>
          </p:cNvSpPr>
          <p:nvPr>
            <p:ph type="body" sz="quarter" idx="10"/>
          </p:nvPr>
        </p:nvSpPr>
        <p:spPr>
          <a:xfrm>
            <a:off x="4211960" y="2650876"/>
            <a:ext cx="4527550" cy="664418"/>
          </a:xfrm>
        </p:spPr>
        <p:txBody>
          <a:bodyPr/>
          <a:lstStyle/>
          <a:p>
            <a:r>
              <a:rPr lang="fr-FR" sz="2400" dirty="0"/>
              <a:t>Mon espace santé</a:t>
            </a:r>
          </a:p>
        </p:txBody>
      </p:sp>
      <p:sp>
        <p:nvSpPr>
          <p:cNvPr id="4" name="Espace réservé du texte 3"/>
          <p:cNvSpPr>
            <a:spLocks noGrp="1"/>
          </p:cNvSpPr>
          <p:nvPr>
            <p:ph type="body" sz="quarter" idx="12"/>
          </p:nvPr>
        </p:nvSpPr>
        <p:spPr/>
        <p:txBody>
          <a:bodyPr/>
          <a:lstStyle/>
          <a:p>
            <a:endParaRPr lang="fr-FR" dirty="0"/>
          </a:p>
        </p:txBody>
      </p:sp>
    </p:spTree>
    <p:extLst>
      <p:ext uri="{BB962C8B-B14F-4D97-AF65-F5344CB8AC3E}">
        <p14:creationId xmlns:p14="http://schemas.microsoft.com/office/powerpoint/2010/main" val="859630719"/>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2118740" y="1851670"/>
            <a:ext cx="4619656" cy="909001"/>
          </a:xfrm>
          <a:prstGeom prst="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171450" indent="-171450">
              <a:buFont typeface="Arial" panose="020B0604020202020204" pitchFamily="34" charset="0"/>
              <a:buChar char="•"/>
            </a:pPr>
            <a:r>
              <a:rPr lang="fr-FR" sz="1000" dirty="0">
                <a:solidFill>
                  <a:schemeClr val="tx1"/>
                </a:solidFill>
              </a:rPr>
              <a:t>Vos solutions logicielles permettent d’alimenter le DMP ?</a:t>
            </a:r>
          </a:p>
          <a:p>
            <a:pPr marL="171450" indent="-171450">
              <a:buFont typeface="Arial" panose="020B0604020202020204" pitchFamily="34" charset="0"/>
              <a:buChar char="•"/>
            </a:pPr>
            <a:r>
              <a:rPr lang="fr-FR" sz="1000" dirty="0">
                <a:solidFill>
                  <a:schemeClr val="tx1"/>
                </a:solidFill>
              </a:rPr>
              <a:t>Si l’alimentation est permise, est-elle manuelle ou automatisée ? </a:t>
            </a:r>
          </a:p>
          <a:p>
            <a:pPr marL="171450" indent="-171450">
              <a:buFont typeface="Arial" panose="020B0604020202020204" pitchFamily="34" charset="0"/>
              <a:buChar char="•"/>
            </a:pPr>
            <a:r>
              <a:rPr lang="fr-FR" sz="1000" dirty="0">
                <a:solidFill>
                  <a:schemeClr val="tx1"/>
                </a:solidFill>
              </a:rPr>
              <a:t>Quelle version du connecteur DMP (API V1, API V2 ) ? </a:t>
            </a:r>
            <a:endParaRPr lang="fr-FR" sz="1000" dirty="0">
              <a:solidFill>
                <a:schemeClr val="tx1"/>
              </a:solidFill>
              <a:cs typeface="Arial"/>
            </a:endParaRPr>
          </a:p>
          <a:p>
            <a:pPr marL="171450" indent="-171450">
              <a:buFont typeface="Arial" panose="020B0604020202020204" pitchFamily="34" charset="0"/>
              <a:buChar char="•"/>
            </a:pPr>
            <a:r>
              <a:rPr lang="fr-FR" sz="1000" dirty="0">
                <a:solidFill>
                  <a:schemeClr val="tx1"/>
                </a:solidFill>
              </a:rPr>
              <a:t>Avez-vous commandé et/ou avez-vous une date de déploiement de solution référencée SEGUR (DPI/PFI) ?</a:t>
            </a:r>
          </a:p>
        </p:txBody>
      </p:sp>
      <p:sp>
        <p:nvSpPr>
          <p:cNvPr id="25" name="Rectangle 24"/>
          <p:cNvSpPr/>
          <p:nvPr/>
        </p:nvSpPr>
        <p:spPr>
          <a:xfrm>
            <a:off x="2118379" y="2859782"/>
            <a:ext cx="4620041" cy="669360"/>
          </a:xfrm>
          <a:prstGeom prst="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000" dirty="0">
                <a:solidFill>
                  <a:schemeClr val="tx1"/>
                </a:solidFill>
              </a:rPr>
              <a:t>Vos solutions logicielles intègrent-t-elles un accès à la messagerie sécurisée </a:t>
            </a:r>
            <a:r>
              <a:rPr lang="fr-FR" sz="1000" dirty="0" err="1">
                <a:solidFill>
                  <a:schemeClr val="tx1"/>
                </a:solidFill>
              </a:rPr>
              <a:t>MSSanté</a:t>
            </a:r>
            <a:r>
              <a:rPr lang="fr-FR" sz="1000" dirty="0">
                <a:solidFill>
                  <a:schemeClr val="tx1"/>
                </a:solidFill>
              </a:rPr>
              <a:t> ?</a:t>
            </a:r>
          </a:p>
          <a:p>
            <a:pPr marL="171450" indent="-171450">
              <a:buFont typeface="Arial" panose="020B0604020202020204" pitchFamily="34" charset="0"/>
              <a:buChar char="•"/>
            </a:pPr>
            <a:r>
              <a:rPr lang="fr-FR" sz="1000" dirty="0">
                <a:solidFill>
                  <a:schemeClr val="tx1"/>
                </a:solidFill>
              </a:rPr>
              <a:t>Permettent-elles des envois automatiques, ou manuels ? </a:t>
            </a:r>
          </a:p>
        </p:txBody>
      </p:sp>
      <p:sp>
        <p:nvSpPr>
          <p:cNvPr id="26" name="Rectangle 25"/>
          <p:cNvSpPr/>
          <p:nvPr/>
        </p:nvSpPr>
        <p:spPr>
          <a:xfrm>
            <a:off x="412531" y="1851246"/>
            <a:ext cx="1645345" cy="912157"/>
          </a:xfrm>
          <a:prstGeom prst="rect">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b="1" dirty="0"/>
              <a:t>Accès à l’alimentation du </a:t>
            </a:r>
            <a:r>
              <a:rPr lang="fr-FR" sz="1600" b="1" dirty="0"/>
              <a:t>DMP</a:t>
            </a:r>
            <a:endParaRPr lang="fr-FR" sz="1100" b="1" dirty="0"/>
          </a:p>
        </p:txBody>
      </p:sp>
      <p:sp>
        <p:nvSpPr>
          <p:cNvPr id="27" name="Rectangle 26"/>
          <p:cNvSpPr/>
          <p:nvPr/>
        </p:nvSpPr>
        <p:spPr>
          <a:xfrm>
            <a:off x="2118378" y="3644542"/>
            <a:ext cx="4620041" cy="101544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000" dirty="0">
                <a:solidFill>
                  <a:schemeClr val="tx1"/>
                </a:solidFill>
              </a:rPr>
              <a:t>Etes-vous en capacité de faire appel au </a:t>
            </a:r>
            <a:r>
              <a:rPr lang="fr-FR" sz="1000" dirty="0" err="1">
                <a:solidFill>
                  <a:schemeClr val="tx1"/>
                </a:solidFill>
              </a:rPr>
              <a:t>téléservice</a:t>
            </a:r>
            <a:r>
              <a:rPr lang="fr-FR" sz="1000" dirty="0">
                <a:solidFill>
                  <a:schemeClr val="tx1"/>
                </a:solidFill>
              </a:rPr>
              <a:t> INSI depuis votre GAM ? </a:t>
            </a:r>
          </a:p>
          <a:p>
            <a:pPr marL="171450" indent="-171450">
              <a:buFont typeface="Arial" panose="020B0604020202020204" pitchFamily="34" charset="0"/>
              <a:buChar char="•"/>
            </a:pPr>
            <a:r>
              <a:rPr lang="fr-FR" sz="1000" dirty="0">
                <a:solidFill>
                  <a:schemeClr val="tx1"/>
                </a:solidFill>
              </a:rPr>
              <a:t>Est-ce que les INS qualifiés sont diffusés dans le SIH notamment dans le DPI ?</a:t>
            </a:r>
          </a:p>
          <a:p>
            <a:pPr marL="171450" indent="-171450">
              <a:buFont typeface="Arial" panose="020B0604020202020204" pitchFamily="34" charset="0"/>
              <a:buChar char="•"/>
            </a:pPr>
            <a:r>
              <a:rPr lang="fr-FR" sz="1000" dirty="0">
                <a:solidFill>
                  <a:schemeClr val="tx1"/>
                </a:solidFill>
              </a:rPr>
              <a:t>Quelles sont les procédures d’</a:t>
            </a:r>
            <a:r>
              <a:rPr lang="fr-FR" sz="1000" dirty="0" err="1">
                <a:solidFill>
                  <a:schemeClr val="tx1"/>
                </a:solidFill>
              </a:rPr>
              <a:t>identito</a:t>
            </a:r>
            <a:r>
              <a:rPr lang="fr-FR" sz="1000" dirty="0">
                <a:solidFill>
                  <a:schemeClr val="tx1"/>
                </a:solidFill>
              </a:rPr>
              <a:t>-vigilance mises en place au sein de votre ES ? </a:t>
            </a:r>
          </a:p>
        </p:txBody>
      </p:sp>
      <p:sp>
        <p:nvSpPr>
          <p:cNvPr id="35" name="Rectangle 34"/>
          <p:cNvSpPr/>
          <p:nvPr/>
        </p:nvSpPr>
        <p:spPr>
          <a:xfrm>
            <a:off x="412531" y="2859783"/>
            <a:ext cx="1645345" cy="669360"/>
          </a:xfrm>
          <a:prstGeom prst="rect">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b="1" dirty="0"/>
              <a:t>Accès à l’envoi de messages </a:t>
            </a:r>
            <a:r>
              <a:rPr lang="fr-FR" sz="1400" b="1" dirty="0" err="1"/>
              <a:t>MSSanté</a:t>
            </a:r>
            <a:r>
              <a:rPr lang="fr-FR" sz="1400" b="1" dirty="0"/>
              <a:t> </a:t>
            </a:r>
          </a:p>
        </p:txBody>
      </p:sp>
      <p:sp>
        <p:nvSpPr>
          <p:cNvPr id="36" name="Rectangle 35"/>
          <p:cNvSpPr/>
          <p:nvPr/>
        </p:nvSpPr>
        <p:spPr>
          <a:xfrm>
            <a:off x="412529" y="3645511"/>
            <a:ext cx="1645345" cy="1013811"/>
          </a:xfrm>
          <a:prstGeom prst="rect">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b="1" dirty="0"/>
              <a:t>Accès au télé service </a:t>
            </a:r>
            <a:r>
              <a:rPr lang="fr-FR" sz="1600" b="1" dirty="0"/>
              <a:t>INSI</a:t>
            </a:r>
            <a:r>
              <a:rPr lang="fr-FR" sz="1100" b="1" dirty="0"/>
              <a:t> </a:t>
            </a:r>
          </a:p>
        </p:txBody>
      </p:sp>
      <p:sp>
        <p:nvSpPr>
          <p:cNvPr id="13" name="Rectangle 12"/>
          <p:cNvSpPr/>
          <p:nvPr/>
        </p:nvSpPr>
        <p:spPr>
          <a:xfrm>
            <a:off x="6829019" y="1851670"/>
            <a:ext cx="1703421" cy="909001"/>
          </a:xfrm>
          <a:prstGeom prst="rect">
            <a:avLst/>
          </a:prstGeom>
          <a:noFill/>
          <a:ln w="6350">
            <a:solidFill>
              <a:srgbClr val="E7308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000" i="1" dirty="0">
                <a:solidFill>
                  <a:srgbClr val="FF0000"/>
                </a:solidFill>
              </a:rPr>
              <a:t>A compléter</a:t>
            </a:r>
          </a:p>
        </p:txBody>
      </p:sp>
      <p:sp>
        <p:nvSpPr>
          <p:cNvPr id="17" name="Rectangle 16"/>
          <p:cNvSpPr/>
          <p:nvPr/>
        </p:nvSpPr>
        <p:spPr>
          <a:xfrm>
            <a:off x="6829019" y="2870718"/>
            <a:ext cx="1703421" cy="601320"/>
          </a:xfrm>
          <a:prstGeom prst="rect">
            <a:avLst/>
          </a:prstGeom>
          <a:noFill/>
          <a:ln w="6350">
            <a:solidFill>
              <a:srgbClr val="E7308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000" i="1" dirty="0">
                <a:solidFill>
                  <a:srgbClr val="FF0000"/>
                </a:solidFill>
              </a:rPr>
              <a:t>A compléter</a:t>
            </a:r>
          </a:p>
        </p:txBody>
      </p:sp>
      <p:sp>
        <p:nvSpPr>
          <p:cNvPr id="18" name="Rectangle 17"/>
          <p:cNvSpPr/>
          <p:nvPr/>
        </p:nvSpPr>
        <p:spPr>
          <a:xfrm>
            <a:off x="6829019" y="3644542"/>
            <a:ext cx="1739230" cy="1014780"/>
          </a:xfrm>
          <a:prstGeom prst="rect">
            <a:avLst/>
          </a:prstGeom>
          <a:solidFill>
            <a:schemeClr val="bg1"/>
          </a:solidFill>
          <a:ln w="6350">
            <a:solidFill>
              <a:srgbClr val="E7308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000" i="1" dirty="0">
                <a:solidFill>
                  <a:srgbClr val="FF0000"/>
                </a:solidFill>
              </a:rPr>
              <a:t>A compléter</a:t>
            </a:r>
          </a:p>
        </p:txBody>
      </p:sp>
      <p:sp>
        <p:nvSpPr>
          <p:cNvPr id="14" name="ZoneTexte 13"/>
          <p:cNvSpPr txBox="1"/>
          <p:nvPr/>
        </p:nvSpPr>
        <p:spPr>
          <a:xfrm>
            <a:off x="402144" y="755473"/>
            <a:ext cx="8418328" cy="1167236"/>
          </a:xfrm>
          <a:prstGeom prst="rect">
            <a:avLst/>
          </a:prstGeom>
          <a:noFill/>
        </p:spPr>
        <p:txBody>
          <a:bodyPr wrap="square" lIns="72000" tIns="108000" rIns="72000" bIns="108000" rtlCol="0" anchor="ctr" anchorCtr="0">
            <a:noAutofit/>
          </a:bodyPr>
          <a:lstStyle/>
          <a:p>
            <a:pPr marL="171450" indent="-171450">
              <a:buFont typeface="Wingdings" panose="05000000000000000000" pitchFamily="2" charset="2"/>
              <a:buChar char="Ø"/>
            </a:pPr>
            <a:r>
              <a:rPr lang="fr-FR" sz="1000" dirty="0"/>
              <a:t>Nous avons vu que l’orientation de l’expérimentation, aussi bien dans la définition des cas d’usage que sur les résultats de l’expérimentation était différente selon le degré de maturité technique des ES. </a:t>
            </a:r>
          </a:p>
          <a:p>
            <a:pPr marL="171450" indent="-171450">
              <a:buFont typeface="Wingdings" panose="05000000000000000000" pitchFamily="2" charset="2"/>
              <a:buChar char="Ø"/>
            </a:pPr>
            <a:r>
              <a:rPr lang="fr-FR" sz="1000" dirty="0"/>
              <a:t>En effet, Mon espace santé est basé sur le déploiement des outils socles du numérique en santé, notamment le </a:t>
            </a:r>
            <a:r>
              <a:rPr lang="fr-FR" sz="1000" b="1" dirty="0">
                <a:solidFill>
                  <a:srgbClr val="006AB2"/>
                </a:solidFill>
              </a:rPr>
              <a:t>DMP, la </a:t>
            </a:r>
            <a:r>
              <a:rPr lang="fr-FR" sz="1000" b="1" dirty="0" err="1">
                <a:solidFill>
                  <a:srgbClr val="006AB2"/>
                </a:solidFill>
              </a:rPr>
              <a:t>MSSanté</a:t>
            </a:r>
            <a:r>
              <a:rPr lang="fr-FR" sz="1000" b="1" dirty="0">
                <a:solidFill>
                  <a:srgbClr val="006AB2"/>
                </a:solidFill>
              </a:rPr>
              <a:t> et l’INS</a:t>
            </a:r>
            <a:r>
              <a:rPr lang="fr-FR" sz="1000" dirty="0"/>
              <a:t>. Le degré d’avancement  dans le déploiement de ces outils socles vient faciliter la mise en place des cas d’usages et maximiser le nombre de cas d’usages expérimentés.</a:t>
            </a:r>
          </a:p>
          <a:p>
            <a:pPr marL="171450" indent="-171450">
              <a:buFont typeface="Wingdings" panose="05000000000000000000" pitchFamily="2" charset="2"/>
              <a:buChar char="Ø"/>
            </a:pPr>
            <a:r>
              <a:rPr lang="fr-FR" sz="1000" b="1" dirty="0">
                <a:solidFill>
                  <a:srgbClr val="E73083"/>
                </a:solidFill>
              </a:rPr>
              <a:t>Voici les différents éléments techniques impactant le niveau d’expérimentation : </a:t>
            </a:r>
          </a:p>
        </p:txBody>
      </p:sp>
      <p:sp>
        <p:nvSpPr>
          <p:cNvPr id="2" name="Titre 1"/>
          <p:cNvSpPr>
            <a:spLocks noGrp="1"/>
          </p:cNvSpPr>
          <p:nvPr>
            <p:ph type="title"/>
          </p:nvPr>
        </p:nvSpPr>
        <p:spPr/>
        <p:txBody>
          <a:bodyPr>
            <a:normAutofit fontScale="90000"/>
          </a:bodyPr>
          <a:lstStyle/>
          <a:p>
            <a:r>
              <a:rPr lang="fr-FR" dirty="0">
                <a:solidFill>
                  <a:schemeClr val="bg2">
                    <a:lumMod val="50000"/>
                  </a:schemeClr>
                </a:solidFill>
              </a:rPr>
              <a:t>2. Démarrage : identification des parcours et cas d’usages à expérimenter </a:t>
            </a:r>
            <a:r>
              <a:rPr lang="fr-FR" dirty="0"/>
              <a:t>Evaluation du degré de maturité technique </a:t>
            </a:r>
          </a:p>
        </p:txBody>
      </p:sp>
    </p:spTree>
    <p:extLst>
      <p:ext uri="{BB962C8B-B14F-4D97-AF65-F5344CB8AC3E}">
        <p14:creationId xmlns:p14="http://schemas.microsoft.com/office/powerpoint/2010/main" val="2284833697"/>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1798048" y="843558"/>
            <a:ext cx="7202342" cy="349291"/>
          </a:xfrm>
          <a:prstGeom prst="rect">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a:t>Recommandations pour l’expérimentation </a:t>
            </a:r>
          </a:p>
        </p:txBody>
      </p:sp>
      <p:sp>
        <p:nvSpPr>
          <p:cNvPr id="11" name="ZoneTexte 10"/>
          <p:cNvSpPr txBox="1"/>
          <p:nvPr/>
        </p:nvSpPr>
        <p:spPr>
          <a:xfrm>
            <a:off x="1798048" y="1236612"/>
            <a:ext cx="7176369" cy="1090828"/>
          </a:xfrm>
          <a:prstGeom prst="rect">
            <a:avLst/>
          </a:prstGeom>
          <a:noFill/>
          <a:ln>
            <a:solidFill>
              <a:srgbClr val="E73083"/>
            </a:solidFill>
            <a:prstDash val="sysDash"/>
          </a:ln>
        </p:spPr>
        <p:txBody>
          <a:bodyPr wrap="square" lIns="72000" tIns="108000" rIns="72000" bIns="108000" rtlCol="0" anchor="ctr" anchorCtr="0">
            <a:noAutofit/>
          </a:bodyPr>
          <a:lstStyle/>
          <a:p>
            <a:pPr marL="171450" indent="-171450">
              <a:buFont typeface="Arial" panose="020B0604020202020204" pitchFamily="34" charset="0"/>
              <a:buChar char="•"/>
            </a:pPr>
            <a:r>
              <a:rPr lang="fr-FR" sz="900" dirty="0"/>
              <a:t>Identifier des </a:t>
            </a:r>
            <a:r>
              <a:rPr lang="fr-FR" sz="900" b="1" dirty="0"/>
              <a:t>cas d’usage simples, avec un panel restreint de patients </a:t>
            </a:r>
            <a:r>
              <a:rPr lang="fr-FR" sz="900" dirty="0"/>
              <a:t>au sein d’un service pouvant supporter la charge de l’expérimentation. </a:t>
            </a:r>
          </a:p>
          <a:p>
            <a:pPr marL="171450" indent="-171450">
              <a:buFont typeface="Arial" panose="020B0604020202020204" pitchFamily="34" charset="0"/>
              <a:buChar char="•"/>
            </a:pPr>
            <a:r>
              <a:rPr lang="fr-FR" sz="900" dirty="0"/>
              <a:t>Recenser les fonctionnalités techniques manquantes afin de pouvoir réaliser concrètement l’expérimentation. Mettre en place les actions qui en découlent afin de pouvoir tester l’envoi de messages </a:t>
            </a:r>
            <a:r>
              <a:rPr lang="fr-FR" sz="900" dirty="0" err="1"/>
              <a:t>MSSanté</a:t>
            </a:r>
            <a:r>
              <a:rPr lang="fr-FR" sz="900" dirty="0"/>
              <a:t> vers messagerie Mon espace santé et déposer des documents ciblés dans le DMP.</a:t>
            </a:r>
          </a:p>
          <a:p>
            <a:pPr marL="171450" indent="-171450">
              <a:buFont typeface="Arial" panose="020B0604020202020204" pitchFamily="34" charset="0"/>
              <a:buChar char="•"/>
            </a:pPr>
            <a:r>
              <a:rPr lang="fr-FR" sz="900" dirty="0"/>
              <a:t>Les équipes d’accompagnement régionale et nationale seront là pour vous aider et prendre en charge des actions (contact éditeurs, etc.). </a:t>
            </a:r>
          </a:p>
        </p:txBody>
      </p:sp>
      <p:sp>
        <p:nvSpPr>
          <p:cNvPr id="13" name="Rectangle 12"/>
          <p:cNvSpPr/>
          <p:nvPr/>
        </p:nvSpPr>
        <p:spPr>
          <a:xfrm>
            <a:off x="107504" y="1236612"/>
            <a:ext cx="1584176" cy="1090828"/>
          </a:xfrm>
          <a:prstGeom prst="rect">
            <a:avLst/>
          </a:prstGeom>
          <a:solidFill>
            <a:schemeClr val="accent5">
              <a:lumMod val="20000"/>
              <a:lumOff val="80000"/>
            </a:schemeClr>
          </a:solidFill>
          <a:ln w="3175">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000" b="1" dirty="0">
                <a:solidFill>
                  <a:schemeClr val="tx1"/>
                </a:solidFill>
              </a:rPr>
              <a:t>Faible niveau de maturité technique rendant l’accès aux fonctionnalités complexe</a:t>
            </a:r>
          </a:p>
        </p:txBody>
      </p:sp>
      <p:sp>
        <p:nvSpPr>
          <p:cNvPr id="33" name="ZoneTexte 32"/>
          <p:cNvSpPr txBox="1"/>
          <p:nvPr/>
        </p:nvSpPr>
        <p:spPr>
          <a:xfrm>
            <a:off x="1798048" y="2414653"/>
            <a:ext cx="7142009" cy="1183017"/>
          </a:xfrm>
          <a:prstGeom prst="rect">
            <a:avLst/>
          </a:prstGeom>
          <a:noFill/>
          <a:ln>
            <a:solidFill>
              <a:srgbClr val="E73083"/>
            </a:solidFill>
            <a:prstDash val="sysDash"/>
          </a:ln>
        </p:spPr>
        <p:txBody>
          <a:bodyPr wrap="square" lIns="72000" tIns="108000" rIns="72000" bIns="108000" rtlCol="0" anchor="ctr" anchorCtr="0">
            <a:noAutofit/>
          </a:bodyPr>
          <a:lstStyle/>
          <a:p>
            <a:pPr marL="171450" indent="-171450">
              <a:buFont typeface="Arial" panose="020B0604020202020204" pitchFamily="34" charset="0"/>
              <a:buChar char="•"/>
            </a:pPr>
            <a:r>
              <a:rPr lang="fr-FR" sz="900" dirty="0"/>
              <a:t>Identifier un parcours au sein </a:t>
            </a:r>
            <a:r>
              <a:rPr lang="fr-FR" sz="900" b="1" dirty="0"/>
              <a:t>d’un service moteur </a:t>
            </a:r>
            <a:r>
              <a:rPr lang="fr-FR" sz="900" dirty="0"/>
              <a:t>pouvant supporter la charge de l’expérimentation et les impacts organisationnels engendrés. </a:t>
            </a:r>
          </a:p>
          <a:p>
            <a:pPr marL="171450" indent="-171450">
              <a:buFont typeface="Arial" panose="020B0604020202020204" pitchFamily="34" charset="0"/>
              <a:buChar char="•"/>
            </a:pPr>
            <a:r>
              <a:rPr lang="fr-FR" sz="900" b="1" dirty="0"/>
              <a:t>Impliquer rapidement les équipes terrain </a:t>
            </a:r>
            <a:r>
              <a:rPr lang="fr-FR" sz="900" dirty="0"/>
              <a:t>et les intégrer dans le processus d’identification de cas d’usages simples.</a:t>
            </a:r>
          </a:p>
          <a:p>
            <a:pPr marL="171450" indent="-171450">
              <a:buFont typeface="Arial" panose="020B0604020202020204" pitchFamily="34" charset="0"/>
              <a:buChar char="•"/>
            </a:pPr>
            <a:r>
              <a:rPr lang="fr-FR" sz="900" dirty="0"/>
              <a:t>Assurer des </a:t>
            </a:r>
            <a:r>
              <a:rPr lang="fr-FR" sz="900" b="1" dirty="0"/>
              <a:t>remontées terrains régulières </a:t>
            </a:r>
            <a:r>
              <a:rPr lang="fr-FR" sz="900" dirty="0"/>
              <a:t>concernant l’impact de l’expérimentation sur l’organisation du service (action manuelle pour expérimenter DMP/ et ou MSS). </a:t>
            </a:r>
          </a:p>
          <a:p>
            <a:pPr marL="171450" indent="-171450">
              <a:buFont typeface="Arial" panose="020B0604020202020204" pitchFamily="34" charset="0"/>
              <a:buChar char="•"/>
            </a:pPr>
            <a:r>
              <a:rPr lang="fr-FR" sz="900" dirty="0"/>
              <a:t>Identifier aspects techniques manquants entre équipe métier et équipes DSI pour aboutir à des alimentations automatiques, lister et mettre en places les actions nécessaires en s’appuyant sur l’accompagnement régional et national.</a:t>
            </a:r>
          </a:p>
        </p:txBody>
      </p:sp>
      <p:sp>
        <p:nvSpPr>
          <p:cNvPr id="34" name="Rectangle 33"/>
          <p:cNvSpPr/>
          <p:nvPr/>
        </p:nvSpPr>
        <p:spPr>
          <a:xfrm>
            <a:off x="107504" y="2414653"/>
            <a:ext cx="1584176" cy="1183017"/>
          </a:xfrm>
          <a:prstGeom prst="rect">
            <a:avLst/>
          </a:prstGeom>
          <a:solidFill>
            <a:schemeClr val="accent5">
              <a:lumMod val="40000"/>
              <a:lumOff val="60000"/>
            </a:schemeClr>
          </a:solidFill>
          <a:ln w="3175">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000" b="1" dirty="0">
                <a:solidFill>
                  <a:schemeClr val="tx1"/>
                </a:solidFill>
              </a:rPr>
              <a:t>Accès aux fonctionnalités mais nécessitant des actions manuelles (non automatisation)</a:t>
            </a:r>
          </a:p>
        </p:txBody>
      </p:sp>
      <p:sp>
        <p:nvSpPr>
          <p:cNvPr id="15" name="Rectangle 14"/>
          <p:cNvSpPr/>
          <p:nvPr/>
        </p:nvSpPr>
        <p:spPr>
          <a:xfrm>
            <a:off x="107504" y="3684884"/>
            <a:ext cx="1584176" cy="936103"/>
          </a:xfrm>
          <a:prstGeom prst="rect">
            <a:avLst/>
          </a:prstGeom>
          <a:solidFill>
            <a:schemeClr val="accent5">
              <a:lumMod val="50000"/>
            </a:schemeClr>
          </a:solidFill>
          <a:ln w="3175">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000" b="1" dirty="0">
                <a:solidFill>
                  <a:schemeClr val="bg1"/>
                </a:solidFill>
              </a:rPr>
              <a:t>Automatisation des envois en Y (</a:t>
            </a:r>
            <a:r>
              <a:rPr lang="fr-FR" sz="1000" b="1" dirty="0" err="1">
                <a:solidFill>
                  <a:schemeClr val="bg1"/>
                </a:solidFill>
              </a:rPr>
              <a:t>MSSanté</a:t>
            </a:r>
            <a:r>
              <a:rPr lang="fr-FR" sz="1000" b="1" dirty="0">
                <a:solidFill>
                  <a:schemeClr val="bg1"/>
                </a:solidFill>
              </a:rPr>
              <a:t> et DMP) possible</a:t>
            </a:r>
          </a:p>
        </p:txBody>
      </p:sp>
      <p:sp>
        <p:nvSpPr>
          <p:cNvPr id="17" name="ZoneTexte 16"/>
          <p:cNvSpPr txBox="1"/>
          <p:nvPr/>
        </p:nvSpPr>
        <p:spPr>
          <a:xfrm>
            <a:off x="1788118" y="3684885"/>
            <a:ext cx="7176370" cy="936103"/>
          </a:xfrm>
          <a:prstGeom prst="rect">
            <a:avLst/>
          </a:prstGeom>
          <a:solidFill>
            <a:schemeClr val="bg1"/>
          </a:solidFill>
          <a:ln>
            <a:solidFill>
              <a:srgbClr val="E73083"/>
            </a:solidFill>
            <a:prstDash val="sysDash"/>
          </a:ln>
        </p:spPr>
        <p:txBody>
          <a:bodyPr wrap="square" lIns="72000" tIns="108000" rIns="72000" bIns="108000" rtlCol="0" anchor="ctr" anchorCtr="0">
            <a:noAutofit/>
          </a:bodyPr>
          <a:lstStyle/>
          <a:p>
            <a:pPr marL="171450" indent="-171450">
              <a:buFont typeface="Arial" panose="020B0604020202020204" pitchFamily="34" charset="0"/>
              <a:buChar char="•"/>
            </a:pPr>
            <a:r>
              <a:rPr lang="fr-FR" sz="900" dirty="0"/>
              <a:t>Identifier des cas d’usage au sein de </a:t>
            </a:r>
            <a:r>
              <a:rPr lang="fr-FR" sz="900" b="1" dirty="0"/>
              <a:t>parcours patients plus complexes </a:t>
            </a:r>
            <a:r>
              <a:rPr lang="fr-FR" sz="900" dirty="0"/>
              <a:t>par ex. : </a:t>
            </a:r>
          </a:p>
          <a:p>
            <a:pPr marL="628650" lvl="1" indent="-171450">
              <a:buFont typeface="Courier New" panose="02070309020205020404" pitchFamily="49" charset="0"/>
              <a:buChar char="o"/>
            </a:pPr>
            <a:r>
              <a:rPr lang="fr-FR" sz="900" dirty="0"/>
              <a:t>Parcours de soins nécessitant plusieurs venues du patient </a:t>
            </a:r>
          </a:p>
          <a:p>
            <a:pPr marL="628650" lvl="1" indent="-171450">
              <a:buFont typeface="Courier New" panose="02070309020205020404" pitchFamily="49" charset="0"/>
              <a:buChar char="o"/>
            </a:pPr>
            <a:r>
              <a:rPr lang="fr-FR" sz="900" dirty="0"/>
              <a:t>Parcours de soins faisant intervenir plusieurs types de PS / équipes pluridisciplinaires (secrétariats médicaux…)</a:t>
            </a:r>
          </a:p>
          <a:p>
            <a:pPr marL="628650" lvl="1" indent="-171450">
              <a:buFont typeface="Courier New" panose="02070309020205020404" pitchFamily="49" charset="0"/>
              <a:buChar char="o"/>
            </a:pPr>
            <a:r>
              <a:rPr lang="fr-FR" sz="900" dirty="0"/>
              <a:t>Parcours de soins faisant intervenir des PS externes à l’ES </a:t>
            </a:r>
          </a:p>
          <a:p>
            <a:pPr marL="171450" indent="-171450">
              <a:buFont typeface="Arial" panose="020B0604020202020204" pitchFamily="34" charset="0"/>
              <a:buChar char="•"/>
            </a:pPr>
            <a:r>
              <a:rPr lang="fr-FR" sz="900" dirty="0"/>
              <a:t>Suivre régulièrement les impacts quantitatifs de l’expérimentation sur l’alimentation du DMP et le nombre de messages envoyés/reçus. </a:t>
            </a:r>
          </a:p>
        </p:txBody>
      </p:sp>
      <p:sp>
        <p:nvSpPr>
          <p:cNvPr id="18" name="Rectangle 17"/>
          <p:cNvSpPr/>
          <p:nvPr/>
        </p:nvSpPr>
        <p:spPr>
          <a:xfrm>
            <a:off x="104215" y="843558"/>
            <a:ext cx="1584176" cy="349291"/>
          </a:xfrm>
          <a:prstGeom prst="rect">
            <a:avLst/>
          </a:prstGeom>
          <a:solidFill>
            <a:srgbClr val="006A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a:t>Etat des lieux techniques</a:t>
            </a:r>
          </a:p>
        </p:txBody>
      </p:sp>
      <p:sp>
        <p:nvSpPr>
          <p:cNvPr id="2" name="Titre 1"/>
          <p:cNvSpPr>
            <a:spLocks noGrp="1"/>
          </p:cNvSpPr>
          <p:nvPr>
            <p:ph type="title"/>
          </p:nvPr>
        </p:nvSpPr>
        <p:spPr/>
        <p:txBody>
          <a:bodyPr>
            <a:normAutofit fontScale="90000"/>
          </a:bodyPr>
          <a:lstStyle/>
          <a:p>
            <a:r>
              <a:rPr lang="fr-FR" dirty="0">
                <a:solidFill>
                  <a:schemeClr val="bg2">
                    <a:lumMod val="50000"/>
                  </a:schemeClr>
                </a:solidFill>
              </a:rPr>
              <a:t>2. Démarrage : identification des parcours et cas d’usages à expérimenter </a:t>
            </a:r>
            <a:r>
              <a:rPr lang="fr-FR" dirty="0"/>
              <a:t>Recommandations associées au degré de maturité technique</a:t>
            </a:r>
          </a:p>
        </p:txBody>
      </p:sp>
    </p:spTree>
    <p:extLst>
      <p:ext uri="{BB962C8B-B14F-4D97-AF65-F5344CB8AC3E}">
        <p14:creationId xmlns:p14="http://schemas.microsoft.com/office/powerpoint/2010/main" val="395912953"/>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Rectangle à coins arrondis 117"/>
          <p:cNvSpPr/>
          <p:nvPr/>
        </p:nvSpPr>
        <p:spPr>
          <a:xfrm>
            <a:off x="2608634" y="3223964"/>
            <a:ext cx="1387302" cy="612513"/>
          </a:xfrm>
          <a:prstGeom prst="roundRect">
            <a:avLst/>
          </a:prstGeom>
          <a:solidFill>
            <a:srgbClr val="2F75B5"/>
          </a:solidFill>
          <a:ln>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solidFill>
                  <a:schemeClr val="bg1"/>
                </a:solidFill>
              </a:rPr>
              <a:t>Bureau des entrées </a:t>
            </a:r>
          </a:p>
        </p:txBody>
      </p:sp>
      <p:sp>
        <p:nvSpPr>
          <p:cNvPr id="119" name="Rectangle à coins arrondis 118"/>
          <p:cNvSpPr/>
          <p:nvPr/>
        </p:nvSpPr>
        <p:spPr>
          <a:xfrm>
            <a:off x="2608634" y="3962409"/>
            <a:ext cx="1387302" cy="409541"/>
          </a:xfrm>
          <a:prstGeom prst="roundRect">
            <a:avLst/>
          </a:prstGeom>
          <a:solidFill>
            <a:srgbClr val="2F75B5"/>
          </a:solidFill>
          <a:ln>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solidFill>
                  <a:schemeClr val="bg1"/>
                </a:solidFill>
              </a:rPr>
              <a:t>Post passage aux urgences</a:t>
            </a:r>
          </a:p>
        </p:txBody>
      </p:sp>
      <p:sp>
        <p:nvSpPr>
          <p:cNvPr id="120" name="Rectangle à coins arrondis 119"/>
          <p:cNvSpPr/>
          <p:nvPr/>
        </p:nvSpPr>
        <p:spPr>
          <a:xfrm>
            <a:off x="4069559" y="3223963"/>
            <a:ext cx="4971030" cy="612514"/>
          </a:xfrm>
          <a:prstGeom prst="roundRect">
            <a:avLst/>
          </a:prstGeom>
          <a:noFill/>
          <a:ln w="12700">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000" dirty="0">
                <a:solidFill>
                  <a:schemeClr val="tx1"/>
                </a:solidFill>
              </a:rPr>
              <a:t>Envoi des pièces administratives au bureau des entrées en passant par la Messagerie Mon espace santé.</a:t>
            </a:r>
          </a:p>
          <a:p>
            <a:pPr marL="171450" indent="-171450">
              <a:buFont typeface="Arial" panose="020B0604020202020204" pitchFamily="34" charset="0"/>
              <a:buChar char="•"/>
            </a:pPr>
            <a:r>
              <a:rPr lang="fr-FR" sz="1000" dirty="0">
                <a:solidFill>
                  <a:schemeClr val="tx1"/>
                </a:solidFill>
              </a:rPr>
              <a:t>Envoi des documents manquants et compléments d’informations pour la facturation</a:t>
            </a:r>
          </a:p>
        </p:txBody>
      </p:sp>
      <p:sp>
        <p:nvSpPr>
          <p:cNvPr id="122" name="Rectangle à coins arrondis 121"/>
          <p:cNvSpPr/>
          <p:nvPr/>
        </p:nvSpPr>
        <p:spPr>
          <a:xfrm>
            <a:off x="4069559" y="3962409"/>
            <a:ext cx="4971030" cy="409541"/>
          </a:xfrm>
          <a:prstGeom prst="round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000" dirty="0">
                <a:solidFill>
                  <a:schemeClr val="tx1"/>
                </a:solidFill>
              </a:rPr>
              <a:t>Alimentation du DMP : CR de passage aux urgences, CR consultation </a:t>
            </a:r>
          </a:p>
        </p:txBody>
      </p:sp>
      <p:sp>
        <p:nvSpPr>
          <p:cNvPr id="22" name="Rectangle à coins arrondis 21"/>
          <p:cNvSpPr/>
          <p:nvPr/>
        </p:nvSpPr>
        <p:spPr>
          <a:xfrm>
            <a:off x="2608634" y="1131590"/>
            <a:ext cx="1387302" cy="828120"/>
          </a:xfrm>
          <a:prstGeom prst="roundRect">
            <a:avLst/>
          </a:prstGeom>
          <a:solidFill>
            <a:srgbClr val="2F75B5"/>
          </a:solidFill>
          <a:ln>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solidFill>
                  <a:schemeClr val="bg1"/>
                </a:solidFill>
              </a:rPr>
              <a:t>Préadmission</a:t>
            </a:r>
          </a:p>
        </p:txBody>
      </p:sp>
      <p:sp>
        <p:nvSpPr>
          <p:cNvPr id="23" name="Rectangle à coins arrondis 22"/>
          <p:cNvSpPr/>
          <p:nvPr/>
        </p:nvSpPr>
        <p:spPr>
          <a:xfrm>
            <a:off x="2608634" y="2067694"/>
            <a:ext cx="1387302" cy="982281"/>
          </a:xfrm>
          <a:prstGeom prst="roundRect">
            <a:avLst/>
          </a:prstGeom>
          <a:solidFill>
            <a:srgbClr val="2F75B5"/>
          </a:solidFill>
          <a:ln>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solidFill>
                  <a:schemeClr val="bg1"/>
                </a:solidFill>
              </a:rPr>
              <a:t>Sortie Hospitalisation</a:t>
            </a:r>
          </a:p>
        </p:txBody>
      </p:sp>
      <p:sp>
        <p:nvSpPr>
          <p:cNvPr id="24" name="Rectangle à coins arrondis 23"/>
          <p:cNvSpPr/>
          <p:nvPr/>
        </p:nvSpPr>
        <p:spPr>
          <a:xfrm>
            <a:off x="4072037" y="1131591"/>
            <a:ext cx="4968552" cy="828119"/>
          </a:xfrm>
          <a:prstGeom prst="roundRect">
            <a:avLst/>
          </a:prstGeom>
          <a:noFill/>
          <a:ln w="12700">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000" dirty="0">
                <a:solidFill>
                  <a:schemeClr val="tx1"/>
                </a:solidFill>
              </a:rPr>
              <a:t>Envoi des documents de préadmission </a:t>
            </a:r>
          </a:p>
          <a:p>
            <a:pPr marL="171450" indent="-171450">
              <a:buFont typeface="Arial" panose="020B0604020202020204" pitchFamily="34" charset="0"/>
              <a:buChar char="•"/>
            </a:pPr>
            <a:r>
              <a:rPr lang="fr-FR" sz="1000" dirty="0">
                <a:solidFill>
                  <a:schemeClr val="tx1"/>
                </a:solidFill>
              </a:rPr>
              <a:t>Envoi d'ordonnances PCR en préadmission</a:t>
            </a:r>
          </a:p>
          <a:p>
            <a:pPr marL="171450" indent="-171450">
              <a:buFont typeface="Arial" panose="020B0604020202020204" pitchFamily="34" charset="0"/>
              <a:buChar char="•"/>
            </a:pPr>
            <a:r>
              <a:rPr lang="fr-FR" sz="1000" dirty="0">
                <a:solidFill>
                  <a:schemeClr val="tx1"/>
                </a:solidFill>
              </a:rPr>
              <a:t>Envoi des convocations</a:t>
            </a:r>
          </a:p>
          <a:p>
            <a:pPr marL="171450" indent="-171450">
              <a:buFont typeface="Arial" panose="020B0604020202020204" pitchFamily="34" charset="0"/>
              <a:buChar char="•"/>
            </a:pPr>
            <a:r>
              <a:rPr lang="fr-FR" sz="1000" dirty="0">
                <a:solidFill>
                  <a:schemeClr val="tx1"/>
                </a:solidFill>
              </a:rPr>
              <a:t>Echange d’informations médicales nécessaires pré opératoires</a:t>
            </a:r>
          </a:p>
          <a:p>
            <a:pPr marL="171450" indent="-171450">
              <a:buFont typeface="Arial" panose="020B0604020202020204" pitchFamily="34" charset="0"/>
              <a:buChar char="•"/>
            </a:pPr>
            <a:r>
              <a:rPr lang="fr-FR" sz="1000" dirty="0">
                <a:solidFill>
                  <a:schemeClr val="tx1"/>
                </a:solidFill>
              </a:rPr>
              <a:t>Envoi de rappels de rdv</a:t>
            </a:r>
          </a:p>
        </p:txBody>
      </p:sp>
      <p:sp>
        <p:nvSpPr>
          <p:cNvPr id="25" name="Rectangle à coins arrondis 24"/>
          <p:cNvSpPr/>
          <p:nvPr/>
        </p:nvSpPr>
        <p:spPr>
          <a:xfrm>
            <a:off x="4072037" y="2067694"/>
            <a:ext cx="4968552" cy="981348"/>
          </a:xfrm>
          <a:prstGeom prst="roundRect">
            <a:avLst/>
          </a:prstGeom>
          <a:noFill/>
          <a:ln w="12700">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000" dirty="0">
                <a:solidFill>
                  <a:schemeClr val="tx1"/>
                </a:solidFill>
              </a:rPr>
              <a:t>Envoi de questionnaires de satisfaction</a:t>
            </a:r>
          </a:p>
          <a:p>
            <a:pPr marL="171450" indent="-171450">
              <a:buFont typeface="Arial" panose="020B0604020202020204" pitchFamily="34" charset="0"/>
              <a:buChar char="•"/>
            </a:pPr>
            <a:r>
              <a:rPr lang="fr-FR" sz="1000" dirty="0">
                <a:solidFill>
                  <a:schemeClr val="tx1"/>
                </a:solidFill>
              </a:rPr>
              <a:t>Alimentation du DMP : CR d’hospitalisation ; CR de consultations ; CR opératoire ; Lettre de liaison à la sortie d’hospitalisation ; Ordonnances ; prescriptions médicales (médicamenteuses, de soins, de produits de santé….) ; CR d’examens (radiologie, biologie, explorations fonctionnelles….) ; Certificats médicaux</a:t>
            </a:r>
          </a:p>
        </p:txBody>
      </p:sp>
      <p:grpSp>
        <p:nvGrpSpPr>
          <p:cNvPr id="26" name="Groupe 25"/>
          <p:cNvGrpSpPr/>
          <p:nvPr/>
        </p:nvGrpSpPr>
        <p:grpSpPr>
          <a:xfrm>
            <a:off x="967339" y="1131590"/>
            <a:ext cx="1588437" cy="1917452"/>
            <a:chOff x="7232035" y="1203598"/>
            <a:chExt cx="1588437" cy="1865913"/>
          </a:xfrm>
          <a:noFill/>
        </p:grpSpPr>
        <p:sp>
          <p:nvSpPr>
            <p:cNvPr id="27" name="Rectangle à coins arrondis 26"/>
            <p:cNvSpPr/>
            <p:nvPr/>
          </p:nvSpPr>
          <p:spPr>
            <a:xfrm>
              <a:off x="7232035" y="1203598"/>
              <a:ext cx="1588437" cy="1865913"/>
            </a:xfrm>
            <a:prstGeom prst="roundRect">
              <a:avLst/>
            </a:prstGeom>
            <a:grpFill/>
            <a:ln>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b="1" dirty="0">
                <a:solidFill>
                  <a:srgbClr val="E73083"/>
                </a:solidFill>
              </a:endParaRPr>
            </a:p>
          </p:txBody>
        </p:sp>
        <p:sp>
          <p:nvSpPr>
            <p:cNvPr id="28" name="Rectangle 27"/>
            <p:cNvSpPr/>
            <p:nvPr/>
          </p:nvSpPr>
          <p:spPr>
            <a:xfrm>
              <a:off x="7232035" y="2139702"/>
              <a:ext cx="1228397" cy="29037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b="1" dirty="0">
                  <a:solidFill>
                    <a:srgbClr val="E73083"/>
                  </a:solidFill>
                </a:rPr>
                <a:t>Patients âgés</a:t>
              </a:r>
            </a:p>
          </p:txBody>
        </p:sp>
        <p:sp>
          <p:nvSpPr>
            <p:cNvPr id="29" name="Rectangle 28"/>
            <p:cNvSpPr/>
            <p:nvPr/>
          </p:nvSpPr>
          <p:spPr>
            <a:xfrm>
              <a:off x="7318858" y="1707654"/>
              <a:ext cx="1069566" cy="1744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b="1" dirty="0">
                  <a:solidFill>
                    <a:srgbClr val="E73083"/>
                  </a:solidFill>
                </a:rPr>
                <a:t>Santé mentale</a:t>
              </a:r>
            </a:p>
          </p:txBody>
        </p:sp>
        <p:sp>
          <p:nvSpPr>
            <p:cNvPr id="30" name="Rectangle 29"/>
            <p:cNvSpPr/>
            <p:nvPr/>
          </p:nvSpPr>
          <p:spPr>
            <a:xfrm>
              <a:off x="7809982" y="1476406"/>
              <a:ext cx="794466" cy="20122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b="1" dirty="0">
                  <a:solidFill>
                    <a:srgbClr val="E73083"/>
                  </a:solidFill>
                </a:rPr>
                <a:t>Obésité</a:t>
              </a:r>
            </a:p>
          </p:txBody>
        </p:sp>
        <p:sp>
          <p:nvSpPr>
            <p:cNvPr id="31" name="Rectangle 30"/>
            <p:cNvSpPr/>
            <p:nvPr/>
          </p:nvSpPr>
          <p:spPr>
            <a:xfrm>
              <a:off x="7262468" y="1275606"/>
              <a:ext cx="981940" cy="1939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b="1" dirty="0">
                  <a:solidFill>
                    <a:srgbClr val="E73083"/>
                  </a:solidFill>
                </a:rPr>
                <a:t>Mère enfant </a:t>
              </a:r>
            </a:p>
          </p:txBody>
        </p:sp>
        <p:sp>
          <p:nvSpPr>
            <p:cNvPr id="32" name="Rectangle 31"/>
            <p:cNvSpPr/>
            <p:nvPr/>
          </p:nvSpPr>
          <p:spPr>
            <a:xfrm>
              <a:off x="7812360" y="2430950"/>
              <a:ext cx="777183" cy="2128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b="1" dirty="0">
                  <a:solidFill>
                    <a:srgbClr val="E73083"/>
                  </a:solidFill>
                </a:rPr>
                <a:t>Cancer</a:t>
              </a:r>
            </a:p>
          </p:txBody>
        </p:sp>
        <p:sp>
          <p:nvSpPr>
            <p:cNvPr id="33" name="Rectangle 32"/>
            <p:cNvSpPr/>
            <p:nvPr/>
          </p:nvSpPr>
          <p:spPr>
            <a:xfrm>
              <a:off x="7860957" y="1923678"/>
              <a:ext cx="959515" cy="2024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b="1" dirty="0" err="1">
                  <a:solidFill>
                    <a:srgbClr val="E73083"/>
                  </a:solidFill>
                </a:rPr>
                <a:t>Nephrologie</a:t>
              </a:r>
              <a:endParaRPr lang="fr-FR" sz="1000" b="1" dirty="0">
                <a:solidFill>
                  <a:srgbClr val="E73083"/>
                </a:solidFill>
              </a:endParaRPr>
            </a:p>
          </p:txBody>
        </p:sp>
        <p:sp>
          <p:nvSpPr>
            <p:cNvPr id="34" name="Rectangle 33"/>
            <p:cNvSpPr/>
            <p:nvPr/>
          </p:nvSpPr>
          <p:spPr>
            <a:xfrm>
              <a:off x="7297444" y="2697081"/>
              <a:ext cx="946964" cy="15701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b="1" dirty="0">
                  <a:solidFill>
                    <a:srgbClr val="E73083"/>
                  </a:solidFill>
                </a:rPr>
                <a:t>Cardiologie</a:t>
              </a:r>
            </a:p>
          </p:txBody>
        </p:sp>
      </p:grpSp>
      <p:sp>
        <p:nvSpPr>
          <p:cNvPr id="35" name="Rectangle à coins arrondis 34"/>
          <p:cNvSpPr/>
          <p:nvPr/>
        </p:nvSpPr>
        <p:spPr>
          <a:xfrm>
            <a:off x="144483" y="1131590"/>
            <a:ext cx="755109" cy="1912675"/>
          </a:xfrm>
          <a:prstGeom prst="roundRect">
            <a:avLst/>
          </a:prstGeom>
          <a:noFill/>
          <a:ln>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solidFill>
                  <a:srgbClr val="E73083"/>
                </a:solidFill>
              </a:rPr>
              <a:t>HC</a:t>
            </a:r>
          </a:p>
          <a:p>
            <a:pPr algn="ctr"/>
            <a:r>
              <a:rPr lang="fr-FR" sz="1200" b="1" dirty="0" err="1">
                <a:solidFill>
                  <a:srgbClr val="E73083"/>
                </a:solidFill>
              </a:rPr>
              <a:t>HdJ</a:t>
            </a:r>
            <a:endParaRPr lang="fr-FR" sz="1200" b="1" dirty="0">
              <a:solidFill>
                <a:srgbClr val="E73083"/>
              </a:solidFill>
            </a:endParaRPr>
          </a:p>
        </p:txBody>
      </p:sp>
      <p:sp>
        <p:nvSpPr>
          <p:cNvPr id="36" name="ZoneTexte 35"/>
          <p:cNvSpPr txBox="1"/>
          <p:nvPr/>
        </p:nvSpPr>
        <p:spPr>
          <a:xfrm>
            <a:off x="95392" y="731930"/>
            <a:ext cx="853289" cy="332618"/>
          </a:xfrm>
          <a:prstGeom prst="rect">
            <a:avLst/>
          </a:prstGeom>
          <a:noFill/>
        </p:spPr>
        <p:txBody>
          <a:bodyPr wrap="square" lIns="72000" tIns="108000" rIns="72000" bIns="108000" rtlCol="0" anchor="ctr" anchorCtr="0">
            <a:noAutofit/>
          </a:bodyPr>
          <a:lstStyle/>
          <a:p>
            <a:pPr algn="ctr"/>
            <a:r>
              <a:rPr lang="fr-FR" sz="1000" b="1" dirty="0"/>
              <a:t>Type de parcours</a:t>
            </a:r>
          </a:p>
        </p:txBody>
      </p:sp>
      <p:sp>
        <p:nvSpPr>
          <p:cNvPr id="37" name="ZoneTexte 36"/>
          <p:cNvSpPr txBox="1"/>
          <p:nvPr/>
        </p:nvSpPr>
        <p:spPr>
          <a:xfrm>
            <a:off x="982585" y="719632"/>
            <a:ext cx="1580755" cy="332618"/>
          </a:xfrm>
          <a:prstGeom prst="rect">
            <a:avLst/>
          </a:prstGeom>
          <a:noFill/>
        </p:spPr>
        <p:txBody>
          <a:bodyPr wrap="square" lIns="72000" tIns="108000" rIns="72000" bIns="108000" rtlCol="0" anchor="ctr" anchorCtr="0">
            <a:noAutofit/>
          </a:bodyPr>
          <a:lstStyle/>
          <a:p>
            <a:pPr algn="ctr"/>
            <a:r>
              <a:rPr lang="fr-FR" sz="1000" b="1" dirty="0"/>
              <a:t>Parcours</a:t>
            </a:r>
          </a:p>
        </p:txBody>
      </p:sp>
      <p:sp>
        <p:nvSpPr>
          <p:cNvPr id="38" name="ZoneTexte 37"/>
          <p:cNvSpPr txBox="1"/>
          <p:nvPr/>
        </p:nvSpPr>
        <p:spPr>
          <a:xfrm>
            <a:off x="2554342" y="726645"/>
            <a:ext cx="1463402" cy="343189"/>
          </a:xfrm>
          <a:prstGeom prst="rect">
            <a:avLst/>
          </a:prstGeom>
          <a:noFill/>
        </p:spPr>
        <p:txBody>
          <a:bodyPr wrap="square" lIns="72000" tIns="108000" rIns="72000" bIns="108000" rtlCol="0" anchor="ctr" anchorCtr="0">
            <a:noAutofit/>
          </a:bodyPr>
          <a:lstStyle/>
          <a:p>
            <a:pPr algn="ctr"/>
            <a:r>
              <a:rPr lang="fr-FR" sz="1000" b="1" dirty="0"/>
              <a:t>Etapes du parcours</a:t>
            </a:r>
          </a:p>
        </p:txBody>
      </p:sp>
      <p:sp>
        <p:nvSpPr>
          <p:cNvPr id="39" name="ZoneTexte 38"/>
          <p:cNvSpPr txBox="1"/>
          <p:nvPr/>
        </p:nvSpPr>
        <p:spPr>
          <a:xfrm>
            <a:off x="4069559" y="706368"/>
            <a:ext cx="4953349" cy="353557"/>
          </a:xfrm>
          <a:prstGeom prst="rect">
            <a:avLst/>
          </a:prstGeom>
          <a:noFill/>
        </p:spPr>
        <p:txBody>
          <a:bodyPr wrap="square" lIns="72000" tIns="108000" rIns="72000" bIns="108000" rtlCol="0" anchor="ctr" anchorCtr="0">
            <a:noAutofit/>
          </a:bodyPr>
          <a:lstStyle/>
          <a:p>
            <a:pPr algn="ctr"/>
            <a:r>
              <a:rPr lang="fr-FR" sz="1000" b="1" dirty="0"/>
              <a:t>Cas d’usage</a:t>
            </a:r>
          </a:p>
        </p:txBody>
      </p:sp>
      <p:sp>
        <p:nvSpPr>
          <p:cNvPr id="76" name="Rectangle à coins arrondis 75"/>
          <p:cNvSpPr/>
          <p:nvPr/>
        </p:nvSpPr>
        <p:spPr>
          <a:xfrm>
            <a:off x="140057" y="3223963"/>
            <a:ext cx="2423283" cy="1147987"/>
          </a:xfrm>
          <a:prstGeom prst="roundRect">
            <a:avLst/>
          </a:prstGeom>
          <a:noFill/>
          <a:ln>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solidFill>
                  <a:srgbClr val="E73083"/>
                </a:solidFill>
              </a:rPr>
              <a:t>Parcours urgences</a:t>
            </a:r>
          </a:p>
        </p:txBody>
      </p:sp>
      <p:sp>
        <p:nvSpPr>
          <p:cNvPr id="2" name="Titre 1"/>
          <p:cNvSpPr>
            <a:spLocks noGrp="1"/>
          </p:cNvSpPr>
          <p:nvPr>
            <p:ph type="title"/>
          </p:nvPr>
        </p:nvSpPr>
        <p:spPr/>
        <p:txBody>
          <a:bodyPr>
            <a:normAutofit fontScale="90000"/>
          </a:bodyPr>
          <a:lstStyle/>
          <a:p>
            <a:r>
              <a:rPr lang="fr-FR" dirty="0">
                <a:solidFill>
                  <a:schemeClr val="bg2">
                    <a:lumMod val="50000"/>
                  </a:schemeClr>
                </a:solidFill>
              </a:rPr>
              <a:t>2. Démarrage : identification des parcours et cas d’usages à expérimenter </a:t>
            </a:r>
            <a:r>
              <a:rPr lang="fr-FR" dirty="0"/>
              <a:t>Principaux parcours et cas d’usage mis en place dans la 1</a:t>
            </a:r>
            <a:r>
              <a:rPr lang="fr-FR" baseline="30000" dirty="0"/>
              <a:t>ère</a:t>
            </a:r>
            <a:r>
              <a:rPr lang="fr-FR" dirty="0"/>
              <a:t> phase pilote</a:t>
            </a:r>
          </a:p>
        </p:txBody>
      </p:sp>
    </p:spTree>
    <p:extLst>
      <p:ext uri="{BB962C8B-B14F-4D97-AF65-F5344CB8AC3E}">
        <p14:creationId xmlns:p14="http://schemas.microsoft.com/office/powerpoint/2010/main" val="1868597989"/>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323528" y="4587974"/>
            <a:ext cx="5688632" cy="360040"/>
          </a:xfrm>
          <a:prstGeom prst="rect">
            <a:avLst/>
          </a:prstGeom>
          <a:noFill/>
        </p:spPr>
        <p:txBody>
          <a:bodyPr wrap="square" lIns="72000" tIns="108000" rIns="72000" bIns="108000" rtlCol="0" anchor="ctr" anchorCtr="0">
            <a:noAutofit/>
          </a:bodyPr>
          <a:lstStyle/>
          <a:p>
            <a:pPr algn="ctr"/>
            <a:r>
              <a:rPr lang="fr-FR" sz="1050" b="1" i="1" dirty="0"/>
              <a:t>A noter : D’autres parcours sont décrits en détail dans le document de RETEX de l’expérimentation 2021</a:t>
            </a:r>
          </a:p>
        </p:txBody>
      </p:sp>
      <p:grpSp>
        <p:nvGrpSpPr>
          <p:cNvPr id="14" name="Groupe 13"/>
          <p:cNvGrpSpPr/>
          <p:nvPr/>
        </p:nvGrpSpPr>
        <p:grpSpPr>
          <a:xfrm>
            <a:off x="395536" y="843558"/>
            <a:ext cx="8352930" cy="2808312"/>
            <a:chOff x="-207090" y="935891"/>
            <a:chExt cx="7947442" cy="3279370"/>
          </a:xfrm>
        </p:grpSpPr>
        <p:sp>
          <p:nvSpPr>
            <p:cNvPr id="15" name="Rectangle à coins arrondis 14"/>
            <p:cNvSpPr/>
            <p:nvPr/>
          </p:nvSpPr>
          <p:spPr>
            <a:xfrm>
              <a:off x="752084" y="1450273"/>
              <a:ext cx="1656184" cy="778147"/>
            </a:xfrm>
            <a:prstGeom prst="roundRect">
              <a:avLst/>
            </a:prstGeom>
            <a:solidFill>
              <a:srgbClr val="2F75B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solidFill>
                    <a:schemeClr val="bg1"/>
                  </a:solidFill>
                </a:rPr>
                <a:t>Consultation SF/Gynéco</a:t>
              </a:r>
            </a:p>
          </p:txBody>
        </p:sp>
        <p:sp>
          <p:nvSpPr>
            <p:cNvPr id="17" name="Rectangle à coins arrondis 16"/>
            <p:cNvSpPr/>
            <p:nvPr/>
          </p:nvSpPr>
          <p:spPr>
            <a:xfrm>
              <a:off x="2630953" y="1450273"/>
              <a:ext cx="5109399" cy="778147"/>
            </a:xfrm>
            <a:prstGeom prst="roundRect">
              <a:avLst/>
            </a:prstGeom>
            <a:noFill/>
            <a:ln w="12700">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050" dirty="0">
                  <a:solidFill>
                    <a:schemeClr val="tx1"/>
                  </a:solidFill>
                </a:rPr>
                <a:t>Envoi via la messagerie + alimentation DMP : </a:t>
              </a:r>
            </a:p>
            <a:p>
              <a:pPr marL="171450" indent="-171450">
                <a:buFont typeface="Arial" panose="020B0604020202020204" pitchFamily="34" charset="0"/>
                <a:buChar char="•"/>
              </a:pPr>
              <a:r>
                <a:rPr lang="fr-FR" sz="1050" dirty="0">
                  <a:solidFill>
                    <a:schemeClr val="tx1"/>
                  </a:solidFill>
                </a:rPr>
                <a:t>CR de consultation </a:t>
              </a:r>
            </a:p>
            <a:p>
              <a:pPr marL="171450" indent="-171450">
                <a:buFont typeface="Arial" panose="020B0604020202020204" pitchFamily="34" charset="0"/>
                <a:buChar char="•"/>
              </a:pPr>
              <a:r>
                <a:rPr lang="fr-FR" sz="1050" dirty="0">
                  <a:solidFill>
                    <a:schemeClr val="tx1"/>
                  </a:solidFill>
                </a:rPr>
                <a:t>CR d’échographie </a:t>
              </a:r>
            </a:p>
            <a:p>
              <a:pPr marL="171450" indent="-171450">
                <a:buFont typeface="Arial" panose="020B0604020202020204" pitchFamily="34" charset="0"/>
                <a:buChar char="•"/>
              </a:pPr>
              <a:r>
                <a:rPr lang="fr-FR" sz="1050" dirty="0">
                  <a:solidFill>
                    <a:schemeClr val="tx1"/>
                  </a:solidFill>
                </a:rPr>
                <a:t>Ordonnances</a:t>
              </a:r>
            </a:p>
          </p:txBody>
        </p:sp>
        <p:sp>
          <p:nvSpPr>
            <p:cNvPr id="18" name="Rectangle à coins arrondis 17"/>
            <p:cNvSpPr/>
            <p:nvPr/>
          </p:nvSpPr>
          <p:spPr>
            <a:xfrm>
              <a:off x="752084" y="2346643"/>
              <a:ext cx="1656184" cy="749651"/>
            </a:xfrm>
            <a:prstGeom prst="roundRect">
              <a:avLst/>
            </a:prstGeom>
            <a:solidFill>
              <a:srgbClr val="2F75B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solidFill>
                    <a:schemeClr val="bg1"/>
                  </a:solidFill>
                </a:rPr>
                <a:t>Hospitalisation</a:t>
              </a:r>
            </a:p>
          </p:txBody>
        </p:sp>
        <p:sp>
          <p:nvSpPr>
            <p:cNvPr id="19" name="Rectangle à coins arrondis 18"/>
            <p:cNvSpPr/>
            <p:nvPr/>
          </p:nvSpPr>
          <p:spPr>
            <a:xfrm>
              <a:off x="2630953" y="2346643"/>
              <a:ext cx="5109399" cy="749649"/>
            </a:xfrm>
            <a:prstGeom prst="roundRect">
              <a:avLst/>
            </a:prstGeom>
            <a:noFill/>
            <a:ln w="12700">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050" dirty="0">
                  <a:solidFill>
                    <a:schemeClr val="tx1"/>
                  </a:solidFill>
                </a:rPr>
                <a:t>Alimentation de la MSS et du DMP avec les informations saisies dans le DPI : </a:t>
              </a:r>
            </a:p>
            <a:p>
              <a:pPr marL="171450" indent="-171450">
                <a:buFont typeface="Arial" panose="020B0604020202020204" pitchFamily="34" charset="0"/>
                <a:buChar char="•"/>
              </a:pPr>
              <a:r>
                <a:rPr lang="fr-FR" sz="1050" dirty="0">
                  <a:solidFill>
                    <a:schemeClr val="tx1"/>
                  </a:solidFill>
                </a:rPr>
                <a:t>Résultats de labo</a:t>
              </a:r>
            </a:p>
            <a:p>
              <a:pPr marL="171450" indent="-171450">
                <a:buFont typeface="Arial" panose="020B0604020202020204" pitchFamily="34" charset="0"/>
                <a:buChar char="•"/>
              </a:pPr>
              <a:r>
                <a:rPr lang="fr-FR" sz="1050" dirty="0">
                  <a:solidFill>
                    <a:schemeClr val="tx1"/>
                  </a:solidFill>
                </a:rPr>
                <a:t>CR imagerie</a:t>
              </a:r>
            </a:p>
          </p:txBody>
        </p:sp>
        <p:sp>
          <p:nvSpPr>
            <p:cNvPr id="20" name="Rectangle à coins arrondis 19"/>
            <p:cNvSpPr/>
            <p:nvPr/>
          </p:nvSpPr>
          <p:spPr>
            <a:xfrm>
              <a:off x="2630953" y="3199170"/>
              <a:ext cx="5109399" cy="1016091"/>
            </a:xfrm>
            <a:prstGeom prst="roundRect">
              <a:avLst/>
            </a:prstGeom>
            <a:noFill/>
            <a:ln w="12700">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050" dirty="0">
                  <a:solidFill>
                    <a:schemeClr val="tx1"/>
                  </a:solidFill>
                </a:rPr>
                <a:t>Alimentation de la MSS et du DMP aves les documents de sortie : </a:t>
              </a:r>
            </a:p>
            <a:p>
              <a:pPr marL="171450" indent="-171450">
                <a:buFont typeface="Arial" panose="020B0604020202020204" pitchFamily="34" charset="0"/>
                <a:buChar char="•"/>
              </a:pPr>
              <a:r>
                <a:rPr lang="fr-FR" sz="1050" dirty="0">
                  <a:solidFill>
                    <a:schemeClr val="tx1"/>
                  </a:solidFill>
                </a:rPr>
                <a:t>Compte rendu d’accouchement et du séjour</a:t>
              </a:r>
            </a:p>
            <a:p>
              <a:pPr marL="171450" indent="-171450">
                <a:buFont typeface="Arial" panose="020B0604020202020204" pitchFamily="34" charset="0"/>
                <a:buChar char="•"/>
              </a:pPr>
              <a:r>
                <a:rPr lang="fr-FR" sz="1050" dirty="0">
                  <a:solidFill>
                    <a:schemeClr val="tx1"/>
                  </a:solidFill>
                </a:rPr>
                <a:t>Compte rendu opératoire si césarienne</a:t>
              </a:r>
            </a:p>
            <a:p>
              <a:pPr marL="171450" indent="-171450">
                <a:buFont typeface="Arial" panose="020B0604020202020204" pitchFamily="34" charset="0"/>
                <a:buChar char="•"/>
              </a:pPr>
              <a:r>
                <a:rPr lang="fr-FR" sz="1050" dirty="0">
                  <a:solidFill>
                    <a:schemeClr val="tx1"/>
                  </a:solidFill>
                </a:rPr>
                <a:t>Ordonnance de sortie</a:t>
              </a:r>
            </a:p>
            <a:p>
              <a:pPr marL="171450" indent="-171450">
                <a:buFont typeface="Arial" panose="020B0604020202020204" pitchFamily="34" charset="0"/>
                <a:buChar char="•"/>
              </a:pPr>
              <a:r>
                <a:rPr lang="fr-FR" sz="1050" dirty="0">
                  <a:solidFill>
                    <a:schemeClr val="tx1"/>
                  </a:solidFill>
                </a:rPr>
                <a:t>Lettre de liaison</a:t>
              </a:r>
            </a:p>
          </p:txBody>
        </p:sp>
        <p:sp>
          <p:nvSpPr>
            <p:cNvPr id="21" name="Rectangle à coins arrondis 20"/>
            <p:cNvSpPr/>
            <p:nvPr/>
          </p:nvSpPr>
          <p:spPr>
            <a:xfrm>
              <a:off x="752084" y="3199170"/>
              <a:ext cx="1656184" cy="1016091"/>
            </a:xfrm>
            <a:prstGeom prst="roundRect">
              <a:avLst/>
            </a:prstGeom>
            <a:solidFill>
              <a:srgbClr val="2F75B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solidFill>
                    <a:schemeClr val="bg1"/>
                  </a:solidFill>
                </a:rPr>
                <a:t>Sortie d’hospitalisation</a:t>
              </a:r>
            </a:p>
          </p:txBody>
        </p:sp>
        <p:sp>
          <p:nvSpPr>
            <p:cNvPr id="24" name="Rectangle à coins arrondis 23"/>
            <p:cNvSpPr/>
            <p:nvPr/>
          </p:nvSpPr>
          <p:spPr>
            <a:xfrm>
              <a:off x="752084" y="935891"/>
              <a:ext cx="1656184" cy="411723"/>
            </a:xfrm>
            <a:prstGeom prst="roundRect">
              <a:avLst/>
            </a:prstGeom>
            <a:solidFill>
              <a:srgbClr val="2F75B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solidFill>
                    <a:schemeClr val="bg1"/>
                  </a:solidFill>
                </a:rPr>
                <a:t>Admission</a:t>
              </a:r>
            </a:p>
          </p:txBody>
        </p:sp>
        <p:sp>
          <p:nvSpPr>
            <p:cNvPr id="27" name="Rectangle à coins arrondis 26"/>
            <p:cNvSpPr/>
            <p:nvPr/>
          </p:nvSpPr>
          <p:spPr>
            <a:xfrm>
              <a:off x="2630953" y="937363"/>
              <a:ext cx="5109399" cy="410251"/>
            </a:xfrm>
            <a:prstGeom prst="roundRect">
              <a:avLst/>
            </a:prstGeom>
            <a:noFill/>
            <a:ln w="12700">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050" dirty="0">
                  <a:solidFill>
                    <a:schemeClr val="tx1"/>
                  </a:solidFill>
                </a:rPr>
                <a:t>Accueil du patient et vérification de l’identité</a:t>
              </a:r>
            </a:p>
            <a:p>
              <a:pPr marL="171450" indent="-171450">
                <a:buFont typeface="Arial" panose="020B0604020202020204" pitchFamily="34" charset="0"/>
                <a:buChar char="•"/>
              </a:pPr>
              <a:r>
                <a:rPr lang="fr-FR" sz="1050" dirty="0">
                  <a:solidFill>
                    <a:schemeClr val="tx1"/>
                  </a:solidFill>
                </a:rPr>
                <a:t>Interrogation du Télé service pour récupération de l’INS</a:t>
              </a:r>
            </a:p>
          </p:txBody>
        </p:sp>
        <p:sp>
          <p:nvSpPr>
            <p:cNvPr id="30" name="Flèche droite 29"/>
            <p:cNvSpPr/>
            <p:nvPr/>
          </p:nvSpPr>
          <p:spPr>
            <a:xfrm rot="5400000" flipV="1">
              <a:off x="-1478531" y="2207332"/>
              <a:ext cx="3279370" cy="736488"/>
            </a:xfrm>
            <a:prstGeom prst="rightArrow">
              <a:avLst/>
            </a:prstGeom>
            <a:solidFill>
              <a:srgbClr val="E730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800" dirty="0"/>
                <a:t>Maternité</a:t>
              </a:r>
            </a:p>
          </p:txBody>
        </p:sp>
      </p:grpSp>
      <p:sp>
        <p:nvSpPr>
          <p:cNvPr id="2" name="Titre 1"/>
          <p:cNvSpPr>
            <a:spLocks noGrp="1"/>
          </p:cNvSpPr>
          <p:nvPr>
            <p:ph type="title"/>
          </p:nvPr>
        </p:nvSpPr>
        <p:spPr/>
        <p:txBody>
          <a:bodyPr>
            <a:normAutofit fontScale="90000"/>
          </a:bodyPr>
          <a:lstStyle/>
          <a:p>
            <a:r>
              <a:rPr lang="fr-FR" dirty="0">
                <a:solidFill>
                  <a:schemeClr val="bg2">
                    <a:lumMod val="50000"/>
                  </a:schemeClr>
                </a:solidFill>
              </a:rPr>
              <a:t>2. Démarrage : identification des parcours et cas d’usages à expérimenter </a:t>
            </a:r>
            <a:r>
              <a:rPr lang="fr-FR" dirty="0"/>
              <a:t>Zoom sur le cas d’un parcours maternité</a:t>
            </a:r>
          </a:p>
        </p:txBody>
      </p:sp>
    </p:spTree>
    <p:extLst>
      <p:ext uri="{BB962C8B-B14F-4D97-AF65-F5344CB8AC3E}">
        <p14:creationId xmlns:p14="http://schemas.microsoft.com/office/powerpoint/2010/main" val="3833183274"/>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a:t>3. Suivi de l’expérimentation Mon espace santé</a:t>
            </a:r>
            <a:endParaRPr lang="fr-FR" dirty="0">
              <a:solidFill>
                <a:srgbClr val="E73083"/>
              </a:solidFill>
            </a:endParaRPr>
          </a:p>
        </p:txBody>
      </p:sp>
    </p:spTree>
    <p:extLst>
      <p:ext uri="{BB962C8B-B14F-4D97-AF65-F5344CB8AC3E}">
        <p14:creationId xmlns:p14="http://schemas.microsoft.com/office/powerpoint/2010/main" val="4064119703"/>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p:cNvSpPr>
            <a:spLocks noGrp="1"/>
          </p:cNvSpPr>
          <p:nvPr>
            <p:ph idx="1"/>
          </p:nvPr>
        </p:nvSpPr>
        <p:spPr>
          <a:xfrm>
            <a:off x="323528" y="1203598"/>
            <a:ext cx="8352928" cy="2664296"/>
          </a:xfrm>
        </p:spPr>
        <p:txBody>
          <a:bodyPr>
            <a:normAutofit/>
          </a:bodyPr>
          <a:lstStyle/>
          <a:p>
            <a:r>
              <a:rPr lang="fr-FR" sz="1200" dirty="0">
                <a:solidFill>
                  <a:schemeClr val="tx1"/>
                </a:solidFill>
              </a:rPr>
              <a:t>Il est important de suivre l’avancée du déploiement des cas d’usage de manière fine afin d’identifier au plus près du terrain : </a:t>
            </a:r>
          </a:p>
          <a:p>
            <a:pPr marL="717550" lvl="1">
              <a:buFont typeface="Wingdings" panose="05000000000000000000" pitchFamily="2" charset="2"/>
              <a:buChar char="q"/>
            </a:pPr>
            <a:r>
              <a:rPr lang="fr-FR" sz="1200" b="0" dirty="0">
                <a:solidFill>
                  <a:schemeClr val="tx1"/>
                </a:solidFill>
              </a:rPr>
              <a:t>Les obstacles / éléments facilitants, qu’ils soient organisationnels, techniques, humains, ou autres</a:t>
            </a:r>
          </a:p>
          <a:p>
            <a:pPr marL="717550" lvl="1">
              <a:buFont typeface="Wingdings" panose="05000000000000000000" pitchFamily="2" charset="2"/>
              <a:buChar char="q"/>
            </a:pPr>
            <a:r>
              <a:rPr lang="fr-FR" sz="1200" b="0" dirty="0">
                <a:solidFill>
                  <a:schemeClr val="tx1"/>
                </a:solidFill>
              </a:rPr>
              <a:t>Les bonnes pratiques </a:t>
            </a:r>
          </a:p>
          <a:p>
            <a:pPr marL="717550" lvl="1">
              <a:buFont typeface="Wingdings" panose="05000000000000000000" pitchFamily="2" charset="2"/>
              <a:buChar char="q"/>
            </a:pPr>
            <a:r>
              <a:rPr lang="fr-FR" sz="1200" b="0" dirty="0">
                <a:solidFill>
                  <a:schemeClr val="tx1"/>
                </a:solidFill>
              </a:rPr>
              <a:t>Les évolutions produits</a:t>
            </a:r>
          </a:p>
          <a:p>
            <a:pPr marL="1077550" lvl="3" indent="-285750">
              <a:buFont typeface="Wingdings" panose="05000000000000000000" pitchFamily="2" charset="2"/>
              <a:buChar char="§"/>
            </a:pPr>
            <a:r>
              <a:rPr lang="fr-FR" sz="1200" dirty="0">
                <a:solidFill>
                  <a:schemeClr val="tx1"/>
                </a:solidFill>
              </a:rPr>
              <a:t>sur les solutions du marché qu’il faudrait pousser collectivement </a:t>
            </a:r>
          </a:p>
          <a:p>
            <a:pPr marL="1077550" lvl="3" indent="-285750">
              <a:buFont typeface="Wingdings" panose="05000000000000000000" pitchFamily="2" charset="2"/>
              <a:buChar char="§"/>
            </a:pPr>
            <a:r>
              <a:rPr lang="fr-FR" sz="1200" dirty="0">
                <a:solidFill>
                  <a:schemeClr val="tx1"/>
                </a:solidFill>
              </a:rPr>
              <a:t>sur Mon Espace Santé </a:t>
            </a:r>
          </a:p>
          <a:p>
            <a:pPr marL="791800" lvl="3" indent="0">
              <a:buNone/>
            </a:pPr>
            <a:endParaRPr lang="fr-FR" sz="1200" dirty="0">
              <a:solidFill>
                <a:schemeClr val="tx1"/>
              </a:solidFill>
            </a:endParaRPr>
          </a:p>
          <a:p>
            <a:pPr marL="0" lvl="3" indent="0">
              <a:buNone/>
            </a:pPr>
            <a:r>
              <a:rPr lang="fr-FR" sz="1200" b="1" dirty="0">
                <a:solidFill>
                  <a:srgbClr val="E73083"/>
                </a:solidFill>
              </a:rPr>
              <a:t> </a:t>
            </a:r>
            <a:r>
              <a:rPr lang="fr-FR" sz="1200" b="1" dirty="0">
                <a:solidFill>
                  <a:srgbClr val="E73083"/>
                </a:solidFill>
                <a:sym typeface="Wingdings" panose="05000000000000000000" pitchFamily="2" charset="2"/>
              </a:rPr>
              <a:t> </a:t>
            </a:r>
            <a:r>
              <a:rPr lang="fr-FR" sz="1200" b="1" dirty="0">
                <a:solidFill>
                  <a:schemeClr val="tx1"/>
                </a:solidFill>
              </a:rPr>
              <a:t>Vos retours qualitatifs et quantitatifs partagés à travers l’accompagnement de proximité visent à apporter le bon appui au bon moment pour faciliter au maximum l’expérimentation de ces nouvelles pratiques et leur diffusion. </a:t>
            </a:r>
          </a:p>
        </p:txBody>
      </p:sp>
      <p:sp>
        <p:nvSpPr>
          <p:cNvPr id="3" name="Titre 2"/>
          <p:cNvSpPr>
            <a:spLocks noGrp="1"/>
          </p:cNvSpPr>
          <p:nvPr>
            <p:ph type="title"/>
          </p:nvPr>
        </p:nvSpPr>
        <p:spPr/>
        <p:txBody>
          <a:bodyPr>
            <a:noAutofit/>
          </a:bodyPr>
          <a:lstStyle/>
          <a:p>
            <a:r>
              <a:rPr lang="fr-FR" sz="1800" dirty="0">
                <a:solidFill>
                  <a:schemeClr val="bg2">
                    <a:lumMod val="50000"/>
                  </a:schemeClr>
                </a:solidFill>
              </a:rPr>
              <a:t>3. Suivi de l’expérimentation Mon espace santé</a:t>
            </a:r>
            <a:r>
              <a:rPr lang="fr-FR" sz="1800" dirty="0"/>
              <a:t/>
            </a:r>
            <a:br>
              <a:rPr lang="fr-FR" sz="1800" dirty="0"/>
            </a:br>
            <a:r>
              <a:rPr lang="fr-FR" sz="1800" dirty="0"/>
              <a:t>Quel enjeu pour le suivi ? </a:t>
            </a:r>
          </a:p>
        </p:txBody>
      </p:sp>
    </p:spTree>
    <p:extLst>
      <p:ext uri="{BB962C8B-B14F-4D97-AF65-F5344CB8AC3E}">
        <p14:creationId xmlns:p14="http://schemas.microsoft.com/office/powerpoint/2010/main" val="2184606642"/>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p:cNvGrpSpPr/>
          <p:nvPr/>
        </p:nvGrpSpPr>
        <p:grpSpPr>
          <a:xfrm>
            <a:off x="2412120" y="706129"/>
            <a:ext cx="1759151" cy="365661"/>
            <a:chOff x="539552" y="2075477"/>
            <a:chExt cx="1759151" cy="432000"/>
          </a:xfrm>
        </p:grpSpPr>
        <p:pic>
          <p:nvPicPr>
            <p:cNvPr id="3" name="Image 5">
              <a:extLst>
                <a:ext uri="{FF2B5EF4-FFF2-40B4-BE49-F238E27FC236}">
                  <a16:creationId xmlns:a16="http://schemas.microsoft.com/office/drawing/2014/main" id="{47D1D8FD-DEFC-40A1-ADAE-95079EDB8A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7714" y="2114637"/>
              <a:ext cx="650989" cy="385057"/>
            </a:xfrm>
            <a:prstGeom prst="rect">
              <a:avLst/>
            </a:prstGeom>
          </p:spPr>
        </p:pic>
        <p:cxnSp>
          <p:nvCxnSpPr>
            <p:cNvPr id="4" name="Connecteur droit avec flèche 3"/>
            <p:cNvCxnSpPr/>
            <p:nvPr/>
          </p:nvCxnSpPr>
          <p:spPr>
            <a:xfrm>
              <a:off x="1154537" y="2283694"/>
              <a:ext cx="465135" cy="0"/>
            </a:xfrm>
            <a:prstGeom prst="straightConnector1">
              <a:avLst/>
            </a:prstGeom>
            <a:ln w="19050">
              <a:solidFill>
                <a:srgbClr val="E73083"/>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5" name="Picture 50">
              <a:extLst>
                <a:ext uri="{FF2B5EF4-FFF2-40B4-BE49-F238E27FC236}">
                  <a16:creationId xmlns:a16="http://schemas.microsoft.com/office/drawing/2014/main" id="{B3E42009-21FC-4B20-8651-681CFC713958}"/>
                </a:ext>
              </a:extLst>
            </p:cNvPr>
            <p:cNvPicPr>
              <a:picLocks noChangeAspect="1"/>
            </p:cNvPicPr>
            <p:nvPr/>
          </p:nvPicPr>
          <p:blipFill>
            <a:blip r:embed="rId4"/>
            <a:stretch>
              <a:fillRect/>
            </a:stretch>
          </p:blipFill>
          <p:spPr>
            <a:xfrm>
              <a:off x="539552" y="2075477"/>
              <a:ext cx="581820" cy="432000"/>
            </a:xfrm>
            <a:prstGeom prst="rect">
              <a:avLst/>
            </a:prstGeom>
          </p:spPr>
        </p:pic>
      </p:grpSp>
      <p:sp>
        <p:nvSpPr>
          <p:cNvPr id="10" name="ZoneTexte 9"/>
          <p:cNvSpPr txBox="1"/>
          <p:nvPr/>
        </p:nvSpPr>
        <p:spPr>
          <a:xfrm>
            <a:off x="1763688" y="1063839"/>
            <a:ext cx="3240000" cy="396000"/>
          </a:xfrm>
          <a:prstGeom prst="rect">
            <a:avLst/>
          </a:prstGeom>
          <a:solidFill>
            <a:srgbClr val="2F75B5"/>
          </a:solidFill>
        </p:spPr>
        <p:txBody>
          <a:bodyPr wrap="square" lIns="72000" tIns="108000" rIns="72000" bIns="108000" rtlCol="0" anchor="ctr" anchorCtr="0">
            <a:noAutofit/>
          </a:bodyPr>
          <a:lstStyle/>
          <a:p>
            <a:pPr algn="ctr"/>
            <a:r>
              <a:rPr lang="fr-FR" sz="1100" b="1" dirty="0">
                <a:solidFill>
                  <a:schemeClr val="bg1"/>
                </a:solidFill>
              </a:rPr>
              <a:t>Suivi de l’alimentation du DMP</a:t>
            </a:r>
          </a:p>
        </p:txBody>
      </p:sp>
      <p:grpSp>
        <p:nvGrpSpPr>
          <p:cNvPr id="9" name="Groupe 8"/>
          <p:cNvGrpSpPr/>
          <p:nvPr/>
        </p:nvGrpSpPr>
        <p:grpSpPr>
          <a:xfrm>
            <a:off x="5832680" y="706130"/>
            <a:ext cx="1783370" cy="365546"/>
            <a:chOff x="514924" y="3003798"/>
            <a:chExt cx="1783370" cy="439668"/>
          </a:xfrm>
        </p:grpSpPr>
        <p:pic>
          <p:nvPicPr>
            <p:cNvPr id="6" name="Picture 51">
              <a:extLst>
                <a:ext uri="{FF2B5EF4-FFF2-40B4-BE49-F238E27FC236}">
                  <a16:creationId xmlns:a16="http://schemas.microsoft.com/office/drawing/2014/main" id="{C62B9A66-A1A7-4EA8-8543-C4C88645C672}"/>
                </a:ext>
              </a:extLst>
            </p:cNvPr>
            <p:cNvPicPr>
              <a:picLocks noChangeAspect="1"/>
            </p:cNvPicPr>
            <p:nvPr/>
          </p:nvPicPr>
          <p:blipFill>
            <a:blip r:embed="rId5"/>
            <a:stretch>
              <a:fillRect/>
            </a:stretch>
          </p:blipFill>
          <p:spPr>
            <a:xfrm>
              <a:off x="514924" y="3011466"/>
              <a:ext cx="670998" cy="432000"/>
            </a:xfrm>
            <a:prstGeom prst="rect">
              <a:avLst/>
            </a:prstGeom>
          </p:spPr>
        </p:pic>
        <p:pic>
          <p:nvPicPr>
            <p:cNvPr id="7" name="Image 5">
              <a:extLst>
                <a:ext uri="{FF2B5EF4-FFF2-40B4-BE49-F238E27FC236}">
                  <a16:creationId xmlns:a16="http://schemas.microsoft.com/office/drawing/2014/main" id="{47D1D8FD-DEFC-40A1-ADAE-95079EDB8A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1679" y="3003798"/>
              <a:ext cx="606615" cy="432000"/>
            </a:xfrm>
            <a:prstGeom prst="rect">
              <a:avLst/>
            </a:prstGeom>
          </p:spPr>
        </p:pic>
        <p:cxnSp>
          <p:nvCxnSpPr>
            <p:cNvPr id="8" name="Connecteur droit avec flèche 7"/>
            <p:cNvCxnSpPr/>
            <p:nvPr/>
          </p:nvCxnSpPr>
          <p:spPr>
            <a:xfrm flipV="1">
              <a:off x="1210016" y="3219798"/>
              <a:ext cx="409656" cy="8949"/>
            </a:xfrm>
            <a:prstGeom prst="straightConnector1">
              <a:avLst/>
            </a:prstGeom>
            <a:ln w="19050">
              <a:solidFill>
                <a:srgbClr val="E73083"/>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9" name="ZoneTexte 18"/>
          <p:cNvSpPr txBox="1"/>
          <p:nvPr/>
        </p:nvSpPr>
        <p:spPr>
          <a:xfrm>
            <a:off x="5148424" y="1059582"/>
            <a:ext cx="3240000" cy="396000"/>
          </a:xfrm>
          <a:prstGeom prst="rect">
            <a:avLst/>
          </a:prstGeom>
          <a:solidFill>
            <a:srgbClr val="2F75B5"/>
          </a:solidFill>
        </p:spPr>
        <p:txBody>
          <a:bodyPr wrap="square" lIns="72000" tIns="108000" rIns="72000" bIns="108000" rtlCol="0" anchor="ctr" anchorCtr="0">
            <a:noAutofit/>
          </a:bodyPr>
          <a:lstStyle/>
          <a:p>
            <a:pPr algn="ctr"/>
            <a:r>
              <a:rPr lang="fr-FR" sz="1100" b="1" dirty="0">
                <a:solidFill>
                  <a:schemeClr val="bg1"/>
                </a:solidFill>
              </a:rPr>
              <a:t>Suivi de l’alimentation de la messagerie Mon espace santé </a:t>
            </a:r>
          </a:p>
        </p:txBody>
      </p:sp>
      <p:sp>
        <p:nvSpPr>
          <p:cNvPr id="22" name="Rectangle 21"/>
          <p:cNvSpPr/>
          <p:nvPr/>
        </p:nvSpPr>
        <p:spPr>
          <a:xfrm>
            <a:off x="1764048" y="2284989"/>
            <a:ext cx="3240360" cy="1115968"/>
          </a:xfrm>
          <a:prstGeom prst="rect">
            <a:avLst/>
          </a:prstGeom>
          <a:solidFill>
            <a:schemeClr val="bg2">
              <a:lumMod val="20000"/>
              <a:lumOff val="80000"/>
            </a:schemeClr>
          </a:solid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900" dirty="0">
                <a:solidFill>
                  <a:schemeClr val="tx1"/>
                </a:solidFill>
              </a:rPr>
              <a:t>Alimentation en routine du DMP ?</a:t>
            </a:r>
          </a:p>
          <a:p>
            <a:pPr marL="171450" indent="-171450">
              <a:buFont typeface="Arial" panose="020B0604020202020204" pitchFamily="34" charset="0"/>
              <a:buChar char="•"/>
            </a:pPr>
            <a:r>
              <a:rPr lang="fr-FR" sz="900" dirty="0">
                <a:solidFill>
                  <a:schemeClr val="tx1"/>
                </a:solidFill>
              </a:rPr>
              <a:t>Circuit organisationnel mis en place pour déposer les documents dans le DMP du patient ? (qui génère le document ? qui le dépose ?) </a:t>
            </a:r>
          </a:p>
          <a:p>
            <a:pPr marL="171450" indent="-171450">
              <a:buFont typeface="Arial" panose="020B0604020202020204" pitchFamily="34" charset="0"/>
              <a:buChar char="•"/>
            </a:pPr>
            <a:r>
              <a:rPr lang="fr-FR" sz="900" dirty="0">
                <a:solidFill>
                  <a:schemeClr val="tx1"/>
                </a:solidFill>
              </a:rPr>
              <a:t>Impact de l’alimentation du DMP sur les pratiques du service. </a:t>
            </a:r>
          </a:p>
          <a:p>
            <a:pPr marL="171450" indent="-171450">
              <a:buFont typeface="Arial" panose="020B0604020202020204" pitchFamily="34" charset="0"/>
              <a:buChar char="•"/>
            </a:pPr>
            <a:r>
              <a:rPr lang="fr-FR" sz="900" dirty="0">
                <a:solidFill>
                  <a:schemeClr val="tx1"/>
                </a:solidFill>
              </a:rPr>
              <a:t>Contraintes techniques rencontrées ? </a:t>
            </a:r>
          </a:p>
        </p:txBody>
      </p:sp>
      <p:sp>
        <p:nvSpPr>
          <p:cNvPr id="23" name="ZoneTexte 22"/>
          <p:cNvSpPr txBox="1"/>
          <p:nvPr/>
        </p:nvSpPr>
        <p:spPr>
          <a:xfrm>
            <a:off x="1764048" y="1532587"/>
            <a:ext cx="3240360" cy="662048"/>
          </a:xfrm>
          <a:prstGeom prst="rect">
            <a:avLst/>
          </a:prstGeom>
          <a:solidFill>
            <a:schemeClr val="bg2">
              <a:lumMod val="20000"/>
              <a:lumOff val="80000"/>
            </a:schemeClr>
          </a:solidFill>
        </p:spPr>
        <p:txBody>
          <a:bodyPr wrap="square" lIns="72000" tIns="108000" rIns="72000" bIns="108000" rtlCol="0" anchor="ctr" anchorCtr="0">
            <a:noAutofit/>
          </a:bodyPr>
          <a:lstStyle/>
          <a:p>
            <a:pPr marL="171450" indent="-171450">
              <a:buFont typeface="Arial" panose="020B0604020202020204" pitchFamily="34" charset="0"/>
              <a:buChar char="•"/>
            </a:pPr>
            <a:r>
              <a:rPr lang="fr-FR" sz="900" dirty="0"/>
              <a:t>Nombre de DMP alimentés </a:t>
            </a:r>
          </a:p>
          <a:p>
            <a:pPr marL="171450" indent="-171450">
              <a:buFont typeface="Arial" panose="020B0604020202020204" pitchFamily="34" charset="0"/>
              <a:buChar char="•"/>
            </a:pPr>
            <a:r>
              <a:rPr lang="fr-FR" sz="900" dirty="0"/>
              <a:t>Nombre de DMP consultés </a:t>
            </a:r>
          </a:p>
          <a:p>
            <a:pPr marL="171450" indent="-171450">
              <a:buFont typeface="Arial" panose="020B0604020202020204" pitchFamily="34" charset="0"/>
              <a:buChar char="•"/>
            </a:pPr>
            <a:r>
              <a:rPr lang="fr-FR" sz="900" dirty="0"/>
              <a:t>Nombre de venues au sein de l’hôpital </a:t>
            </a:r>
          </a:p>
        </p:txBody>
      </p:sp>
      <p:sp>
        <p:nvSpPr>
          <p:cNvPr id="24" name="ZoneTexte 23"/>
          <p:cNvSpPr txBox="1"/>
          <p:nvPr/>
        </p:nvSpPr>
        <p:spPr>
          <a:xfrm>
            <a:off x="5148424" y="1532587"/>
            <a:ext cx="3240000" cy="657791"/>
          </a:xfrm>
          <a:prstGeom prst="rect">
            <a:avLst/>
          </a:prstGeom>
          <a:solidFill>
            <a:schemeClr val="bg2">
              <a:lumMod val="20000"/>
              <a:lumOff val="80000"/>
            </a:schemeClr>
          </a:solidFill>
        </p:spPr>
        <p:txBody>
          <a:bodyPr wrap="square" lIns="72000" tIns="108000" rIns="72000" bIns="108000" rtlCol="0" anchor="ctr" anchorCtr="0">
            <a:noAutofit/>
          </a:bodyPr>
          <a:lstStyle/>
          <a:p>
            <a:pPr marL="171450" indent="-171450">
              <a:buFont typeface="Arial" panose="020B0604020202020204" pitchFamily="34" charset="0"/>
              <a:buChar char="•"/>
            </a:pPr>
            <a:r>
              <a:rPr lang="fr-FR" sz="900" dirty="0"/>
              <a:t>Nombre de messages émis </a:t>
            </a:r>
          </a:p>
          <a:p>
            <a:pPr marL="171450" indent="-171450">
              <a:buFont typeface="Arial" panose="020B0604020202020204" pitchFamily="34" charset="0"/>
              <a:buChar char="•"/>
            </a:pPr>
            <a:r>
              <a:rPr lang="fr-FR" sz="900" dirty="0"/>
              <a:t>Nombre de messages reçus</a:t>
            </a:r>
          </a:p>
          <a:p>
            <a:pPr marL="171450" indent="-171450">
              <a:buFont typeface="Arial" panose="020B0604020202020204" pitchFamily="34" charset="0"/>
              <a:buChar char="•"/>
            </a:pPr>
            <a:r>
              <a:rPr lang="fr-FR" sz="900" dirty="0"/>
              <a:t>Nombre de patients inclus dans l’expérimentation</a:t>
            </a:r>
          </a:p>
        </p:txBody>
      </p:sp>
      <p:sp>
        <p:nvSpPr>
          <p:cNvPr id="25" name="Rectangle 24"/>
          <p:cNvSpPr/>
          <p:nvPr/>
        </p:nvSpPr>
        <p:spPr>
          <a:xfrm>
            <a:off x="5148424" y="2283719"/>
            <a:ext cx="3240000" cy="1117238"/>
          </a:xfrm>
          <a:prstGeom prst="rect">
            <a:avLst/>
          </a:prstGeom>
          <a:solidFill>
            <a:schemeClr val="bg2">
              <a:lumMod val="20000"/>
              <a:lumOff val="80000"/>
            </a:schemeClr>
          </a:solid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171450" indent="-171450">
              <a:buFont typeface="Arial" panose="020B0604020202020204" pitchFamily="34" charset="0"/>
              <a:buChar char="•"/>
            </a:pPr>
            <a:r>
              <a:rPr lang="fr-FR" sz="900" dirty="0">
                <a:solidFill>
                  <a:schemeClr val="tx1"/>
                </a:solidFill>
              </a:rPr>
              <a:t>Envoi en routine des documents ? Envoi en Y ?</a:t>
            </a:r>
          </a:p>
          <a:p>
            <a:pPr marL="171450" indent="-171450">
              <a:buFont typeface="Arial" panose="020B0604020202020204" pitchFamily="34" charset="0"/>
              <a:buChar char="•"/>
            </a:pPr>
            <a:r>
              <a:rPr lang="fr-FR" sz="900" dirty="0">
                <a:solidFill>
                  <a:schemeClr val="tx1"/>
                </a:solidFill>
              </a:rPr>
              <a:t>Quel circuit organisationnel mis en place pour faciliter les échanges avec les patients ? </a:t>
            </a:r>
            <a:endParaRPr lang="fr-FR" sz="900" dirty="0">
              <a:solidFill>
                <a:schemeClr val="tx1"/>
              </a:solidFill>
              <a:cs typeface="Arial"/>
            </a:endParaRPr>
          </a:p>
          <a:p>
            <a:pPr marL="171450" indent="-171450">
              <a:buFont typeface="Arial" panose="020B0604020202020204" pitchFamily="34" charset="0"/>
              <a:buChar char="•"/>
            </a:pPr>
            <a:r>
              <a:rPr lang="fr-FR" sz="900" dirty="0">
                <a:solidFill>
                  <a:schemeClr val="tx1"/>
                </a:solidFill>
              </a:rPr>
              <a:t>Impact de l’envoi de message sur les pratiques du service ?</a:t>
            </a:r>
          </a:p>
          <a:p>
            <a:pPr marL="171450" indent="-171450">
              <a:buFont typeface="Arial" panose="020B0604020202020204" pitchFamily="34" charset="0"/>
              <a:buChar char="•"/>
            </a:pPr>
            <a:r>
              <a:rPr lang="fr-FR" sz="900" dirty="0">
                <a:solidFill>
                  <a:schemeClr val="tx1"/>
                </a:solidFill>
              </a:rPr>
              <a:t>Contraintes techniques rencontrées ? </a:t>
            </a:r>
          </a:p>
        </p:txBody>
      </p:sp>
      <p:sp>
        <p:nvSpPr>
          <p:cNvPr id="26" name="Rectangle 25"/>
          <p:cNvSpPr/>
          <p:nvPr/>
        </p:nvSpPr>
        <p:spPr>
          <a:xfrm>
            <a:off x="683928" y="1532587"/>
            <a:ext cx="936104" cy="657791"/>
          </a:xfrm>
          <a:prstGeom prst="rect">
            <a:avLst/>
          </a:prstGeom>
          <a:solidFill>
            <a:srgbClr val="2F7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a:solidFill>
                  <a:schemeClr val="bg1"/>
                </a:solidFill>
              </a:rPr>
              <a:t>Indicateurs quantitatifs</a:t>
            </a:r>
          </a:p>
        </p:txBody>
      </p:sp>
      <p:sp>
        <p:nvSpPr>
          <p:cNvPr id="27" name="Rectangle 26"/>
          <p:cNvSpPr/>
          <p:nvPr/>
        </p:nvSpPr>
        <p:spPr>
          <a:xfrm>
            <a:off x="683928" y="2283718"/>
            <a:ext cx="936104" cy="1743867"/>
          </a:xfrm>
          <a:prstGeom prst="rect">
            <a:avLst/>
          </a:prstGeom>
          <a:solidFill>
            <a:srgbClr val="2F7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a:solidFill>
                  <a:schemeClr val="bg1"/>
                </a:solidFill>
              </a:rPr>
              <a:t>Indicateurs qualitatifs</a:t>
            </a:r>
          </a:p>
        </p:txBody>
      </p:sp>
      <p:sp>
        <p:nvSpPr>
          <p:cNvPr id="48" name="Rectangle 47"/>
          <p:cNvSpPr/>
          <p:nvPr/>
        </p:nvSpPr>
        <p:spPr>
          <a:xfrm>
            <a:off x="1764048" y="3509125"/>
            <a:ext cx="6624376" cy="518461"/>
          </a:xfrm>
          <a:prstGeom prst="rect">
            <a:avLst/>
          </a:prstGeom>
          <a:solidFill>
            <a:schemeClr val="bg2">
              <a:lumMod val="20000"/>
              <a:lumOff val="80000"/>
            </a:schemeClr>
          </a:solid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900" dirty="0">
                <a:solidFill>
                  <a:schemeClr val="tx1"/>
                </a:solidFill>
              </a:rPr>
              <a:t>Points de vigilance impactant l’alimentation du DMP et/ou les échanges entre PS et patients ? </a:t>
            </a:r>
          </a:p>
          <a:p>
            <a:pPr marL="171450" indent="-171450">
              <a:buFont typeface="Arial" panose="020B0604020202020204" pitchFamily="34" charset="0"/>
              <a:buChar char="•"/>
            </a:pPr>
            <a:r>
              <a:rPr lang="fr-FR" sz="900" dirty="0">
                <a:solidFill>
                  <a:schemeClr val="tx1"/>
                </a:solidFill>
              </a:rPr>
              <a:t>Actions à mener au sein des parcours afin d’encourager l’expérimentation et développer les cas d’usages autour du DMP et/ou messagerie ? </a:t>
            </a:r>
          </a:p>
        </p:txBody>
      </p:sp>
      <p:sp>
        <p:nvSpPr>
          <p:cNvPr id="21" name="Rectangle à coins arrondis 20"/>
          <p:cNvSpPr/>
          <p:nvPr/>
        </p:nvSpPr>
        <p:spPr>
          <a:xfrm>
            <a:off x="680802" y="4183194"/>
            <a:ext cx="7707621" cy="404780"/>
          </a:xfrm>
          <a:prstGeom prst="roundRect">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solidFill>
                  <a:schemeClr val="tx1"/>
                </a:solidFill>
              </a:rPr>
              <a:t>Le suivi vise à identifier et résoudre rapidement les points de blocage et capitaliser sur les bonnes pratiques identifiées pour généraliser</a:t>
            </a:r>
          </a:p>
        </p:txBody>
      </p:sp>
      <p:sp>
        <p:nvSpPr>
          <p:cNvPr id="11" name="Titre 10"/>
          <p:cNvSpPr>
            <a:spLocks noGrp="1"/>
          </p:cNvSpPr>
          <p:nvPr>
            <p:ph type="title"/>
          </p:nvPr>
        </p:nvSpPr>
        <p:spPr/>
        <p:txBody>
          <a:bodyPr>
            <a:normAutofit fontScale="90000"/>
          </a:bodyPr>
          <a:lstStyle/>
          <a:p>
            <a:r>
              <a:rPr lang="fr-FR" dirty="0">
                <a:solidFill>
                  <a:schemeClr val="bg2">
                    <a:lumMod val="50000"/>
                  </a:schemeClr>
                </a:solidFill>
              </a:rPr>
              <a:t>3. Suivi de l’expérimentation Mon espace santé</a:t>
            </a:r>
            <a:r>
              <a:rPr lang="fr-FR" dirty="0"/>
              <a:t/>
            </a:r>
            <a:br>
              <a:rPr lang="fr-FR" dirty="0"/>
            </a:br>
            <a:r>
              <a:rPr lang="fr-FR" dirty="0"/>
              <a:t>Les données à collecter par parcours</a:t>
            </a:r>
          </a:p>
        </p:txBody>
      </p:sp>
    </p:spTree>
    <p:extLst>
      <p:ext uri="{BB962C8B-B14F-4D97-AF65-F5344CB8AC3E}">
        <p14:creationId xmlns:p14="http://schemas.microsoft.com/office/powerpoint/2010/main" val="4147038276"/>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ZoneTexte 33">
            <a:extLst>
              <a:ext uri="{FF2B5EF4-FFF2-40B4-BE49-F238E27FC236}">
                <a16:creationId xmlns:a16="http://schemas.microsoft.com/office/drawing/2014/main" id="{EC727408-E3E9-413D-9E44-97983534BB50}"/>
              </a:ext>
            </a:extLst>
          </p:cNvPr>
          <p:cNvSpPr txBox="1"/>
          <p:nvPr/>
        </p:nvSpPr>
        <p:spPr>
          <a:xfrm>
            <a:off x="3345656" y="1037404"/>
            <a:ext cx="2573885" cy="598241"/>
          </a:xfrm>
          <a:prstGeom prst="rect">
            <a:avLst/>
          </a:prstGeom>
          <a:solidFill>
            <a:srgbClr val="E73083"/>
          </a:solidFill>
          <a:ln>
            <a:solidFill>
              <a:schemeClr val="bg1"/>
            </a:solidFill>
          </a:ln>
        </p:spPr>
        <p:txBody>
          <a:bodyPr wrap="square" lIns="0" tIns="0" rIns="0" bIns="0" rtlCol="0" anchor="ctr" anchorCtr="0">
            <a:normAutofit/>
          </a:bodyPr>
          <a:lstStyle>
            <a:defPPr>
              <a:defRPr lang="fr-FR"/>
            </a:defPPr>
            <a:lvl1pPr algn="ctr">
              <a:defRPr sz="1500" b="1">
                <a:solidFill>
                  <a:schemeClr val="bg1"/>
                </a:solidFill>
              </a:defRPr>
            </a:lvl1pPr>
          </a:lstStyle>
          <a:p>
            <a:pPr defTabSz="914378">
              <a:spcBef>
                <a:spcPts val="300"/>
              </a:spcBef>
              <a:spcAft>
                <a:spcPts val="300"/>
              </a:spcAft>
              <a:defRPr/>
            </a:pPr>
            <a:r>
              <a:rPr lang="fr-FR" sz="1300" dirty="0">
                <a:solidFill>
                  <a:prstClr val="white"/>
                </a:solidFill>
              </a:rPr>
              <a:t>Freins</a:t>
            </a:r>
          </a:p>
        </p:txBody>
      </p:sp>
      <p:sp>
        <p:nvSpPr>
          <p:cNvPr id="35" name="ZoneTexte 34">
            <a:extLst>
              <a:ext uri="{FF2B5EF4-FFF2-40B4-BE49-F238E27FC236}">
                <a16:creationId xmlns:a16="http://schemas.microsoft.com/office/drawing/2014/main" id="{5BDF33C6-D94A-4D00-8E47-B362FDFA62AE}"/>
              </a:ext>
            </a:extLst>
          </p:cNvPr>
          <p:cNvSpPr txBox="1"/>
          <p:nvPr/>
        </p:nvSpPr>
        <p:spPr>
          <a:xfrm>
            <a:off x="408751" y="1037403"/>
            <a:ext cx="2573885" cy="597600"/>
          </a:xfrm>
          <a:prstGeom prst="rect">
            <a:avLst/>
          </a:prstGeom>
          <a:solidFill>
            <a:srgbClr val="E73083"/>
          </a:solidFill>
          <a:ln>
            <a:solidFill>
              <a:schemeClr val="bg1"/>
            </a:solidFill>
          </a:ln>
        </p:spPr>
        <p:txBody>
          <a:bodyPr wrap="square" lIns="0" tIns="0" rIns="0" bIns="0" rtlCol="0" anchor="ctr" anchorCtr="0">
            <a:normAutofit/>
          </a:bodyPr>
          <a:lstStyle/>
          <a:p>
            <a:pPr algn="ctr" defTabSz="914378">
              <a:spcBef>
                <a:spcPts val="300"/>
              </a:spcBef>
              <a:spcAft>
                <a:spcPts val="300"/>
              </a:spcAft>
              <a:defRPr/>
            </a:pPr>
            <a:r>
              <a:rPr lang="fr-FR" sz="1300" b="1" dirty="0">
                <a:solidFill>
                  <a:prstClr val="white"/>
                </a:solidFill>
              </a:rPr>
              <a:t>Réussites </a:t>
            </a:r>
          </a:p>
          <a:p>
            <a:pPr algn="ctr" defTabSz="914378">
              <a:spcBef>
                <a:spcPts val="300"/>
              </a:spcBef>
              <a:spcAft>
                <a:spcPts val="300"/>
              </a:spcAft>
              <a:defRPr/>
            </a:pPr>
            <a:r>
              <a:rPr lang="fr-FR" sz="1300" b="1" dirty="0">
                <a:solidFill>
                  <a:prstClr val="white"/>
                </a:solidFill>
              </a:rPr>
              <a:t>et leviers</a:t>
            </a:r>
          </a:p>
        </p:txBody>
      </p:sp>
      <p:sp>
        <p:nvSpPr>
          <p:cNvPr id="36" name="ZoneTexte 35">
            <a:extLst>
              <a:ext uri="{FF2B5EF4-FFF2-40B4-BE49-F238E27FC236}">
                <a16:creationId xmlns:a16="http://schemas.microsoft.com/office/drawing/2014/main" id="{366E96C2-AE18-4CEF-8618-ABBCF11B49CE}"/>
              </a:ext>
            </a:extLst>
          </p:cNvPr>
          <p:cNvSpPr txBox="1"/>
          <p:nvPr/>
        </p:nvSpPr>
        <p:spPr>
          <a:xfrm>
            <a:off x="6439013" y="1037405"/>
            <a:ext cx="2550980" cy="598241"/>
          </a:xfrm>
          <a:prstGeom prst="rect">
            <a:avLst/>
          </a:prstGeom>
          <a:solidFill>
            <a:srgbClr val="E73083"/>
          </a:solidFill>
          <a:ln>
            <a:solidFill>
              <a:schemeClr val="bg1"/>
            </a:solidFill>
          </a:ln>
        </p:spPr>
        <p:txBody>
          <a:bodyPr wrap="square" lIns="0" tIns="0" rIns="0" bIns="0" rtlCol="0" anchor="ctr" anchorCtr="0">
            <a:normAutofit/>
          </a:bodyPr>
          <a:lstStyle/>
          <a:p>
            <a:pPr algn="ctr" defTabSz="914378">
              <a:spcBef>
                <a:spcPts val="300"/>
              </a:spcBef>
              <a:spcAft>
                <a:spcPts val="300"/>
              </a:spcAft>
              <a:defRPr/>
            </a:pPr>
            <a:r>
              <a:rPr lang="fr-FR" sz="1300" b="1" dirty="0">
                <a:solidFill>
                  <a:prstClr val="white"/>
                </a:solidFill>
              </a:rPr>
              <a:t>     Recommandations </a:t>
            </a:r>
          </a:p>
        </p:txBody>
      </p:sp>
      <p:pic>
        <p:nvPicPr>
          <p:cNvPr id="37" name="Graphique 19" descr="Excellent contour">
            <a:extLst>
              <a:ext uri="{FF2B5EF4-FFF2-40B4-BE49-F238E27FC236}">
                <a16:creationId xmlns:a16="http://schemas.microsoft.com/office/drawing/2014/main" id="{0E39DA56-1E2B-48F8-8C47-A290BF736BEB}"/>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553794" y="1059582"/>
            <a:ext cx="522684" cy="522684"/>
          </a:xfrm>
          <a:prstGeom prst="rect">
            <a:avLst/>
          </a:prstGeom>
        </p:spPr>
      </p:pic>
      <p:pic>
        <p:nvPicPr>
          <p:cNvPr id="38" name="Graphique 21" descr="Obstacle contour">
            <a:extLst>
              <a:ext uri="{FF2B5EF4-FFF2-40B4-BE49-F238E27FC236}">
                <a16:creationId xmlns:a16="http://schemas.microsoft.com/office/drawing/2014/main" id="{438E6204-FFEF-4D80-9EB2-9BD652559162}"/>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3569609" y="1113646"/>
            <a:ext cx="522000" cy="522000"/>
          </a:xfrm>
          <a:prstGeom prst="rect">
            <a:avLst/>
          </a:prstGeom>
        </p:spPr>
      </p:pic>
      <p:pic>
        <p:nvPicPr>
          <p:cNvPr id="39" name="Graphique 25" descr="Acquisition contour">
            <a:extLst>
              <a:ext uri="{FF2B5EF4-FFF2-40B4-BE49-F238E27FC236}">
                <a16:creationId xmlns:a16="http://schemas.microsoft.com/office/drawing/2014/main" id="{B1881348-8F20-4AFE-BEA3-85851D9F693A}"/>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6448744" y="1072358"/>
            <a:ext cx="522000" cy="522000"/>
          </a:xfrm>
          <a:prstGeom prst="rect">
            <a:avLst/>
          </a:prstGeom>
        </p:spPr>
      </p:pic>
      <p:sp>
        <p:nvSpPr>
          <p:cNvPr id="12" name="ZoneTexte 11"/>
          <p:cNvSpPr txBox="1"/>
          <p:nvPr/>
        </p:nvSpPr>
        <p:spPr>
          <a:xfrm>
            <a:off x="408751" y="1686694"/>
            <a:ext cx="2573885" cy="1389112"/>
          </a:xfrm>
          <a:prstGeom prst="rect">
            <a:avLst/>
          </a:prstGeom>
          <a:noFill/>
        </p:spPr>
        <p:txBody>
          <a:bodyPr wrap="square" lIns="72000" tIns="108000" rIns="72000" bIns="108000" rtlCol="0" anchor="ctr" anchorCtr="0">
            <a:noAutofit/>
          </a:bodyPr>
          <a:lstStyle/>
          <a:p>
            <a:pPr marL="285750" indent="-285750">
              <a:spcBef>
                <a:spcPts val="300"/>
              </a:spcBef>
              <a:spcAft>
                <a:spcPts val="300"/>
              </a:spcAft>
              <a:buFont typeface="Arial" panose="020B0604020202020204" pitchFamily="34" charset="0"/>
              <a:buChar char="•"/>
            </a:pPr>
            <a:r>
              <a:rPr lang="fr-FR" sz="900" dirty="0">
                <a:solidFill>
                  <a:srgbClr val="575757"/>
                </a:solidFill>
              </a:rPr>
              <a:t>Quelles actions mises en place ont facilité l’expérimentation et le développement des cas d’usages ? </a:t>
            </a:r>
          </a:p>
          <a:p>
            <a:pPr marL="285750" indent="-285750">
              <a:spcBef>
                <a:spcPts val="300"/>
              </a:spcBef>
              <a:spcAft>
                <a:spcPts val="300"/>
              </a:spcAft>
              <a:buFont typeface="Arial" panose="020B0604020202020204" pitchFamily="34" charset="0"/>
              <a:buChar char="•"/>
            </a:pPr>
            <a:r>
              <a:rPr lang="fr-FR" sz="900" dirty="0">
                <a:solidFill>
                  <a:srgbClr val="575757"/>
                </a:solidFill>
              </a:rPr>
              <a:t>Quelles actions déjà existantes au sein de l’établissement ont permis de faciliter l’expérimentation ?</a:t>
            </a:r>
          </a:p>
        </p:txBody>
      </p:sp>
      <p:sp>
        <p:nvSpPr>
          <p:cNvPr id="52" name="ZoneTexte 51"/>
          <p:cNvSpPr txBox="1"/>
          <p:nvPr/>
        </p:nvSpPr>
        <p:spPr>
          <a:xfrm>
            <a:off x="3345656" y="1680590"/>
            <a:ext cx="2573885" cy="1899272"/>
          </a:xfrm>
          <a:prstGeom prst="rect">
            <a:avLst/>
          </a:prstGeom>
          <a:noFill/>
        </p:spPr>
        <p:txBody>
          <a:bodyPr wrap="square" lIns="72000" tIns="108000" rIns="72000" bIns="108000" rtlCol="0" anchor="ctr" anchorCtr="0">
            <a:noAutofit/>
          </a:bodyPr>
          <a:lstStyle/>
          <a:p>
            <a:pPr marL="285750" indent="-285750">
              <a:spcBef>
                <a:spcPts val="300"/>
              </a:spcBef>
              <a:spcAft>
                <a:spcPts val="300"/>
              </a:spcAft>
              <a:buFont typeface="Arial" panose="020B0604020202020204" pitchFamily="34" charset="0"/>
              <a:buChar char="•"/>
            </a:pPr>
            <a:r>
              <a:rPr lang="fr-FR" sz="900" dirty="0">
                <a:solidFill>
                  <a:srgbClr val="575757"/>
                </a:solidFill>
              </a:rPr>
              <a:t>Quels circuits/organisations mis en place n’ont pas permis de faciliter l’expérimentation ?  </a:t>
            </a:r>
          </a:p>
          <a:p>
            <a:pPr marL="285750" indent="-285750">
              <a:spcBef>
                <a:spcPts val="300"/>
              </a:spcBef>
              <a:spcAft>
                <a:spcPts val="300"/>
              </a:spcAft>
              <a:buFont typeface="Arial" panose="020B0604020202020204" pitchFamily="34" charset="0"/>
              <a:buChar char="•"/>
            </a:pPr>
            <a:r>
              <a:rPr lang="fr-FR" sz="900" dirty="0">
                <a:solidFill>
                  <a:srgbClr val="575757"/>
                </a:solidFill>
              </a:rPr>
              <a:t>Quels facteurs ont pu freiner le développement et la mise en place de cas d’usage au sein de l’établissement ? </a:t>
            </a:r>
          </a:p>
          <a:p>
            <a:pPr marL="285750" indent="-285750">
              <a:spcBef>
                <a:spcPts val="300"/>
              </a:spcBef>
              <a:spcAft>
                <a:spcPts val="300"/>
              </a:spcAft>
              <a:buFont typeface="Arial" panose="020B0604020202020204" pitchFamily="34" charset="0"/>
              <a:buChar char="•"/>
            </a:pPr>
            <a:r>
              <a:rPr lang="fr-FR" sz="900" dirty="0">
                <a:solidFill>
                  <a:srgbClr val="575757"/>
                </a:solidFill>
              </a:rPr>
              <a:t>Y </a:t>
            </a:r>
            <a:r>
              <a:rPr lang="fr-FR" sz="900" dirty="0" err="1">
                <a:solidFill>
                  <a:srgbClr val="575757"/>
                </a:solidFill>
              </a:rPr>
              <a:t>a-t-il</a:t>
            </a:r>
            <a:r>
              <a:rPr lang="fr-FR" sz="900" dirty="0">
                <a:solidFill>
                  <a:srgbClr val="575757"/>
                </a:solidFill>
              </a:rPr>
              <a:t> des obstacles techniques récurrents et/ou ponctuels qui ont freiné l’expérimentation ?</a:t>
            </a:r>
          </a:p>
        </p:txBody>
      </p:sp>
      <p:sp>
        <p:nvSpPr>
          <p:cNvPr id="53" name="ZoneTexte 52"/>
          <p:cNvSpPr txBox="1"/>
          <p:nvPr/>
        </p:nvSpPr>
        <p:spPr>
          <a:xfrm>
            <a:off x="6390602" y="1686694"/>
            <a:ext cx="2573885" cy="1389112"/>
          </a:xfrm>
          <a:prstGeom prst="rect">
            <a:avLst/>
          </a:prstGeom>
          <a:noFill/>
        </p:spPr>
        <p:txBody>
          <a:bodyPr wrap="square" lIns="72000" tIns="108000" rIns="72000" bIns="108000" rtlCol="0" anchor="ctr" anchorCtr="0">
            <a:noAutofit/>
          </a:bodyPr>
          <a:lstStyle/>
          <a:p>
            <a:pPr marL="285750" indent="-285750">
              <a:spcBef>
                <a:spcPts val="300"/>
              </a:spcBef>
              <a:spcAft>
                <a:spcPts val="300"/>
              </a:spcAft>
              <a:buFont typeface="Arial" panose="020B0604020202020204" pitchFamily="34" charset="0"/>
              <a:buChar char="•"/>
            </a:pPr>
            <a:r>
              <a:rPr lang="fr-FR" sz="900" dirty="0">
                <a:solidFill>
                  <a:srgbClr val="575757"/>
                </a:solidFill>
              </a:rPr>
              <a:t>Qu’est-ce qui pourrait être testé afin d’optimiser l’expérimentation ?</a:t>
            </a:r>
          </a:p>
          <a:p>
            <a:pPr marL="285750" indent="-285750">
              <a:spcBef>
                <a:spcPts val="300"/>
              </a:spcBef>
              <a:spcAft>
                <a:spcPts val="300"/>
              </a:spcAft>
              <a:buFont typeface="Arial" panose="020B0604020202020204" pitchFamily="34" charset="0"/>
              <a:buChar char="•"/>
            </a:pPr>
            <a:r>
              <a:rPr lang="fr-FR" sz="900" dirty="0">
                <a:solidFill>
                  <a:srgbClr val="575757"/>
                </a:solidFill>
              </a:rPr>
              <a:t>Qu’est-ce qui pourrait-être améliorer afin de développer les cas d’usage de Mon espace santé ? </a:t>
            </a:r>
          </a:p>
        </p:txBody>
      </p:sp>
      <p:sp>
        <p:nvSpPr>
          <p:cNvPr id="2" name="Rectangle à coins arrondis 1"/>
          <p:cNvSpPr/>
          <p:nvPr/>
        </p:nvSpPr>
        <p:spPr>
          <a:xfrm>
            <a:off x="827584" y="3939902"/>
            <a:ext cx="7920880" cy="504056"/>
          </a:xfrm>
          <a:prstGeom prst="roundRect">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solidFill>
                  <a:schemeClr val="tx1"/>
                </a:solidFill>
              </a:rPr>
              <a:t>Ces données sont précieuses pour faciliter la résolution des problèmes et se projeter dans une dynamique de généralisation</a:t>
            </a:r>
          </a:p>
        </p:txBody>
      </p:sp>
      <p:sp>
        <p:nvSpPr>
          <p:cNvPr id="3" name="Titre 2"/>
          <p:cNvSpPr>
            <a:spLocks noGrp="1"/>
          </p:cNvSpPr>
          <p:nvPr>
            <p:ph type="title"/>
          </p:nvPr>
        </p:nvSpPr>
        <p:spPr/>
        <p:txBody>
          <a:bodyPr>
            <a:normAutofit fontScale="90000"/>
          </a:bodyPr>
          <a:lstStyle/>
          <a:p>
            <a:r>
              <a:rPr lang="fr-FR" dirty="0">
                <a:solidFill>
                  <a:schemeClr val="bg2">
                    <a:lumMod val="50000"/>
                  </a:schemeClr>
                </a:solidFill>
              </a:rPr>
              <a:t>3. Suivi de l’expérimentation Mon espace santé</a:t>
            </a:r>
            <a:r>
              <a:rPr lang="fr-FR" dirty="0"/>
              <a:t/>
            </a:r>
            <a:br>
              <a:rPr lang="fr-FR" dirty="0"/>
            </a:br>
            <a:r>
              <a:rPr lang="fr-FR" dirty="0"/>
              <a:t>Les enseignements transverses à collecter</a:t>
            </a:r>
          </a:p>
        </p:txBody>
      </p:sp>
    </p:spTree>
    <p:extLst>
      <p:ext uri="{BB962C8B-B14F-4D97-AF65-F5344CB8AC3E}">
        <p14:creationId xmlns:p14="http://schemas.microsoft.com/office/powerpoint/2010/main" val="2136433892"/>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p:cNvSpPr/>
          <p:nvPr/>
        </p:nvSpPr>
        <p:spPr>
          <a:xfrm>
            <a:off x="1187624" y="3111966"/>
            <a:ext cx="3780000" cy="1404000"/>
          </a:xfrm>
          <a:prstGeom prst="rect">
            <a:avLst/>
          </a:prstGeom>
          <a:solidFill>
            <a:schemeClr val="bg2">
              <a:lumMod val="20000"/>
              <a:lumOff val="80000"/>
            </a:schemeClr>
          </a:solid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000" dirty="0">
                <a:solidFill>
                  <a:schemeClr val="tx1"/>
                </a:solidFill>
              </a:rPr>
              <a:t>Vous accompagner dans la </a:t>
            </a:r>
            <a:r>
              <a:rPr lang="fr-FR" sz="1000" b="1" dirty="0">
                <a:solidFill>
                  <a:schemeClr val="tx1"/>
                </a:solidFill>
              </a:rPr>
              <a:t>définition des parcours </a:t>
            </a:r>
            <a:r>
              <a:rPr lang="fr-FR" sz="1000" dirty="0">
                <a:solidFill>
                  <a:schemeClr val="tx1"/>
                </a:solidFill>
              </a:rPr>
              <a:t>et cas d’usages à expérimenter et mettre en place les </a:t>
            </a:r>
            <a:r>
              <a:rPr lang="fr-FR" sz="1000" b="1" dirty="0">
                <a:solidFill>
                  <a:schemeClr val="tx1"/>
                </a:solidFill>
              </a:rPr>
              <a:t>solutions techniques et organisationnelles</a:t>
            </a:r>
            <a:r>
              <a:rPr lang="fr-FR" sz="1000" dirty="0">
                <a:solidFill>
                  <a:schemeClr val="tx1"/>
                </a:solidFill>
              </a:rPr>
              <a:t> </a:t>
            </a:r>
          </a:p>
          <a:p>
            <a:pPr marL="171450" indent="-171450">
              <a:buFont typeface="Arial" panose="020B0604020202020204" pitchFamily="34" charset="0"/>
              <a:buChar char="•"/>
            </a:pPr>
            <a:r>
              <a:rPr lang="fr-FR" sz="1000" dirty="0">
                <a:solidFill>
                  <a:schemeClr val="tx1"/>
                </a:solidFill>
              </a:rPr>
              <a:t>Suivre l’avancement de </a:t>
            </a:r>
            <a:r>
              <a:rPr lang="fr-FR" sz="1000" b="1" dirty="0">
                <a:solidFill>
                  <a:schemeClr val="tx1"/>
                </a:solidFill>
              </a:rPr>
              <a:t>l’alimentation du DMP </a:t>
            </a:r>
            <a:r>
              <a:rPr lang="fr-FR" sz="1000" dirty="0">
                <a:solidFill>
                  <a:schemeClr val="tx1"/>
                </a:solidFill>
              </a:rPr>
              <a:t>et de la </a:t>
            </a:r>
            <a:r>
              <a:rPr lang="fr-FR" sz="1000" b="1" dirty="0">
                <a:solidFill>
                  <a:schemeClr val="tx1"/>
                </a:solidFill>
              </a:rPr>
              <a:t>messagerie</a:t>
            </a:r>
            <a:r>
              <a:rPr lang="fr-FR" sz="1000" dirty="0">
                <a:solidFill>
                  <a:schemeClr val="tx1"/>
                </a:solidFill>
              </a:rPr>
              <a:t>.</a:t>
            </a:r>
          </a:p>
          <a:p>
            <a:pPr marL="171450" indent="-171450">
              <a:buFont typeface="Arial" panose="020B0604020202020204" pitchFamily="34" charset="0"/>
              <a:buChar char="•"/>
            </a:pPr>
            <a:r>
              <a:rPr lang="fr-FR" sz="1000" dirty="0">
                <a:solidFill>
                  <a:schemeClr val="tx1"/>
                </a:solidFill>
              </a:rPr>
              <a:t>Suivre les </a:t>
            </a:r>
            <a:r>
              <a:rPr lang="fr-FR" sz="1000" b="1" dirty="0">
                <a:solidFill>
                  <a:schemeClr val="tx1"/>
                </a:solidFill>
              </a:rPr>
              <a:t>problématiques</a:t>
            </a:r>
            <a:r>
              <a:rPr lang="fr-FR" sz="1000" dirty="0">
                <a:solidFill>
                  <a:schemeClr val="tx1"/>
                </a:solidFill>
              </a:rPr>
              <a:t> rencontrées</a:t>
            </a:r>
          </a:p>
          <a:p>
            <a:pPr marL="171450" indent="-171450">
              <a:buFont typeface="Arial" panose="020B0604020202020204" pitchFamily="34" charset="0"/>
              <a:buChar char="•"/>
            </a:pPr>
            <a:r>
              <a:rPr lang="fr-FR" sz="1000" dirty="0">
                <a:solidFill>
                  <a:schemeClr val="tx1"/>
                </a:solidFill>
              </a:rPr>
              <a:t>Identifier des actions et les répartir pour faire avancer les sujets</a:t>
            </a:r>
          </a:p>
        </p:txBody>
      </p:sp>
      <p:sp>
        <p:nvSpPr>
          <p:cNvPr id="53" name="ZoneTexte 52"/>
          <p:cNvSpPr txBox="1"/>
          <p:nvPr/>
        </p:nvSpPr>
        <p:spPr>
          <a:xfrm>
            <a:off x="1187624" y="1175535"/>
            <a:ext cx="3780000" cy="360040"/>
          </a:xfrm>
          <a:prstGeom prst="rect">
            <a:avLst/>
          </a:prstGeom>
          <a:solidFill>
            <a:srgbClr val="2F75B5"/>
          </a:solidFill>
        </p:spPr>
        <p:txBody>
          <a:bodyPr wrap="square" lIns="72000" tIns="108000" rIns="72000" bIns="108000" rtlCol="0" anchor="ctr" anchorCtr="0">
            <a:noAutofit/>
          </a:bodyPr>
          <a:lstStyle/>
          <a:p>
            <a:pPr algn="ctr"/>
            <a:r>
              <a:rPr lang="fr-FR" sz="1200" b="1" dirty="0">
                <a:solidFill>
                  <a:schemeClr val="bg1"/>
                </a:solidFill>
              </a:rPr>
              <a:t>Suivi régulier régional de l’expérimentation</a:t>
            </a:r>
          </a:p>
        </p:txBody>
      </p:sp>
      <p:grpSp>
        <p:nvGrpSpPr>
          <p:cNvPr id="54" name="Groupe 53"/>
          <p:cNvGrpSpPr>
            <a:grpSpLocks noChangeAspect="1"/>
          </p:cNvGrpSpPr>
          <p:nvPr/>
        </p:nvGrpSpPr>
        <p:grpSpPr>
          <a:xfrm>
            <a:off x="2881590" y="703741"/>
            <a:ext cx="392068" cy="428400"/>
            <a:chOff x="7864475" y="1752600"/>
            <a:chExt cx="2706688" cy="2957513"/>
          </a:xfrm>
          <a:solidFill>
            <a:srgbClr val="E73083"/>
          </a:solidFill>
        </p:grpSpPr>
        <p:sp>
          <p:nvSpPr>
            <p:cNvPr id="55" name="Freeform 148"/>
            <p:cNvSpPr>
              <a:spLocks noEditPoints="1"/>
            </p:cNvSpPr>
            <p:nvPr/>
          </p:nvSpPr>
          <p:spPr bwMode="auto">
            <a:xfrm>
              <a:off x="9036050" y="3181350"/>
              <a:ext cx="1535113" cy="1528763"/>
            </a:xfrm>
            <a:custGeom>
              <a:avLst/>
              <a:gdLst>
                <a:gd name="T0" fmla="*/ 792 w 793"/>
                <a:gd name="T1" fmla="*/ 637 h 794"/>
                <a:gd name="T2" fmla="*/ 769 w 793"/>
                <a:gd name="T3" fmla="*/ 591 h 794"/>
                <a:gd name="T4" fmla="*/ 509 w 793"/>
                <a:gd name="T5" fmla="*/ 379 h 794"/>
                <a:gd name="T6" fmla="*/ 425 w 793"/>
                <a:gd name="T7" fmla="*/ 383 h 794"/>
                <a:gd name="T8" fmla="*/ 419 w 793"/>
                <a:gd name="T9" fmla="*/ 389 h 794"/>
                <a:gd name="T10" fmla="*/ 356 w 793"/>
                <a:gd name="T11" fmla="*/ 326 h 794"/>
                <a:gd name="T12" fmla="*/ 490 w 793"/>
                <a:gd name="T13" fmla="*/ 26 h 794"/>
                <a:gd name="T14" fmla="*/ 470 w 793"/>
                <a:gd name="T15" fmla="*/ 1 h 794"/>
                <a:gd name="T16" fmla="*/ 446 w 793"/>
                <a:gd name="T17" fmla="*/ 22 h 794"/>
                <a:gd name="T18" fmla="*/ 22 w 793"/>
                <a:gd name="T19" fmla="*/ 447 h 794"/>
                <a:gd name="T20" fmla="*/ 2 w 793"/>
                <a:gd name="T21" fmla="*/ 472 h 794"/>
                <a:gd name="T22" fmla="*/ 26 w 793"/>
                <a:gd name="T23" fmla="*/ 492 h 794"/>
                <a:gd name="T24" fmla="*/ 324 w 793"/>
                <a:gd name="T25" fmla="*/ 357 h 794"/>
                <a:gd name="T26" fmla="*/ 387 w 793"/>
                <a:gd name="T27" fmla="*/ 421 h 794"/>
                <a:gd name="T28" fmla="*/ 381 w 793"/>
                <a:gd name="T29" fmla="*/ 427 h 794"/>
                <a:gd name="T30" fmla="*/ 377 w 793"/>
                <a:gd name="T31" fmla="*/ 511 h 794"/>
                <a:gd name="T32" fmla="*/ 590 w 793"/>
                <a:gd name="T33" fmla="*/ 771 h 794"/>
                <a:gd name="T34" fmla="*/ 635 w 793"/>
                <a:gd name="T35" fmla="*/ 794 h 794"/>
                <a:gd name="T36" fmla="*/ 638 w 793"/>
                <a:gd name="T37" fmla="*/ 794 h 794"/>
                <a:gd name="T38" fmla="*/ 683 w 793"/>
                <a:gd name="T39" fmla="*/ 776 h 794"/>
                <a:gd name="T40" fmla="*/ 774 w 793"/>
                <a:gd name="T41" fmla="*/ 685 h 794"/>
                <a:gd name="T42" fmla="*/ 792 w 793"/>
                <a:gd name="T43" fmla="*/ 637 h 794"/>
                <a:gd name="T44" fmla="*/ 742 w 793"/>
                <a:gd name="T45" fmla="*/ 653 h 794"/>
                <a:gd name="T46" fmla="*/ 651 w 793"/>
                <a:gd name="T47" fmla="*/ 744 h 794"/>
                <a:gd name="T48" fmla="*/ 637 w 793"/>
                <a:gd name="T49" fmla="*/ 749 h 794"/>
                <a:gd name="T50" fmla="*/ 625 w 793"/>
                <a:gd name="T51" fmla="*/ 742 h 794"/>
                <a:gd name="T52" fmla="*/ 412 w 793"/>
                <a:gd name="T53" fmla="*/ 482 h 794"/>
                <a:gd name="T54" fmla="*/ 413 w 793"/>
                <a:gd name="T55" fmla="*/ 458 h 794"/>
                <a:gd name="T56" fmla="*/ 457 w 793"/>
                <a:gd name="T57" fmla="*/ 415 h 794"/>
                <a:gd name="T58" fmla="*/ 480 w 793"/>
                <a:gd name="T59" fmla="*/ 414 h 794"/>
                <a:gd name="T60" fmla="*/ 741 w 793"/>
                <a:gd name="T61" fmla="*/ 626 h 794"/>
                <a:gd name="T62" fmla="*/ 747 w 793"/>
                <a:gd name="T63" fmla="*/ 639 h 794"/>
                <a:gd name="T64" fmla="*/ 742 w 793"/>
                <a:gd name="T65" fmla="*/ 653 h 794"/>
                <a:gd name="T66" fmla="*/ 742 w 793"/>
                <a:gd name="T67" fmla="*/ 653 h 794"/>
                <a:gd name="T68" fmla="*/ 742 w 793"/>
                <a:gd name="T69" fmla="*/ 653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93" h="794">
                  <a:moveTo>
                    <a:pt x="792" y="637"/>
                  </a:moveTo>
                  <a:cubicBezTo>
                    <a:pt x="791" y="619"/>
                    <a:pt x="783" y="603"/>
                    <a:pt x="769" y="591"/>
                  </a:cubicBezTo>
                  <a:cubicBezTo>
                    <a:pt x="509" y="379"/>
                    <a:pt x="509" y="379"/>
                    <a:pt x="509" y="379"/>
                  </a:cubicBezTo>
                  <a:cubicBezTo>
                    <a:pt x="484" y="359"/>
                    <a:pt x="448" y="360"/>
                    <a:pt x="425" y="383"/>
                  </a:cubicBezTo>
                  <a:cubicBezTo>
                    <a:pt x="419" y="389"/>
                    <a:pt x="419" y="389"/>
                    <a:pt x="419" y="389"/>
                  </a:cubicBezTo>
                  <a:cubicBezTo>
                    <a:pt x="356" y="326"/>
                    <a:pt x="356" y="326"/>
                    <a:pt x="356" y="326"/>
                  </a:cubicBezTo>
                  <a:cubicBezTo>
                    <a:pt x="431" y="243"/>
                    <a:pt x="479" y="138"/>
                    <a:pt x="490" y="26"/>
                  </a:cubicBezTo>
                  <a:cubicBezTo>
                    <a:pt x="492" y="14"/>
                    <a:pt x="483" y="3"/>
                    <a:pt x="470" y="1"/>
                  </a:cubicBezTo>
                  <a:cubicBezTo>
                    <a:pt x="458" y="0"/>
                    <a:pt x="447" y="9"/>
                    <a:pt x="446" y="22"/>
                  </a:cubicBezTo>
                  <a:cubicBezTo>
                    <a:pt x="422" y="246"/>
                    <a:pt x="246" y="423"/>
                    <a:pt x="22" y="447"/>
                  </a:cubicBezTo>
                  <a:cubicBezTo>
                    <a:pt x="9" y="449"/>
                    <a:pt x="0" y="460"/>
                    <a:pt x="2" y="472"/>
                  </a:cubicBezTo>
                  <a:cubicBezTo>
                    <a:pt x="3" y="485"/>
                    <a:pt x="14" y="493"/>
                    <a:pt x="26" y="492"/>
                  </a:cubicBezTo>
                  <a:cubicBezTo>
                    <a:pt x="137" y="480"/>
                    <a:pt x="242" y="432"/>
                    <a:pt x="324" y="357"/>
                  </a:cubicBezTo>
                  <a:cubicBezTo>
                    <a:pt x="387" y="421"/>
                    <a:pt x="387" y="421"/>
                    <a:pt x="387" y="421"/>
                  </a:cubicBezTo>
                  <a:cubicBezTo>
                    <a:pt x="381" y="427"/>
                    <a:pt x="381" y="427"/>
                    <a:pt x="381" y="427"/>
                  </a:cubicBezTo>
                  <a:cubicBezTo>
                    <a:pt x="359" y="449"/>
                    <a:pt x="357" y="486"/>
                    <a:pt x="377" y="511"/>
                  </a:cubicBezTo>
                  <a:cubicBezTo>
                    <a:pt x="590" y="771"/>
                    <a:pt x="590" y="771"/>
                    <a:pt x="590" y="771"/>
                  </a:cubicBezTo>
                  <a:cubicBezTo>
                    <a:pt x="601" y="785"/>
                    <a:pt x="617" y="793"/>
                    <a:pt x="635" y="794"/>
                  </a:cubicBezTo>
                  <a:cubicBezTo>
                    <a:pt x="636" y="794"/>
                    <a:pt x="637" y="794"/>
                    <a:pt x="638" y="794"/>
                  </a:cubicBezTo>
                  <a:cubicBezTo>
                    <a:pt x="655" y="794"/>
                    <a:pt x="671" y="787"/>
                    <a:pt x="683" y="776"/>
                  </a:cubicBezTo>
                  <a:cubicBezTo>
                    <a:pt x="774" y="685"/>
                    <a:pt x="774" y="685"/>
                    <a:pt x="774" y="685"/>
                  </a:cubicBezTo>
                  <a:cubicBezTo>
                    <a:pt x="786" y="672"/>
                    <a:pt x="793" y="655"/>
                    <a:pt x="792" y="637"/>
                  </a:cubicBezTo>
                  <a:close/>
                  <a:moveTo>
                    <a:pt x="742" y="653"/>
                  </a:moveTo>
                  <a:cubicBezTo>
                    <a:pt x="651" y="744"/>
                    <a:pt x="651" y="744"/>
                    <a:pt x="651" y="744"/>
                  </a:cubicBezTo>
                  <a:cubicBezTo>
                    <a:pt x="647" y="747"/>
                    <a:pt x="643" y="749"/>
                    <a:pt x="637" y="749"/>
                  </a:cubicBezTo>
                  <a:cubicBezTo>
                    <a:pt x="632" y="749"/>
                    <a:pt x="628" y="746"/>
                    <a:pt x="625" y="742"/>
                  </a:cubicBezTo>
                  <a:cubicBezTo>
                    <a:pt x="412" y="482"/>
                    <a:pt x="412" y="482"/>
                    <a:pt x="412" y="482"/>
                  </a:cubicBezTo>
                  <a:cubicBezTo>
                    <a:pt x="406" y="475"/>
                    <a:pt x="407" y="465"/>
                    <a:pt x="413" y="458"/>
                  </a:cubicBezTo>
                  <a:cubicBezTo>
                    <a:pt x="457" y="415"/>
                    <a:pt x="457" y="415"/>
                    <a:pt x="457" y="415"/>
                  </a:cubicBezTo>
                  <a:cubicBezTo>
                    <a:pt x="463" y="409"/>
                    <a:pt x="473" y="408"/>
                    <a:pt x="480" y="414"/>
                  </a:cubicBezTo>
                  <a:cubicBezTo>
                    <a:pt x="741" y="626"/>
                    <a:pt x="741" y="626"/>
                    <a:pt x="741" y="626"/>
                  </a:cubicBezTo>
                  <a:cubicBezTo>
                    <a:pt x="745" y="630"/>
                    <a:pt x="747" y="634"/>
                    <a:pt x="747" y="639"/>
                  </a:cubicBezTo>
                  <a:cubicBezTo>
                    <a:pt x="747" y="644"/>
                    <a:pt x="746" y="649"/>
                    <a:pt x="742" y="653"/>
                  </a:cubicBezTo>
                  <a:close/>
                  <a:moveTo>
                    <a:pt x="742" y="653"/>
                  </a:moveTo>
                  <a:cubicBezTo>
                    <a:pt x="742" y="653"/>
                    <a:pt x="742" y="653"/>
                    <a:pt x="742" y="653"/>
                  </a:cubicBezTo>
                </a:path>
              </a:pathLst>
            </a:custGeom>
            <a:grpFill/>
            <a:ln>
              <a:solidFill>
                <a:srgbClr val="E73083"/>
              </a:solidFill>
            </a:ln>
          </p:spPr>
          <p:txBody>
            <a:bodyPr vert="horz" wrap="square" lIns="91440" tIns="45720" rIns="91440" bIns="45720" numCol="1" anchor="t" anchorCtr="0" compatLnSpc="1">
              <a:prstTxWarp prst="textNoShape">
                <a:avLst/>
              </a:prstTxWarp>
            </a:bodyPr>
            <a:lstStyle/>
            <a:p>
              <a:endParaRPr lang="fr-FR" b="1" dirty="0">
                <a:solidFill>
                  <a:schemeClr val="bg1"/>
                </a:solidFill>
              </a:endParaRPr>
            </a:p>
          </p:txBody>
        </p:sp>
        <p:sp>
          <p:nvSpPr>
            <p:cNvPr id="56" name="Freeform 149"/>
            <p:cNvSpPr>
              <a:spLocks noEditPoints="1"/>
            </p:cNvSpPr>
            <p:nvPr/>
          </p:nvSpPr>
          <p:spPr bwMode="auto">
            <a:xfrm>
              <a:off x="7864475" y="1752600"/>
              <a:ext cx="2124075" cy="2379663"/>
            </a:xfrm>
            <a:custGeom>
              <a:avLst/>
              <a:gdLst>
                <a:gd name="T0" fmla="*/ 890 w 1097"/>
                <a:gd name="T1" fmla="*/ 295 h 1236"/>
                <a:gd name="T2" fmla="*/ 857 w 1097"/>
                <a:gd name="T3" fmla="*/ 0 h 1236"/>
                <a:gd name="T4" fmla="*/ 699 w 1097"/>
                <a:gd name="T5" fmla="*/ 34 h 1236"/>
                <a:gd name="T6" fmla="*/ 586 w 1097"/>
                <a:gd name="T7" fmla="*/ 168 h 1236"/>
                <a:gd name="T8" fmla="*/ 204 w 1097"/>
                <a:gd name="T9" fmla="*/ 343 h 1236"/>
                <a:gd name="T10" fmla="*/ 522 w 1097"/>
                <a:gd name="T11" fmla="*/ 1234 h 1236"/>
                <a:gd name="T12" fmla="*/ 526 w 1097"/>
                <a:gd name="T13" fmla="*/ 1190 h 1236"/>
                <a:gd name="T14" fmla="*/ 236 w 1097"/>
                <a:gd name="T15" fmla="*/ 375 h 1236"/>
                <a:gd name="T16" fmla="*/ 552 w 1097"/>
                <a:gd name="T17" fmla="*/ 315 h 1236"/>
                <a:gd name="T18" fmla="*/ 443 w 1097"/>
                <a:gd name="T19" fmla="*/ 315 h 1236"/>
                <a:gd name="T20" fmla="*/ 405 w 1097"/>
                <a:gd name="T21" fmla="*/ 349 h 1236"/>
                <a:gd name="T22" fmla="*/ 293 w 1097"/>
                <a:gd name="T23" fmla="*/ 432 h 1236"/>
                <a:gd name="T24" fmla="*/ 575 w 1097"/>
                <a:gd name="T25" fmla="*/ 1111 h 1236"/>
                <a:gd name="T26" fmla="*/ 890 w 1097"/>
                <a:gd name="T27" fmla="*/ 471 h 1236"/>
                <a:gd name="T28" fmla="*/ 1051 w 1097"/>
                <a:gd name="T29" fmla="*/ 663 h 1236"/>
                <a:gd name="T30" fmla="*/ 1095 w 1097"/>
                <a:gd name="T31" fmla="*/ 659 h 1236"/>
                <a:gd name="T32" fmla="*/ 845 w 1097"/>
                <a:gd name="T33" fmla="*/ 45 h 1236"/>
                <a:gd name="T34" fmla="*/ 744 w 1097"/>
                <a:gd name="T35" fmla="*/ 788 h 1236"/>
                <a:gd name="T36" fmla="*/ 597 w 1097"/>
                <a:gd name="T37" fmla="*/ 213 h 1236"/>
                <a:gd name="T38" fmla="*/ 699 w 1097"/>
                <a:gd name="T39" fmla="*/ 788 h 1236"/>
                <a:gd name="T40" fmla="*/ 597 w 1097"/>
                <a:gd name="T41" fmla="*/ 213 h 1236"/>
                <a:gd name="T42" fmla="*/ 552 w 1097"/>
                <a:gd name="T43" fmla="*/ 360 h 1236"/>
                <a:gd name="T44" fmla="*/ 450 w 1097"/>
                <a:gd name="T45" fmla="*/ 788 h 1236"/>
                <a:gd name="T46" fmla="*/ 405 w 1097"/>
                <a:gd name="T47" fmla="*/ 403 h 1236"/>
                <a:gd name="T48" fmla="*/ 333 w 1097"/>
                <a:gd name="T49" fmla="*/ 455 h 1236"/>
                <a:gd name="T50" fmla="*/ 304 w 1097"/>
                <a:gd name="T51" fmla="*/ 500 h 1236"/>
                <a:gd name="T52" fmla="*/ 405 w 1097"/>
                <a:gd name="T53" fmla="*/ 788 h 1236"/>
                <a:gd name="T54" fmla="*/ 304 w 1097"/>
                <a:gd name="T55" fmla="*/ 500 h 1236"/>
                <a:gd name="T56" fmla="*/ 259 w 1097"/>
                <a:gd name="T57" fmla="*/ 788 h 1236"/>
                <a:gd name="T58" fmla="*/ 259 w 1097"/>
                <a:gd name="T59" fmla="*/ 555 h 1236"/>
                <a:gd name="T60" fmla="*/ 920 w 1097"/>
                <a:gd name="T61" fmla="*/ 788 h 1236"/>
                <a:gd name="T62" fmla="*/ 890 w 1097"/>
                <a:gd name="T63" fmla="*/ 555 h 1236"/>
                <a:gd name="T64" fmla="*/ 824 w 1097"/>
                <a:gd name="T65" fmla="*/ 963 h 1236"/>
                <a:gd name="T66" fmla="*/ 907 w 1097"/>
                <a:gd name="T67" fmla="*/ 833 h 1236"/>
                <a:gd name="T68" fmla="*/ 907 w 1097"/>
                <a:gd name="T69" fmla="*/ 833 h 1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97" h="1236">
                  <a:moveTo>
                    <a:pt x="1095" y="659"/>
                  </a:moveTo>
                  <a:cubicBezTo>
                    <a:pt x="1081" y="518"/>
                    <a:pt x="1009" y="385"/>
                    <a:pt x="890" y="295"/>
                  </a:cubicBezTo>
                  <a:cubicBezTo>
                    <a:pt x="890" y="34"/>
                    <a:pt x="890" y="34"/>
                    <a:pt x="890" y="34"/>
                  </a:cubicBezTo>
                  <a:cubicBezTo>
                    <a:pt x="890" y="15"/>
                    <a:pt x="875" y="0"/>
                    <a:pt x="857" y="0"/>
                  </a:cubicBezTo>
                  <a:cubicBezTo>
                    <a:pt x="732" y="0"/>
                    <a:pt x="732" y="0"/>
                    <a:pt x="732" y="0"/>
                  </a:cubicBezTo>
                  <a:cubicBezTo>
                    <a:pt x="714" y="0"/>
                    <a:pt x="699" y="15"/>
                    <a:pt x="699" y="34"/>
                  </a:cubicBezTo>
                  <a:cubicBezTo>
                    <a:pt x="699" y="168"/>
                    <a:pt x="699" y="168"/>
                    <a:pt x="699" y="168"/>
                  </a:cubicBezTo>
                  <a:cubicBezTo>
                    <a:pt x="586" y="168"/>
                    <a:pt x="586" y="168"/>
                    <a:pt x="586" y="168"/>
                  </a:cubicBezTo>
                  <a:cubicBezTo>
                    <a:pt x="571" y="168"/>
                    <a:pt x="559" y="177"/>
                    <a:pt x="554" y="190"/>
                  </a:cubicBezTo>
                  <a:cubicBezTo>
                    <a:pt x="422" y="195"/>
                    <a:pt x="298" y="249"/>
                    <a:pt x="204" y="343"/>
                  </a:cubicBezTo>
                  <a:cubicBezTo>
                    <a:pt x="0" y="547"/>
                    <a:pt x="0" y="880"/>
                    <a:pt x="204" y="1084"/>
                  </a:cubicBezTo>
                  <a:cubicBezTo>
                    <a:pt x="289" y="1169"/>
                    <a:pt x="402" y="1222"/>
                    <a:pt x="522" y="1234"/>
                  </a:cubicBezTo>
                  <a:cubicBezTo>
                    <a:pt x="534" y="1236"/>
                    <a:pt x="545" y="1227"/>
                    <a:pt x="546" y="1214"/>
                  </a:cubicBezTo>
                  <a:cubicBezTo>
                    <a:pt x="548" y="1202"/>
                    <a:pt x="539" y="1191"/>
                    <a:pt x="526" y="1190"/>
                  </a:cubicBezTo>
                  <a:cubicBezTo>
                    <a:pt x="417" y="1179"/>
                    <a:pt x="314" y="1130"/>
                    <a:pt x="236" y="1052"/>
                  </a:cubicBezTo>
                  <a:cubicBezTo>
                    <a:pt x="49" y="865"/>
                    <a:pt x="49" y="561"/>
                    <a:pt x="236" y="375"/>
                  </a:cubicBezTo>
                  <a:cubicBezTo>
                    <a:pt x="321" y="290"/>
                    <a:pt x="432" y="241"/>
                    <a:pt x="552" y="235"/>
                  </a:cubicBezTo>
                  <a:cubicBezTo>
                    <a:pt x="552" y="315"/>
                    <a:pt x="552" y="315"/>
                    <a:pt x="552" y="315"/>
                  </a:cubicBezTo>
                  <a:cubicBezTo>
                    <a:pt x="443" y="315"/>
                    <a:pt x="443" y="315"/>
                    <a:pt x="443" y="315"/>
                  </a:cubicBezTo>
                  <a:cubicBezTo>
                    <a:pt x="443" y="315"/>
                    <a:pt x="443" y="315"/>
                    <a:pt x="443" y="315"/>
                  </a:cubicBezTo>
                  <a:cubicBezTo>
                    <a:pt x="439" y="315"/>
                    <a:pt x="439" y="315"/>
                    <a:pt x="439" y="315"/>
                  </a:cubicBezTo>
                  <a:cubicBezTo>
                    <a:pt x="420" y="315"/>
                    <a:pt x="405" y="330"/>
                    <a:pt x="405" y="349"/>
                  </a:cubicBezTo>
                  <a:cubicBezTo>
                    <a:pt x="405" y="353"/>
                    <a:pt x="405" y="353"/>
                    <a:pt x="405" y="353"/>
                  </a:cubicBezTo>
                  <a:cubicBezTo>
                    <a:pt x="364" y="372"/>
                    <a:pt x="326" y="399"/>
                    <a:pt x="293" y="432"/>
                  </a:cubicBezTo>
                  <a:cubicBezTo>
                    <a:pt x="138" y="587"/>
                    <a:pt x="138" y="840"/>
                    <a:pt x="293" y="995"/>
                  </a:cubicBezTo>
                  <a:cubicBezTo>
                    <a:pt x="371" y="1073"/>
                    <a:pt x="473" y="1111"/>
                    <a:pt x="575" y="1111"/>
                  </a:cubicBezTo>
                  <a:cubicBezTo>
                    <a:pt x="789" y="1111"/>
                    <a:pt x="961" y="944"/>
                    <a:pt x="972" y="734"/>
                  </a:cubicBezTo>
                  <a:cubicBezTo>
                    <a:pt x="977" y="639"/>
                    <a:pt x="948" y="546"/>
                    <a:pt x="890" y="471"/>
                  </a:cubicBezTo>
                  <a:cubicBezTo>
                    <a:pt x="890" y="353"/>
                    <a:pt x="890" y="353"/>
                    <a:pt x="890" y="353"/>
                  </a:cubicBezTo>
                  <a:cubicBezTo>
                    <a:pt x="981" y="433"/>
                    <a:pt x="1038" y="544"/>
                    <a:pt x="1051" y="663"/>
                  </a:cubicBezTo>
                  <a:cubicBezTo>
                    <a:pt x="1052" y="676"/>
                    <a:pt x="1063" y="685"/>
                    <a:pt x="1075" y="683"/>
                  </a:cubicBezTo>
                  <a:cubicBezTo>
                    <a:pt x="1088" y="682"/>
                    <a:pt x="1097" y="671"/>
                    <a:pt x="1095" y="659"/>
                  </a:cubicBezTo>
                  <a:close/>
                  <a:moveTo>
                    <a:pt x="744" y="45"/>
                  </a:moveTo>
                  <a:cubicBezTo>
                    <a:pt x="845" y="45"/>
                    <a:pt x="845" y="45"/>
                    <a:pt x="845" y="45"/>
                  </a:cubicBezTo>
                  <a:cubicBezTo>
                    <a:pt x="845" y="62"/>
                    <a:pt x="845" y="757"/>
                    <a:pt x="845" y="788"/>
                  </a:cubicBezTo>
                  <a:cubicBezTo>
                    <a:pt x="744" y="788"/>
                    <a:pt x="744" y="788"/>
                    <a:pt x="744" y="788"/>
                  </a:cubicBezTo>
                  <a:cubicBezTo>
                    <a:pt x="744" y="756"/>
                    <a:pt x="744" y="76"/>
                    <a:pt x="744" y="45"/>
                  </a:cubicBezTo>
                  <a:close/>
                  <a:moveTo>
                    <a:pt x="597" y="213"/>
                  </a:moveTo>
                  <a:cubicBezTo>
                    <a:pt x="699" y="213"/>
                    <a:pt x="699" y="213"/>
                    <a:pt x="699" y="213"/>
                  </a:cubicBezTo>
                  <a:cubicBezTo>
                    <a:pt x="699" y="788"/>
                    <a:pt x="699" y="788"/>
                    <a:pt x="699" y="788"/>
                  </a:cubicBezTo>
                  <a:cubicBezTo>
                    <a:pt x="597" y="788"/>
                    <a:pt x="597" y="788"/>
                    <a:pt x="597" y="788"/>
                  </a:cubicBezTo>
                  <a:cubicBezTo>
                    <a:pt x="597" y="782"/>
                    <a:pt x="597" y="229"/>
                    <a:pt x="597" y="213"/>
                  </a:cubicBezTo>
                  <a:close/>
                  <a:moveTo>
                    <a:pt x="450" y="360"/>
                  </a:moveTo>
                  <a:cubicBezTo>
                    <a:pt x="552" y="360"/>
                    <a:pt x="552" y="360"/>
                    <a:pt x="552" y="360"/>
                  </a:cubicBezTo>
                  <a:cubicBezTo>
                    <a:pt x="552" y="788"/>
                    <a:pt x="552" y="788"/>
                    <a:pt x="552" y="788"/>
                  </a:cubicBezTo>
                  <a:cubicBezTo>
                    <a:pt x="450" y="788"/>
                    <a:pt x="450" y="788"/>
                    <a:pt x="450" y="788"/>
                  </a:cubicBezTo>
                  <a:cubicBezTo>
                    <a:pt x="450" y="773"/>
                    <a:pt x="450" y="381"/>
                    <a:pt x="450" y="360"/>
                  </a:cubicBezTo>
                  <a:close/>
                  <a:moveTo>
                    <a:pt x="405" y="403"/>
                  </a:moveTo>
                  <a:cubicBezTo>
                    <a:pt x="405" y="455"/>
                    <a:pt x="405" y="455"/>
                    <a:pt x="405" y="455"/>
                  </a:cubicBezTo>
                  <a:cubicBezTo>
                    <a:pt x="333" y="455"/>
                    <a:pt x="333" y="455"/>
                    <a:pt x="333" y="455"/>
                  </a:cubicBezTo>
                  <a:cubicBezTo>
                    <a:pt x="355" y="435"/>
                    <a:pt x="379" y="417"/>
                    <a:pt x="405" y="403"/>
                  </a:cubicBezTo>
                  <a:close/>
                  <a:moveTo>
                    <a:pt x="304" y="500"/>
                  </a:moveTo>
                  <a:cubicBezTo>
                    <a:pt x="405" y="500"/>
                    <a:pt x="405" y="500"/>
                    <a:pt x="405" y="500"/>
                  </a:cubicBezTo>
                  <a:cubicBezTo>
                    <a:pt x="405" y="788"/>
                    <a:pt x="405" y="788"/>
                    <a:pt x="405" y="788"/>
                  </a:cubicBezTo>
                  <a:cubicBezTo>
                    <a:pt x="304" y="788"/>
                    <a:pt x="304" y="788"/>
                    <a:pt x="304" y="788"/>
                  </a:cubicBezTo>
                  <a:lnTo>
                    <a:pt x="304" y="500"/>
                  </a:lnTo>
                  <a:close/>
                  <a:moveTo>
                    <a:pt x="259" y="555"/>
                  </a:moveTo>
                  <a:cubicBezTo>
                    <a:pt x="259" y="788"/>
                    <a:pt x="259" y="788"/>
                    <a:pt x="259" y="788"/>
                  </a:cubicBezTo>
                  <a:cubicBezTo>
                    <a:pt x="229" y="788"/>
                    <a:pt x="229" y="788"/>
                    <a:pt x="229" y="788"/>
                  </a:cubicBezTo>
                  <a:cubicBezTo>
                    <a:pt x="213" y="710"/>
                    <a:pt x="222" y="628"/>
                    <a:pt x="259" y="555"/>
                  </a:cubicBezTo>
                  <a:close/>
                  <a:moveTo>
                    <a:pt x="890" y="555"/>
                  </a:moveTo>
                  <a:cubicBezTo>
                    <a:pt x="927" y="628"/>
                    <a:pt x="937" y="710"/>
                    <a:pt x="920" y="788"/>
                  </a:cubicBezTo>
                  <a:cubicBezTo>
                    <a:pt x="890" y="788"/>
                    <a:pt x="890" y="788"/>
                    <a:pt x="890" y="788"/>
                  </a:cubicBezTo>
                  <a:lnTo>
                    <a:pt x="890" y="555"/>
                  </a:lnTo>
                  <a:close/>
                  <a:moveTo>
                    <a:pt x="907" y="833"/>
                  </a:moveTo>
                  <a:cubicBezTo>
                    <a:pt x="890" y="881"/>
                    <a:pt x="862" y="925"/>
                    <a:pt x="824" y="963"/>
                  </a:cubicBezTo>
                  <a:cubicBezTo>
                    <a:pt x="642" y="1146"/>
                    <a:pt x="329" y="1077"/>
                    <a:pt x="242" y="833"/>
                  </a:cubicBezTo>
                  <a:cubicBezTo>
                    <a:pt x="261" y="833"/>
                    <a:pt x="886" y="833"/>
                    <a:pt x="907" y="833"/>
                  </a:cubicBezTo>
                  <a:close/>
                  <a:moveTo>
                    <a:pt x="907" y="833"/>
                  </a:moveTo>
                  <a:cubicBezTo>
                    <a:pt x="907" y="833"/>
                    <a:pt x="907" y="833"/>
                    <a:pt x="907" y="833"/>
                  </a:cubicBezTo>
                </a:path>
              </a:pathLst>
            </a:custGeom>
            <a:grpFill/>
            <a:ln w="9525">
              <a:solidFill>
                <a:srgbClr val="E73083"/>
              </a:solidFill>
              <a:round/>
              <a:headEnd/>
              <a:tailEnd/>
            </a:ln>
          </p:spPr>
          <p:txBody>
            <a:bodyPr vert="horz" wrap="square" lIns="91440" tIns="45720" rIns="91440" bIns="45720" numCol="1" anchor="t" anchorCtr="0" compatLnSpc="1">
              <a:prstTxWarp prst="textNoShape">
                <a:avLst/>
              </a:prstTxWarp>
            </a:bodyPr>
            <a:lstStyle/>
            <a:p>
              <a:endParaRPr lang="fr-FR" b="1" dirty="0">
                <a:solidFill>
                  <a:schemeClr val="bg1"/>
                </a:solidFill>
              </a:endParaRPr>
            </a:p>
          </p:txBody>
        </p:sp>
      </p:grpSp>
      <p:sp>
        <p:nvSpPr>
          <p:cNvPr id="57" name="ZoneTexte 56"/>
          <p:cNvSpPr txBox="1"/>
          <p:nvPr/>
        </p:nvSpPr>
        <p:spPr>
          <a:xfrm>
            <a:off x="5148064" y="1166520"/>
            <a:ext cx="3780000" cy="360000"/>
          </a:xfrm>
          <a:prstGeom prst="rect">
            <a:avLst/>
          </a:prstGeom>
          <a:solidFill>
            <a:srgbClr val="2F75B5"/>
          </a:solidFill>
          <a:ln>
            <a:noFill/>
          </a:ln>
        </p:spPr>
        <p:txBody>
          <a:bodyPr wrap="square" lIns="72000" tIns="108000" rIns="72000" bIns="108000" rtlCol="0" anchor="ctr" anchorCtr="0">
            <a:normAutofit fontScale="92500" lnSpcReduction="20000"/>
          </a:bodyPr>
          <a:lstStyle/>
          <a:p>
            <a:pPr algn="ctr"/>
            <a:r>
              <a:rPr lang="fr-FR" sz="1200" b="1" dirty="0">
                <a:solidFill>
                  <a:schemeClr val="bg1"/>
                </a:solidFill>
                <a:latin typeface="Arial"/>
                <a:ea typeface="Geneva"/>
                <a:cs typeface="Arial"/>
              </a:rPr>
              <a:t>Communauté des pilotes via le Dites-nous tout !</a:t>
            </a:r>
            <a:endParaRPr lang="fr-FR" sz="1200" b="1" dirty="0">
              <a:solidFill>
                <a:schemeClr val="bg1"/>
              </a:solidFill>
            </a:endParaRPr>
          </a:p>
        </p:txBody>
      </p:sp>
      <p:grpSp>
        <p:nvGrpSpPr>
          <p:cNvPr id="58" name="Groupe 57"/>
          <p:cNvGrpSpPr/>
          <p:nvPr/>
        </p:nvGrpSpPr>
        <p:grpSpPr>
          <a:xfrm>
            <a:off x="6823060" y="705698"/>
            <a:ext cx="430008" cy="427481"/>
            <a:chOff x="4259130" y="1428966"/>
            <a:chExt cx="430008" cy="427481"/>
          </a:xfrm>
          <a:solidFill>
            <a:srgbClr val="E73083"/>
          </a:solidFill>
        </p:grpSpPr>
        <p:sp>
          <p:nvSpPr>
            <p:cNvPr id="59" name="Freeform 55"/>
            <p:cNvSpPr>
              <a:spLocks noEditPoints="1"/>
            </p:cNvSpPr>
            <p:nvPr/>
          </p:nvSpPr>
          <p:spPr bwMode="auto">
            <a:xfrm>
              <a:off x="4305071" y="1543359"/>
              <a:ext cx="48697" cy="12634"/>
            </a:xfrm>
            <a:custGeom>
              <a:avLst/>
              <a:gdLst>
                <a:gd name="T0" fmla="*/ 22 w 174"/>
                <a:gd name="T1" fmla="*/ 45 h 45"/>
                <a:gd name="T2" fmla="*/ 152 w 174"/>
                <a:gd name="T3" fmla="*/ 45 h 45"/>
                <a:gd name="T4" fmla="*/ 174 w 174"/>
                <a:gd name="T5" fmla="*/ 23 h 45"/>
                <a:gd name="T6" fmla="*/ 152 w 174"/>
                <a:gd name="T7" fmla="*/ 0 h 45"/>
                <a:gd name="T8" fmla="*/ 22 w 174"/>
                <a:gd name="T9" fmla="*/ 0 h 45"/>
                <a:gd name="T10" fmla="*/ 0 w 174"/>
                <a:gd name="T11" fmla="*/ 23 h 45"/>
                <a:gd name="T12" fmla="*/ 22 w 174"/>
                <a:gd name="T13" fmla="*/ 45 h 45"/>
                <a:gd name="T14" fmla="*/ 22 w 174"/>
                <a:gd name="T15" fmla="*/ 45 h 45"/>
                <a:gd name="T16" fmla="*/ 22 w 174"/>
                <a:gd name="T17"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 h="45">
                  <a:moveTo>
                    <a:pt x="22" y="45"/>
                  </a:moveTo>
                  <a:cubicBezTo>
                    <a:pt x="152" y="45"/>
                    <a:pt x="152" y="45"/>
                    <a:pt x="152" y="45"/>
                  </a:cubicBezTo>
                  <a:cubicBezTo>
                    <a:pt x="164" y="45"/>
                    <a:pt x="174" y="35"/>
                    <a:pt x="174" y="23"/>
                  </a:cubicBezTo>
                  <a:cubicBezTo>
                    <a:pt x="174" y="10"/>
                    <a:pt x="164" y="0"/>
                    <a:pt x="152" y="0"/>
                  </a:cubicBezTo>
                  <a:cubicBezTo>
                    <a:pt x="22" y="0"/>
                    <a:pt x="22" y="0"/>
                    <a:pt x="22" y="0"/>
                  </a:cubicBezTo>
                  <a:cubicBezTo>
                    <a:pt x="10" y="0"/>
                    <a:pt x="0" y="10"/>
                    <a:pt x="0" y="23"/>
                  </a:cubicBezTo>
                  <a:cubicBezTo>
                    <a:pt x="0" y="35"/>
                    <a:pt x="10" y="45"/>
                    <a:pt x="22" y="45"/>
                  </a:cubicBezTo>
                  <a:close/>
                  <a:moveTo>
                    <a:pt x="22" y="45"/>
                  </a:moveTo>
                  <a:cubicBezTo>
                    <a:pt x="22" y="45"/>
                    <a:pt x="22" y="45"/>
                    <a:pt x="22" y="45"/>
                  </a:cubicBezTo>
                </a:path>
              </a:pathLst>
            </a:custGeom>
            <a:grpFill/>
            <a:ln>
              <a:solidFill>
                <a:srgbClr val="E73083"/>
              </a:solidFill>
            </a:ln>
          </p:spPr>
          <p:txBody>
            <a:bodyPr vert="horz" wrap="square" lIns="91440" tIns="45720" rIns="91440" bIns="45720" numCol="1" anchor="t" anchorCtr="0" compatLnSpc="1">
              <a:prstTxWarp prst="textNoShape">
                <a:avLst/>
              </a:prstTxWarp>
            </a:bodyPr>
            <a:lstStyle/>
            <a:p>
              <a:endParaRPr lang="fr-FR"/>
            </a:p>
          </p:txBody>
        </p:sp>
        <p:sp>
          <p:nvSpPr>
            <p:cNvPr id="60" name="Freeform 56"/>
            <p:cNvSpPr>
              <a:spLocks noEditPoints="1"/>
            </p:cNvSpPr>
            <p:nvPr/>
          </p:nvSpPr>
          <p:spPr bwMode="auto">
            <a:xfrm>
              <a:off x="4305071" y="1568627"/>
              <a:ext cx="78559" cy="12863"/>
            </a:xfrm>
            <a:custGeom>
              <a:avLst/>
              <a:gdLst>
                <a:gd name="T0" fmla="*/ 22 w 281"/>
                <a:gd name="T1" fmla="*/ 46 h 46"/>
                <a:gd name="T2" fmla="*/ 258 w 281"/>
                <a:gd name="T3" fmla="*/ 46 h 46"/>
                <a:gd name="T4" fmla="*/ 281 w 281"/>
                <a:gd name="T5" fmla="*/ 23 h 46"/>
                <a:gd name="T6" fmla="*/ 258 w 281"/>
                <a:gd name="T7" fmla="*/ 0 h 46"/>
                <a:gd name="T8" fmla="*/ 22 w 281"/>
                <a:gd name="T9" fmla="*/ 0 h 46"/>
                <a:gd name="T10" fmla="*/ 0 w 281"/>
                <a:gd name="T11" fmla="*/ 23 h 46"/>
                <a:gd name="T12" fmla="*/ 22 w 281"/>
                <a:gd name="T13" fmla="*/ 46 h 46"/>
                <a:gd name="T14" fmla="*/ 22 w 281"/>
                <a:gd name="T15" fmla="*/ 46 h 46"/>
                <a:gd name="T16" fmla="*/ 22 w 281"/>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1" h="46">
                  <a:moveTo>
                    <a:pt x="22" y="46"/>
                  </a:moveTo>
                  <a:cubicBezTo>
                    <a:pt x="258" y="46"/>
                    <a:pt x="258" y="46"/>
                    <a:pt x="258" y="46"/>
                  </a:cubicBezTo>
                  <a:cubicBezTo>
                    <a:pt x="271" y="46"/>
                    <a:pt x="281" y="35"/>
                    <a:pt x="281" y="23"/>
                  </a:cubicBezTo>
                  <a:cubicBezTo>
                    <a:pt x="281" y="11"/>
                    <a:pt x="271" y="0"/>
                    <a:pt x="258" y="0"/>
                  </a:cubicBezTo>
                  <a:cubicBezTo>
                    <a:pt x="22" y="0"/>
                    <a:pt x="22" y="0"/>
                    <a:pt x="22" y="0"/>
                  </a:cubicBezTo>
                  <a:cubicBezTo>
                    <a:pt x="10" y="0"/>
                    <a:pt x="0" y="11"/>
                    <a:pt x="0" y="23"/>
                  </a:cubicBezTo>
                  <a:cubicBezTo>
                    <a:pt x="0" y="35"/>
                    <a:pt x="10" y="46"/>
                    <a:pt x="22" y="46"/>
                  </a:cubicBezTo>
                  <a:close/>
                  <a:moveTo>
                    <a:pt x="22" y="46"/>
                  </a:moveTo>
                  <a:cubicBezTo>
                    <a:pt x="22" y="46"/>
                    <a:pt x="22" y="46"/>
                    <a:pt x="22" y="46"/>
                  </a:cubicBezTo>
                </a:path>
              </a:pathLst>
            </a:custGeom>
            <a:grpFill/>
            <a:ln>
              <a:solidFill>
                <a:srgbClr val="E73083"/>
              </a:solidFill>
            </a:ln>
          </p:spPr>
          <p:txBody>
            <a:bodyPr vert="horz" wrap="square" lIns="91440" tIns="45720" rIns="91440" bIns="45720" numCol="1" anchor="t" anchorCtr="0" compatLnSpc="1">
              <a:prstTxWarp prst="textNoShape">
                <a:avLst/>
              </a:prstTxWarp>
            </a:bodyPr>
            <a:lstStyle/>
            <a:p>
              <a:endParaRPr lang="fr-FR"/>
            </a:p>
          </p:txBody>
        </p:sp>
        <p:sp>
          <p:nvSpPr>
            <p:cNvPr id="61" name="Freeform 57"/>
            <p:cNvSpPr>
              <a:spLocks noEditPoints="1"/>
            </p:cNvSpPr>
            <p:nvPr/>
          </p:nvSpPr>
          <p:spPr bwMode="auto">
            <a:xfrm>
              <a:off x="4400169" y="1568627"/>
              <a:ext cx="39509" cy="12863"/>
            </a:xfrm>
            <a:custGeom>
              <a:avLst/>
              <a:gdLst>
                <a:gd name="T0" fmla="*/ 141 w 141"/>
                <a:gd name="T1" fmla="*/ 23 h 46"/>
                <a:gd name="T2" fmla="*/ 118 w 141"/>
                <a:gd name="T3" fmla="*/ 0 h 46"/>
                <a:gd name="T4" fmla="*/ 23 w 141"/>
                <a:gd name="T5" fmla="*/ 0 h 46"/>
                <a:gd name="T6" fmla="*/ 0 w 141"/>
                <a:gd name="T7" fmla="*/ 23 h 46"/>
                <a:gd name="T8" fmla="*/ 23 w 141"/>
                <a:gd name="T9" fmla="*/ 46 h 46"/>
                <a:gd name="T10" fmla="*/ 118 w 141"/>
                <a:gd name="T11" fmla="*/ 46 h 46"/>
                <a:gd name="T12" fmla="*/ 141 w 141"/>
                <a:gd name="T13" fmla="*/ 23 h 46"/>
                <a:gd name="T14" fmla="*/ 141 w 141"/>
                <a:gd name="T15" fmla="*/ 23 h 46"/>
                <a:gd name="T16" fmla="*/ 141 w 141"/>
                <a:gd name="T17" fmla="*/ 2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 h="46">
                  <a:moveTo>
                    <a:pt x="141" y="23"/>
                  </a:moveTo>
                  <a:cubicBezTo>
                    <a:pt x="141" y="11"/>
                    <a:pt x="131" y="0"/>
                    <a:pt x="118" y="0"/>
                  </a:cubicBezTo>
                  <a:cubicBezTo>
                    <a:pt x="23" y="0"/>
                    <a:pt x="23" y="0"/>
                    <a:pt x="23" y="0"/>
                  </a:cubicBezTo>
                  <a:cubicBezTo>
                    <a:pt x="10" y="0"/>
                    <a:pt x="0" y="11"/>
                    <a:pt x="0" y="23"/>
                  </a:cubicBezTo>
                  <a:cubicBezTo>
                    <a:pt x="0" y="35"/>
                    <a:pt x="10" y="46"/>
                    <a:pt x="23" y="46"/>
                  </a:cubicBezTo>
                  <a:cubicBezTo>
                    <a:pt x="118" y="46"/>
                    <a:pt x="118" y="46"/>
                    <a:pt x="118" y="46"/>
                  </a:cubicBezTo>
                  <a:cubicBezTo>
                    <a:pt x="131" y="46"/>
                    <a:pt x="141" y="35"/>
                    <a:pt x="141" y="23"/>
                  </a:cubicBezTo>
                  <a:close/>
                  <a:moveTo>
                    <a:pt x="141" y="23"/>
                  </a:moveTo>
                  <a:cubicBezTo>
                    <a:pt x="141" y="23"/>
                    <a:pt x="141" y="23"/>
                    <a:pt x="141" y="23"/>
                  </a:cubicBezTo>
                </a:path>
              </a:pathLst>
            </a:custGeom>
            <a:grpFill/>
            <a:ln>
              <a:solidFill>
                <a:srgbClr val="E73083"/>
              </a:solidFill>
            </a:ln>
          </p:spPr>
          <p:txBody>
            <a:bodyPr vert="horz" wrap="square" lIns="91440" tIns="45720" rIns="91440" bIns="45720" numCol="1" anchor="t" anchorCtr="0" compatLnSpc="1">
              <a:prstTxWarp prst="textNoShape">
                <a:avLst/>
              </a:prstTxWarp>
            </a:bodyPr>
            <a:lstStyle/>
            <a:p>
              <a:endParaRPr lang="fr-FR"/>
            </a:p>
          </p:txBody>
        </p:sp>
        <p:sp>
          <p:nvSpPr>
            <p:cNvPr id="62" name="Freeform 58"/>
            <p:cNvSpPr>
              <a:spLocks noEditPoints="1"/>
            </p:cNvSpPr>
            <p:nvPr/>
          </p:nvSpPr>
          <p:spPr bwMode="auto">
            <a:xfrm>
              <a:off x="4305071" y="1593894"/>
              <a:ext cx="48697" cy="12634"/>
            </a:xfrm>
            <a:custGeom>
              <a:avLst/>
              <a:gdLst>
                <a:gd name="T0" fmla="*/ 22 w 174"/>
                <a:gd name="T1" fmla="*/ 45 h 45"/>
                <a:gd name="T2" fmla="*/ 152 w 174"/>
                <a:gd name="T3" fmla="*/ 45 h 45"/>
                <a:gd name="T4" fmla="*/ 174 w 174"/>
                <a:gd name="T5" fmla="*/ 23 h 45"/>
                <a:gd name="T6" fmla="*/ 152 w 174"/>
                <a:gd name="T7" fmla="*/ 0 h 45"/>
                <a:gd name="T8" fmla="*/ 22 w 174"/>
                <a:gd name="T9" fmla="*/ 0 h 45"/>
                <a:gd name="T10" fmla="*/ 0 w 174"/>
                <a:gd name="T11" fmla="*/ 23 h 45"/>
                <a:gd name="T12" fmla="*/ 22 w 174"/>
                <a:gd name="T13" fmla="*/ 45 h 45"/>
                <a:gd name="T14" fmla="*/ 22 w 174"/>
                <a:gd name="T15" fmla="*/ 45 h 45"/>
                <a:gd name="T16" fmla="*/ 22 w 174"/>
                <a:gd name="T17"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 h="45">
                  <a:moveTo>
                    <a:pt x="22" y="45"/>
                  </a:moveTo>
                  <a:cubicBezTo>
                    <a:pt x="152" y="45"/>
                    <a:pt x="152" y="45"/>
                    <a:pt x="152" y="45"/>
                  </a:cubicBezTo>
                  <a:cubicBezTo>
                    <a:pt x="164" y="45"/>
                    <a:pt x="174" y="35"/>
                    <a:pt x="174" y="23"/>
                  </a:cubicBezTo>
                  <a:cubicBezTo>
                    <a:pt x="174" y="10"/>
                    <a:pt x="164" y="0"/>
                    <a:pt x="152" y="0"/>
                  </a:cubicBezTo>
                  <a:cubicBezTo>
                    <a:pt x="22" y="0"/>
                    <a:pt x="22" y="0"/>
                    <a:pt x="22" y="0"/>
                  </a:cubicBezTo>
                  <a:cubicBezTo>
                    <a:pt x="10" y="0"/>
                    <a:pt x="0" y="10"/>
                    <a:pt x="0" y="23"/>
                  </a:cubicBezTo>
                  <a:cubicBezTo>
                    <a:pt x="0" y="35"/>
                    <a:pt x="10" y="45"/>
                    <a:pt x="22" y="45"/>
                  </a:cubicBezTo>
                  <a:close/>
                  <a:moveTo>
                    <a:pt x="22" y="45"/>
                  </a:moveTo>
                  <a:cubicBezTo>
                    <a:pt x="22" y="45"/>
                    <a:pt x="22" y="45"/>
                    <a:pt x="22" y="45"/>
                  </a:cubicBezTo>
                </a:path>
              </a:pathLst>
            </a:custGeom>
            <a:grpFill/>
            <a:ln>
              <a:solidFill>
                <a:srgbClr val="E73083"/>
              </a:solidFill>
            </a:ln>
          </p:spPr>
          <p:txBody>
            <a:bodyPr vert="horz" wrap="square" lIns="91440" tIns="45720" rIns="91440" bIns="45720" numCol="1" anchor="t" anchorCtr="0" compatLnSpc="1">
              <a:prstTxWarp prst="textNoShape">
                <a:avLst/>
              </a:prstTxWarp>
            </a:bodyPr>
            <a:lstStyle/>
            <a:p>
              <a:endParaRPr lang="fr-FR"/>
            </a:p>
          </p:txBody>
        </p:sp>
        <p:sp>
          <p:nvSpPr>
            <p:cNvPr id="63" name="Freeform 59"/>
            <p:cNvSpPr>
              <a:spLocks noEditPoints="1"/>
            </p:cNvSpPr>
            <p:nvPr/>
          </p:nvSpPr>
          <p:spPr bwMode="auto">
            <a:xfrm>
              <a:off x="4369618" y="1593894"/>
              <a:ext cx="45941" cy="12634"/>
            </a:xfrm>
            <a:custGeom>
              <a:avLst/>
              <a:gdLst>
                <a:gd name="T0" fmla="*/ 22 w 164"/>
                <a:gd name="T1" fmla="*/ 0 h 45"/>
                <a:gd name="T2" fmla="*/ 0 w 164"/>
                <a:gd name="T3" fmla="*/ 23 h 45"/>
                <a:gd name="T4" fmla="*/ 22 w 164"/>
                <a:gd name="T5" fmla="*/ 45 h 45"/>
                <a:gd name="T6" fmla="*/ 142 w 164"/>
                <a:gd name="T7" fmla="*/ 45 h 45"/>
                <a:gd name="T8" fmla="*/ 164 w 164"/>
                <a:gd name="T9" fmla="*/ 23 h 45"/>
                <a:gd name="T10" fmla="*/ 142 w 164"/>
                <a:gd name="T11" fmla="*/ 0 h 45"/>
                <a:gd name="T12" fmla="*/ 22 w 164"/>
                <a:gd name="T13" fmla="*/ 0 h 45"/>
                <a:gd name="T14" fmla="*/ 22 w 164"/>
                <a:gd name="T15" fmla="*/ 0 h 45"/>
                <a:gd name="T16" fmla="*/ 22 w 164"/>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 h="45">
                  <a:moveTo>
                    <a:pt x="22" y="0"/>
                  </a:moveTo>
                  <a:cubicBezTo>
                    <a:pt x="10" y="0"/>
                    <a:pt x="0" y="10"/>
                    <a:pt x="0" y="23"/>
                  </a:cubicBezTo>
                  <a:cubicBezTo>
                    <a:pt x="0" y="35"/>
                    <a:pt x="10" y="45"/>
                    <a:pt x="22" y="45"/>
                  </a:cubicBezTo>
                  <a:cubicBezTo>
                    <a:pt x="142" y="45"/>
                    <a:pt x="142" y="45"/>
                    <a:pt x="142" y="45"/>
                  </a:cubicBezTo>
                  <a:cubicBezTo>
                    <a:pt x="154" y="45"/>
                    <a:pt x="164" y="35"/>
                    <a:pt x="164" y="23"/>
                  </a:cubicBezTo>
                  <a:cubicBezTo>
                    <a:pt x="164" y="10"/>
                    <a:pt x="154" y="0"/>
                    <a:pt x="142" y="0"/>
                  </a:cubicBezTo>
                  <a:lnTo>
                    <a:pt x="22" y="0"/>
                  </a:lnTo>
                  <a:close/>
                  <a:moveTo>
                    <a:pt x="22" y="0"/>
                  </a:moveTo>
                  <a:cubicBezTo>
                    <a:pt x="22" y="0"/>
                    <a:pt x="22" y="0"/>
                    <a:pt x="22" y="0"/>
                  </a:cubicBezTo>
                </a:path>
              </a:pathLst>
            </a:custGeom>
            <a:grpFill/>
            <a:ln>
              <a:solidFill>
                <a:srgbClr val="E73083"/>
              </a:solidFill>
            </a:ln>
          </p:spPr>
          <p:txBody>
            <a:bodyPr vert="horz" wrap="square" lIns="91440" tIns="45720" rIns="91440" bIns="45720" numCol="1" anchor="t" anchorCtr="0" compatLnSpc="1">
              <a:prstTxWarp prst="textNoShape">
                <a:avLst/>
              </a:prstTxWarp>
            </a:bodyPr>
            <a:lstStyle/>
            <a:p>
              <a:endParaRPr lang="fr-FR"/>
            </a:p>
          </p:txBody>
        </p:sp>
        <p:sp>
          <p:nvSpPr>
            <p:cNvPr id="64" name="Freeform 60"/>
            <p:cNvSpPr>
              <a:spLocks noEditPoints="1"/>
            </p:cNvSpPr>
            <p:nvPr/>
          </p:nvSpPr>
          <p:spPr bwMode="auto">
            <a:xfrm>
              <a:off x="4349634" y="1487081"/>
              <a:ext cx="119447" cy="12863"/>
            </a:xfrm>
            <a:custGeom>
              <a:avLst/>
              <a:gdLst>
                <a:gd name="T0" fmla="*/ 404 w 427"/>
                <a:gd name="T1" fmla="*/ 0 h 46"/>
                <a:gd name="T2" fmla="*/ 23 w 427"/>
                <a:gd name="T3" fmla="*/ 0 h 46"/>
                <a:gd name="T4" fmla="*/ 0 w 427"/>
                <a:gd name="T5" fmla="*/ 23 h 46"/>
                <a:gd name="T6" fmla="*/ 23 w 427"/>
                <a:gd name="T7" fmla="*/ 46 h 46"/>
                <a:gd name="T8" fmla="*/ 404 w 427"/>
                <a:gd name="T9" fmla="*/ 46 h 46"/>
                <a:gd name="T10" fmla="*/ 427 w 427"/>
                <a:gd name="T11" fmla="*/ 23 h 46"/>
                <a:gd name="T12" fmla="*/ 404 w 427"/>
                <a:gd name="T13" fmla="*/ 0 h 46"/>
                <a:gd name="T14" fmla="*/ 404 w 427"/>
                <a:gd name="T15" fmla="*/ 0 h 46"/>
                <a:gd name="T16" fmla="*/ 404 w 427"/>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7" h="46">
                  <a:moveTo>
                    <a:pt x="404" y="0"/>
                  </a:moveTo>
                  <a:cubicBezTo>
                    <a:pt x="23" y="0"/>
                    <a:pt x="23" y="0"/>
                    <a:pt x="23" y="0"/>
                  </a:cubicBezTo>
                  <a:cubicBezTo>
                    <a:pt x="10" y="0"/>
                    <a:pt x="0" y="10"/>
                    <a:pt x="0" y="23"/>
                  </a:cubicBezTo>
                  <a:cubicBezTo>
                    <a:pt x="0" y="35"/>
                    <a:pt x="10" y="46"/>
                    <a:pt x="23" y="46"/>
                  </a:cubicBezTo>
                  <a:cubicBezTo>
                    <a:pt x="404" y="46"/>
                    <a:pt x="404" y="46"/>
                    <a:pt x="404" y="46"/>
                  </a:cubicBezTo>
                  <a:cubicBezTo>
                    <a:pt x="417" y="46"/>
                    <a:pt x="427" y="35"/>
                    <a:pt x="427" y="23"/>
                  </a:cubicBezTo>
                  <a:cubicBezTo>
                    <a:pt x="427" y="10"/>
                    <a:pt x="417" y="0"/>
                    <a:pt x="404" y="0"/>
                  </a:cubicBezTo>
                  <a:close/>
                  <a:moveTo>
                    <a:pt x="404" y="0"/>
                  </a:moveTo>
                  <a:cubicBezTo>
                    <a:pt x="404" y="0"/>
                    <a:pt x="404" y="0"/>
                    <a:pt x="404" y="0"/>
                  </a:cubicBezTo>
                </a:path>
              </a:pathLst>
            </a:custGeom>
            <a:grpFill/>
            <a:ln>
              <a:solidFill>
                <a:srgbClr val="E73083"/>
              </a:solidFill>
            </a:ln>
          </p:spPr>
          <p:txBody>
            <a:bodyPr vert="horz" wrap="square" lIns="91440" tIns="45720" rIns="91440" bIns="45720" numCol="1" anchor="t" anchorCtr="0" compatLnSpc="1">
              <a:prstTxWarp prst="textNoShape">
                <a:avLst/>
              </a:prstTxWarp>
            </a:bodyPr>
            <a:lstStyle/>
            <a:p>
              <a:endParaRPr lang="fr-FR"/>
            </a:p>
          </p:txBody>
        </p:sp>
        <p:sp>
          <p:nvSpPr>
            <p:cNvPr id="65" name="Freeform 61"/>
            <p:cNvSpPr>
              <a:spLocks noEditPoints="1"/>
            </p:cNvSpPr>
            <p:nvPr/>
          </p:nvSpPr>
          <p:spPr bwMode="auto">
            <a:xfrm>
              <a:off x="4305071" y="1518091"/>
              <a:ext cx="78559" cy="12863"/>
            </a:xfrm>
            <a:custGeom>
              <a:avLst/>
              <a:gdLst>
                <a:gd name="T0" fmla="*/ 0 w 281"/>
                <a:gd name="T1" fmla="*/ 23 h 46"/>
                <a:gd name="T2" fmla="*/ 22 w 281"/>
                <a:gd name="T3" fmla="*/ 46 h 46"/>
                <a:gd name="T4" fmla="*/ 258 w 281"/>
                <a:gd name="T5" fmla="*/ 46 h 46"/>
                <a:gd name="T6" fmla="*/ 281 w 281"/>
                <a:gd name="T7" fmla="*/ 23 h 46"/>
                <a:gd name="T8" fmla="*/ 258 w 281"/>
                <a:gd name="T9" fmla="*/ 0 h 46"/>
                <a:gd name="T10" fmla="*/ 22 w 281"/>
                <a:gd name="T11" fmla="*/ 0 h 46"/>
                <a:gd name="T12" fmla="*/ 0 w 281"/>
                <a:gd name="T13" fmla="*/ 23 h 46"/>
                <a:gd name="T14" fmla="*/ 0 w 281"/>
                <a:gd name="T15" fmla="*/ 23 h 46"/>
                <a:gd name="T16" fmla="*/ 0 w 281"/>
                <a:gd name="T17" fmla="*/ 2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1" h="46">
                  <a:moveTo>
                    <a:pt x="0" y="23"/>
                  </a:moveTo>
                  <a:cubicBezTo>
                    <a:pt x="0" y="35"/>
                    <a:pt x="10" y="46"/>
                    <a:pt x="22" y="46"/>
                  </a:cubicBezTo>
                  <a:cubicBezTo>
                    <a:pt x="258" y="46"/>
                    <a:pt x="258" y="46"/>
                    <a:pt x="258" y="46"/>
                  </a:cubicBezTo>
                  <a:cubicBezTo>
                    <a:pt x="271" y="46"/>
                    <a:pt x="281" y="35"/>
                    <a:pt x="281" y="23"/>
                  </a:cubicBezTo>
                  <a:cubicBezTo>
                    <a:pt x="281" y="11"/>
                    <a:pt x="271" y="0"/>
                    <a:pt x="258" y="0"/>
                  </a:cubicBezTo>
                  <a:cubicBezTo>
                    <a:pt x="22" y="0"/>
                    <a:pt x="22" y="0"/>
                    <a:pt x="22" y="0"/>
                  </a:cubicBezTo>
                  <a:cubicBezTo>
                    <a:pt x="10" y="0"/>
                    <a:pt x="0" y="11"/>
                    <a:pt x="0" y="23"/>
                  </a:cubicBezTo>
                  <a:close/>
                  <a:moveTo>
                    <a:pt x="0" y="23"/>
                  </a:moveTo>
                  <a:cubicBezTo>
                    <a:pt x="0" y="23"/>
                    <a:pt x="0" y="23"/>
                    <a:pt x="0" y="23"/>
                  </a:cubicBezTo>
                </a:path>
              </a:pathLst>
            </a:custGeom>
            <a:grpFill/>
            <a:ln>
              <a:solidFill>
                <a:srgbClr val="E73083"/>
              </a:solidFill>
            </a:ln>
          </p:spPr>
          <p:txBody>
            <a:bodyPr vert="horz" wrap="square" lIns="91440" tIns="45720" rIns="91440" bIns="45720" numCol="1" anchor="t" anchorCtr="0" compatLnSpc="1">
              <a:prstTxWarp prst="textNoShape">
                <a:avLst/>
              </a:prstTxWarp>
            </a:bodyPr>
            <a:lstStyle/>
            <a:p>
              <a:endParaRPr lang="fr-FR"/>
            </a:p>
          </p:txBody>
        </p:sp>
        <p:sp>
          <p:nvSpPr>
            <p:cNvPr id="66" name="Freeform 62"/>
            <p:cNvSpPr>
              <a:spLocks noEditPoints="1"/>
            </p:cNvSpPr>
            <p:nvPr/>
          </p:nvSpPr>
          <p:spPr bwMode="auto">
            <a:xfrm>
              <a:off x="4454150" y="1518091"/>
              <a:ext cx="59494" cy="12863"/>
            </a:xfrm>
            <a:custGeom>
              <a:avLst/>
              <a:gdLst>
                <a:gd name="T0" fmla="*/ 190 w 212"/>
                <a:gd name="T1" fmla="*/ 0 h 46"/>
                <a:gd name="T2" fmla="*/ 23 w 212"/>
                <a:gd name="T3" fmla="*/ 0 h 46"/>
                <a:gd name="T4" fmla="*/ 0 w 212"/>
                <a:gd name="T5" fmla="*/ 23 h 46"/>
                <a:gd name="T6" fmla="*/ 23 w 212"/>
                <a:gd name="T7" fmla="*/ 46 h 46"/>
                <a:gd name="T8" fmla="*/ 190 w 212"/>
                <a:gd name="T9" fmla="*/ 46 h 46"/>
                <a:gd name="T10" fmla="*/ 212 w 212"/>
                <a:gd name="T11" fmla="*/ 23 h 46"/>
                <a:gd name="T12" fmla="*/ 190 w 212"/>
                <a:gd name="T13" fmla="*/ 0 h 46"/>
                <a:gd name="T14" fmla="*/ 190 w 212"/>
                <a:gd name="T15" fmla="*/ 0 h 46"/>
                <a:gd name="T16" fmla="*/ 190 w 212"/>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46">
                  <a:moveTo>
                    <a:pt x="190" y="0"/>
                  </a:moveTo>
                  <a:cubicBezTo>
                    <a:pt x="23" y="0"/>
                    <a:pt x="23" y="0"/>
                    <a:pt x="23" y="0"/>
                  </a:cubicBezTo>
                  <a:cubicBezTo>
                    <a:pt x="10" y="0"/>
                    <a:pt x="0" y="11"/>
                    <a:pt x="0" y="23"/>
                  </a:cubicBezTo>
                  <a:cubicBezTo>
                    <a:pt x="0" y="35"/>
                    <a:pt x="10" y="46"/>
                    <a:pt x="23" y="46"/>
                  </a:cubicBezTo>
                  <a:cubicBezTo>
                    <a:pt x="190" y="46"/>
                    <a:pt x="190" y="46"/>
                    <a:pt x="190" y="46"/>
                  </a:cubicBezTo>
                  <a:cubicBezTo>
                    <a:pt x="202" y="46"/>
                    <a:pt x="212" y="35"/>
                    <a:pt x="212" y="23"/>
                  </a:cubicBezTo>
                  <a:cubicBezTo>
                    <a:pt x="212" y="11"/>
                    <a:pt x="202" y="0"/>
                    <a:pt x="190" y="0"/>
                  </a:cubicBezTo>
                  <a:close/>
                  <a:moveTo>
                    <a:pt x="190" y="0"/>
                  </a:moveTo>
                  <a:cubicBezTo>
                    <a:pt x="190" y="0"/>
                    <a:pt x="190" y="0"/>
                    <a:pt x="190" y="0"/>
                  </a:cubicBezTo>
                </a:path>
              </a:pathLst>
            </a:custGeom>
            <a:grpFill/>
            <a:ln>
              <a:solidFill>
                <a:srgbClr val="E73083"/>
              </a:solidFill>
            </a:ln>
          </p:spPr>
          <p:txBody>
            <a:bodyPr vert="horz" wrap="square" lIns="91440" tIns="45720" rIns="91440" bIns="45720" numCol="1" anchor="t" anchorCtr="0" compatLnSpc="1">
              <a:prstTxWarp prst="textNoShape">
                <a:avLst/>
              </a:prstTxWarp>
            </a:bodyPr>
            <a:lstStyle/>
            <a:p>
              <a:endParaRPr lang="fr-FR"/>
            </a:p>
          </p:txBody>
        </p:sp>
        <p:sp>
          <p:nvSpPr>
            <p:cNvPr id="67" name="Freeform 63"/>
            <p:cNvSpPr>
              <a:spLocks noEditPoints="1"/>
            </p:cNvSpPr>
            <p:nvPr/>
          </p:nvSpPr>
          <p:spPr bwMode="auto">
            <a:xfrm>
              <a:off x="4400169" y="1518091"/>
              <a:ext cx="39509" cy="12863"/>
            </a:xfrm>
            <a:custGeom>
              <a:avLst/>
              <a:gdLst>
                <a:gd name="T0" fmla="*/ 118 w 141"/>
                <a:gd name="T1" fmla="*/ 0 h 46"/>
                <a:gd name="T2" fmla="*/ 23 w 141"/>
                <a:gd name="T3" fmla="*/ 0 h 46"/>
                <a:gd name="T4" fmla="*/ 0 w 141"/>
                <a:gd name="T5" fmla="*/ 23 h 46"/>
                <a:gd name="T6" fmla="*/ 23 w 141"/>
                <a:gd name="T7" fmla="*/ 46 h 46"/>
                <a:gd name="T8" fmla="*/ 118 w 141"/>
                <a:gd name="T9" fmla="*/ 46 h 46"/>
                <a:gd name="T10" fmla="*/ 141 w 141"/>
                <a:gd name="T11" fmla="*/ 23 h 46"/>
                <a:gd name="T12" fmla="*/ 118 w 141"/>
                <a:gd name="T13" fmla="*/ 0 h 46"/>
                <a:gd name="T14" fmla="*/ 118 w 141"/>
                <a:gd name="T15" fmla="*/ 0 h 46"/>
                <a:gd name="T16" fmla="*/ 118 w 141"/>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 h="46">
                  <a:moveTo>
                    <a:pt x="118" y="0"/>
                  </a:moveTo>
                  <a:cubicBezTo>
                    <a:pt x="23" y="0"/>
                    <a:pt x="23" y="0"/>
                    <a:pt x="23" y="0"/>
                  </a:cubicBezTo>
                  <a:cubicBezTo>
                    <a:pt x="10" y="0"/>
                    <a:pt x="0" y="11"/>
                    <a:pt x="0" y="23"/>
                  </a:cubicBezTo>
                  <a:cubicBezTo>
                    <a:pt x="0" y="35"/>
                    <a:pt x="10" y="46"/>
                    <a:pt x="23" y="46"/>
                  </a:cubicBezTo>
                  <a:cubicBezTo>
                    <a:pt x="118" y="46"/>
                    <a:pt x="118" y="46"/>
                    <a:pt x="118" y="46"/>
                  </a:cubicBezTo>
                  <a:cubicBezTo>
                    <a:pt x="131" y="46"/>
                    <a:pt x="141" y="35"/>
                    <a:pt x="141" y="23"/>
                  </a:cubicBezTo>
                  <a:cubicBezTo>
                    <a:pt x="141" y="11"/>
                    <a:pt x="131" y="0"/>
                    <a:pt x="118" y="0"/>
                  </a:cubicBezTo>
                  <a:close/>
                  <a:moveTo>
                    <a:pt x="118" y="0"/>
                  </a:moveTo>
                  <a:cubicBezTo>
                    <a:pt x="118" y="0"/>
                    <a:pt x="118" y="0"/>
                    <a:pt x="118" y="0"/>
                  </a:cubicBezTo>
                </a:path>
              </a:pathLst>
            </a:custGeom>
            <a:grpFill/>
            <a:ln>
              <a:solidFill>
                <a:srgbClr val="E73083"/>
              </a:solidFill>
            </a:ln>
          </p:spPr>
          <p:txBody>
            <a:bodyPr vert="horz" wrap="square" lIns="91440" tIns="45720" rIns="91440" bIns="45720" numCol="1" anchor="t" anchorCtr="0" compatLnSpc="1">
              <a:prstTxWarp prst="textNoShape">
                <a:avLst/>
              </a:prstTxWarp>
            </a:bodyPr>
            <a:lstStyle/>
            <a:p>
              <a:endParaRPr lang="fr-FR"/>
            </a:p>
          </p:txBody>
        </p:sp>
        <p:sp>
          <p:nvSpPr>
            <p:cNvPr id="68" name="Freeform 64"/>
            <p:cNvSpPr>
              <a:spLocks noEditPoints="1"/>
            </p:cNvSpPr>
            <p:nvPr/>
          </p:nvSpPr>
          <p:spPr bwMode="auto">
            <a:xfrm>
              <a:off x="4448407" y="1543359"/>
              <a:ext cx="65236" cy="12634"/>
            </a:xfrm>
            <a:custGeom>
              <a:avLst/>
              <a:gdLst>
                <a:gd name="T0" fmla="*/ 211 w 233"/>
                <a:gd name="T1" fmla="*/ 0 h 45"/>
                <a:gd name="T2" fmla="*/ 23 w 233"/>
                <a:gd name="T3" fmla="*/ 0 h 45"/>
                <a:gd name="T4" fmla="*/ 0 w 233"/>
                <a:gd name="T5" fmla="*/ 23 h 45"/>
                <a:gd name="T6" fmla="*/ 23 w 233"/>
                <a:gd name="T7" fmla="*/ 45 h 45"/>
                <a:gd name="T8" fmla="*/ 211 w 233"/>
                <a:gd name="T9" fmla="*/ 45 h 45"/>
                <a:gd name="T10" fmla="*/ 233 w 233"/>
                <a:gd name="T11" fmla="*/ 23 h 45"/>
                <a:gd name="T12" fmla="*/ 211 w 233"/>
                <a:gd name="T13" fmla="*/ 0 h 45"/>
                <a:gd name="T14" fmla="*/ 211 w 233"/>
                <a:gd name="T15" fmla="*/ 0 h 45"/>
                <a:gd name="T16" fmla="*/ 211 w 233"/>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3" h="45">
                  <a:moveTo>
                    <a:pt x="211" y="0"/>
                  </a:moveTo>
                  <a:cubicBezTo>
                    <a:pt x="23" y="0"/>
                    <a:pt x="23" y="0"/>
                    <a:pt x="23" y="0"/>
                  </a:cubicBezTo>
                  <a:cubicBezTo>
                    <a:pt x="10" y="0"/>
                    <a:pt x="0" y="10"/>
                    <a:pt x="0" y="23"/>
                  </a:cubicBezTo>
                  <a:cubicBezTo>
                    <a:pt x="0" y="35"/>
                    <a:pt x="10" y="45"/>
                    <a:pt x="23" y="45"/>
                  </a:cubicBezTo>
                  <a:cubicBezTo>
                    <a:pt x="211" y="45"/>
                    <a:pt x="211" y="45"/>
                    <a:pt x="211" y="45"/>
                  </a:cubicBezTo>
                  <a:cubicBezTo>
                    <a:pt x="223" y="45"/>
                    <a:pt x="233" y="35"/>
                    <a:pt x="233" y="23"/>
                  </a:cubicBezTo>
                  <a:cubicBezTo>
                    <a:pt x="233" y="10"/>
                    <a:pt x="223" y="0"/>
                    <a:pt x="211" y="0"/>
                  </a:cubicBezTo>
                  <a:close/>
                  <a:moveTo>
                    <a:pt x="211" y="0"/>
                  </a:moveTo>
                  <a:cubicBezTo>
                    <a:pt x="211" y="0"/>
                    <a:pt x="211" y="0"/>
                    <a:pt x="211" y="0"/>
                  </a:cubicBezTo>
                </a:path>
              </a:pathLst>
            </a:custGeom>
            <a:grpFill/>
            <a:ln>
              <a:solidFill>
                <a:srgbClr val="E73083"/>
              </a:solidFill>
            </a:ln>
          </p:spPr>
          <p:txBody>
            <a:bodyPr vert="horz" wrap="square" lIns="91440" tIns="45720" rIns="91440" bIns="45720" numCol="1" anchor="t" anchorCtr="0" compatLnSpc="1">
              <a:prstTxWarp prst="textNoShape">
                <a:avLst/>
              </a:prstTxWarp>
            </a:bodyPr>
            <a:lstStyle/>
            <a:p>
              <a:endParaRPr lang="fr-FR"/>
            </a:p>
          </p:txBody>
        </p:sp>
        <p:sp>
          <p:nvSpPr>
            <p:cNvPr id="69" name="Freeform 65"/>
            <p:cNvSpPr>
              <a:spLocks noEditPoints="1"/>
            </p:cNvSpPr>
            <p:nvPr/>
          </p:nvSpPr>
          <p:spPr bwMode="auto">
            <a:xfrm>
              <a:off x="4369618" y="1543359"/>
              <a:ext cx="62020" cy="12634"/>
            </a:xfrm>
            <a:custGeom>
              <a:avLst/>
              <a:gdLst>
                <a:gd name="T0" fmla="*/ 221 w 221"/>
                <a:gd name="T1" fmla="*/ 23 h 45"/>
                <a:gd name="T2" fmla="*/ 199 w 221"/>
                <a:gd name="T3" fmla="*/ 0 h 45"/>
                <a:gd name="T4" fmla="*/ 22 w 221"/>
                <a:gd name="T5" fmla="*/ 0 h 45"/>
                <a:gd name="T6" fmla="*/ 0 w 221"/>
                <a:gd name="T7" fmla="*/ 23 h 45"/>
                <a:gd name="T8" fmla="*/ 22 w 221"/>
                <a:gd name="T9" fmla="*/ 45 h 45"/>
                <a:gd name="T10" fmla="*/ 199 w 221"/>
                <a:gd name="T11" fmla="*/ 45 h 45"/>
                <a:gd name="T12" fmla="*/ 221 w 221"/>
                <a:gd name="T13" fmla="*/ 23 h 45"/>
                <a:gd name="T14" fmla="*/ 221 w 221"/>
                <a:gd name="T15" fmla="*/ 23 h 45"/>
                <a:gd name="T16" fmla="*/ 221 w 221"/>
                <a:gd name="T17" fmla="*/ 2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 h="45">
                  <a:moveTo>
                    <a:pt x="221" y="23"/>
                  </a:moveTo>
                  <a:cubicBezTo>
                    <a:pt x="221" y="10"/>
                    <a:pt x="211" y="0"/>
                    <a:pt x="199" y="0"/>
                  </a:cubicBezTo>
                  <a:cubicBezTo>
                    <a:pt x="22" y="0"/>
                    <a:pt x="22" y="0"/>
                    <a:pt x="22" y="0"/>
                  </a:cubicBezTo>
                  <a:cubicBezTo>
                    <a:pt x="10" y="0"/>
                    <a:pt x="0" y="10"/>
                    <a:pt x="0" y="23"/>
                  </a:cubicBezTo>
                  <a:cubicBezTo>
                    <a:pt x="0" y="35"/>
                    <a:pt x="10" y="45"/>
                    <a:pt x="22" y="45"/>
                  </a:cubicBezTo>
                  <a:cubicBezTo>
                    <a:pt x="199" y="45"/>
                    <a:pt x="199" y="45"/>
                    <a:pt x="199" y="45"/>
                  </a:cubicBezTo>
                  <a:cubicBezTo>
                    <a:pt x="211" y="45"/>
                    <a:pt x="221" y="35"/>
                    <a:pt x="221" y="23"/>
                  </a:cubicBezTo>
                  <a:close/>
                  <a:moveTo>
                    <a:pt x="221" y="23"/>
                  </a:moveTo>
                  <a:cubicBezTo>
                    <a:pt x="221" y="23"/>
                    <a:pt x="221" y="23"/>
                    <a:pt x="221" y="23"/>
                  </a:cubicBezTo>
                </a:path>
              </a:pathLst>
            </a:custGeom>
            <a:grpFill/>
            <a:ln>
              <a:solidFill>
                <a:srgbClr val="E73083"/>
              </a:solidFill>
            </a:ln>
          </p:spPr>
          <p:txBody>
            <a:bodyPr vert="horz" wrap="square" lIns="91440" tIns="45720" rIns="91440" bIns="45720" numCol="1" anchor="t" anchorCtr="0" compatLnSpc="1">
              <a:prstTxWarp prst="textNoShape">
                <a:avLst/>
              </a:prstTxWarp>
            </a:bodyPr>
            <a:lstStyle/>
            <a:p>
              <a:endParaRPr lang="fr-FR"/>
            </a:p>
          </p:txBody>
        </p:sp>
        <p:sp>
          <p:nvSpPr>
            <p:cNvPr id="70" name="Freeform 66"/>
            <p:cNvSpPr>
              <a:spLocks noEditPoints="1"/>
            </p:cNvSpPr>
            <p:nvPr/>
          </p:nvSpPr>
          <p:spPr bwMode="auto">
            <a:xfrm>
              <a:off x="4259130" y="1428966"/>
              <a:ext cx="430008" cy="427481"/>
            </a:xfrm>
            <a:custGeom>
              <a:avLst/>
              <a:gdLst>
                <a:gd name="T0" fmla="*/ 1422 w 1536"/>
                <a:gd name="T1" fmla="*/ 706 h 1534"/>
                <a:gd name="T2" fmla="*/ 1491 w 1536"/>
                <a:gd name="T3" fmla="*/ 969 h 1534"/>
                <a:gd name="T4" fmla="*/ 1183 w 1536"/>
                <a:gd name="T5" fmla="*/ 1359 h 1534"/>
                <a:gd name="T6" fmla="*/ 1169 w 1536"/>
                <a:gd name="T7" fmla="*/ 1486 h 1534"/>
                <a:gd name="T8" fmla="*/ 1168 w 1536"/>
                <a:gd name="T9" fmla="*/ 1488 h 1534"/>
                <a:gd name="T10" fmla="*/ 970 w 1536"/>
                <a:gd name="T11" fmla="*/ 1370 h 1534"/>
                <a:gd name="T12" fmla="*/ 626 w 1536"/>
                <a:gd name="T13" fmla="*/ 1252 h 1534"/>
                <a:gd name="T14" fmla="*/ 626 w 1536"/>
                <a:gd name="T15" fmla="*/ 686 h 1534"/>
                <a:gd name="T16" fmla="*/ 1090 w 1536"/>
                <a:gd name="T17" fmla="*/ 568 h 1534"/>
                <a:gd name="T18" fmla="*/ 1383 w 1536"/>
                <a:gd name="T19" fmla="*/ 663 h 1534"/>
                <a:gd name="T20" fmla="*/ 1090 w 1536"/>
                <a:gd name="T21" fmla="*/ 523 h 1534"/>
                <a:gd name="T22" fmla="*/ 1073 w 1536"/>
                <a:gd name="T23" fmla="*/ 446 h 1534"/>
                <a:gd name="T24" fmla="*/ 627 w 1536"/>
                <a:gd name="T25" fmla="*/ 0 h 1534"/>
                <a:gd name="T26" fmla="*/ 131 w 1536"/>
                <a:gd name="T27" fmla="*/ 131 h 1534"/>
                <a:gd name="T28" fmla="*/ 28 w 1536"/>
                <a:gd name="T29" fmla="*/ 600 h 1534"/>
                <a:gd name="T30" fmla="*/ 70 w 1536"/>
                <a:gd name="T31" fmla="*/ 585 h 1534"/>
                <a:gd name="T32" fmla="*/ 163 w 1536"/>
                <a:gd name="T33" fmla="*/ 163 h 1534"/>
                <a:gd name="T34" fmla="*/ 627 w 1536"/>
                <a:gd name="T35" fmla="*/ 45 h 1534"/>
                <a:gd name="T36" fmla="*/ 1028 w 1536"/>
                <a:gd name="T37" fmla="*/ 446 h 1534"/>
                <a:gd name="T38" fmla="*/ 909 w 1536"/>
                <a:gd name="T39" fmla="*/ 523 h 1534"/>
                <a:gd name="T40" fmla="*/ 464 w 1536"/>
                <a:gd name="T41" fmla="*/ 936 h 1534"/>
                <a:gd name="T42" fmla="*/ 367 w 1536"/>
                <a:gd name="T43" fmla="*/ 965 h 1534"/>
                <a:gd name="T44" fmla="*/ 389 w 1536"/>
                <a:gd name="T45" fmla="*/ 885 h 1534"/>
                <a:gd name="T46" fmla="*/ 115 w 1536"/>
                <a:gd name="T47" fmla="*/ 672 h 1534"/>
                <a:gd name="T48" fmla="*/ 78 w 1536"/>
                <a:gd name="T49" fmla="*/ 697 h 1534"/>
                <a:gd name="T50" fmla="*/ 344 w 1536"/>
                <a:gd name="T51" fmla="*/ 882 h 1534"/>
                <a:gd name="T52" fmla="*/ 330 w 1536"/>
                <a:gd name="T53" fmla="*/ 991 h 1534"/>
                <a:gd name="T54" fmla="*/ 374 w 1536"/>
                <a:gd name="T55" fmla="*/ 1010 h 1534"/>
                <a:gd name="T56" fmla="*/ 594 w 1536"/>
                <a:gd name="T57" fmla="*/ 1284 h 1534"/>
                <a:gd name="T58" fmla="*/ 970 w 1536"/>
                <a:gd name="T59" fmla="*/ 1415 h 1534"/>
                <a:gd name="T60" fmla="*/ 1162 w 1536"/>
                <a:gd name="T61" fmla="*/ 1533 h 1534"/>
                <a:gd name="T62" fmla="*/ 1206 w 1536"/>
                <a:gd name="T63" fmla="*/ 1513 h 1534"/>
                <a:gd name="T64" fmla="*/ 1192 w 1536"/>
                <a:gd name="T65" fmla="*/ 1405 h 1534"/>
                <a:gd name="T66" fmla="*/ 1438 w 1536"/>
                <a:gd name="T67" fmla="*/ 1247 h 1534"/>
                <a:gd name="T68" fmla="*/ 1454 w 1536"/>
                <a:gd name="T69" fmla="*/ 712 h 1534"/>
                <a:gd name="T70" fmla="*/ 1454 w 1536"/>
                <a:gd name="T71" fmla="*/ 712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36" h="1534">
                  <a:moveTo>
                    <a:pt x="1454" y="712"/>
                  </a:moveTo>
                  <a:cubicBezTo>
                    <a:pt x="1447" y="701"/>
                    <a:pt x="1432" y="699"/>
                    <a:pt x="1422" y="706"/>
                  </a:cubicBezTo>
                  <a:cubicBezTo>
                    <a:pt x="1412" y="714"/>
                    <a:pt x="1410" y="728"/>
                    <a:pt x="1417" y="738"/>
                  </a:cubicBezTo>
                  <a:cubicBezTo>
                    <a:pt x="1465" y="806"/>
                    <a:pt x="1491" y="886"/>
                    <a:pt x="1491" y="969"/>
                  </a:cubicBezTo>
                  <a:cubicBezTo>
                    <a:pt x="1491" y="1059"/>
                    <a:pt x="1460" y="1148"/>
                    <a:pt x="1403" y="1219"/>
                  </a:cubicBezTo>
                  <a:cubicBezTo>
                    <a:pt x="1347" y="1289"/>
                    <a:pt x="1269" y="1339"/>
                    <a:pt x="1183" y="1359"/>
                  </a:cubicBezTo>
                  <a:cubicBezTo>
                    <a:pt x="1161" y="1365"/>
                    <a:pt x="1146" y="1385"/>
                    <a:pt x="1147" y="1407"/>
                  </a:cubicBezTo>
                  <a:cubicBezTo>
                    <a:pt x="1148" y="1427"/>
                    <a:pt x="1153" y="1457"/>
                    <a:pt x="1169" y="1486"/>
                  </a:cubicBezTo>
                  <a:cubicBezTo>
                    <a:pt x="1169" y="1486"/>
                    <a:pt x="1170" y="1487"/>
                    <a:pt x="1169" y="1488"/>
                  </a:cubicBezTo>
                  <a:cubicBezTo>
                    <a:pt x="1169" y="1489"/>
                    <a:pt x="1168" y="1489"/>
                    <a:pt x="1168" y="1488"/>
                  </a:cubicBezTo>
                  <a:cubicBezTo>
                    <a:pt x="1114" y="1482"/>
                    <a:pt x="1044" y="1461"/>
                    <a:pt x="1011" y="1396"/>
                  </a:cubicBezTo>
                  <a:cubicBezTo>
                    <a:pt x="1003" y="1380"/>
                    <a:pt x="987" y="1370"/>
                    <a:pt x="970" y="1370"/>
                  </a:cubicBezTo>
                  <a:cubicBezTo>
                    <a:pt x="909" y="1370"/>
                    <a:pt x="909" y="1370"/>
                    <a:pt x="909" y="1370"/>
                  </a:cubicBezTo>
                  <a:cubicBezTo>
                    <a:pt x="803" y="1370"/>
                    <a:pt x="702" y="1329"/>
                    <a:pt x="626" y="1252"/>
                  </a:cubicBezTo>
                  <a:cubicBezTo>
                    <a:pt x="550" y="1176"/>
                    <a:pt x="508" y="1076"/>
                    <a:pt x="508" y="969"/>
                  </a:cubicBezTo>
                  <a:cubicBezTo>
                    <a:pt x="508" y="862"/>
                    <a:pt x="550" y="762"/>
                    <a:pt x="626" y="686"/>
                  </a:cubicBezTo>
                  <a:cubicBezTo>
                    <a:pt x="702" y="610"/>
                    <a:pt x="803" y="568"/>
                    <a:pt x="909" y="568"/>
                  </a:cubicBezTo>
                  <a:cubicBezTo>
                    <a:pt x="1090" y="568"/>
                    <a:pt x="1090" y="568"/>
                    <a:pt x="1090" y="568"/>
                  </a:cubicBezTo>
                  <a:cubicBezTo>
                    <a:pt x="1185" y="568"/>
                    <a:pt x="1278" y="602"/>
                    <a:pt x="1351" y="665"/>
                  </a:cubicBezTo>
                  <a:cubicBezTo>
                    <a:pt x="1360" y="673"/>
                    <a:pt x="1375" y="672"/>
                    <a:pt x="1383" y="663"/>
                  </a:cubicBezTo>
                  <a:cubicBezTo>
                    <a:pt x="1391" y="653"/>
                    <a:pt x="1390" y="639"/>
                    <a:pt x="1380" y="631"/>
                  </a:cubicBezTo>
                  <a:cubicBezTo>
                    <a:pt x="1299" y="561"/>
                    <a:pt x="1196" y="523"/>
                    <a:pt x="1090" y="523"/>
                  </a:cubicBezTo>
                  <a:cubicBezTo>
                    <a:pt x="1067" y="523"/>
                    <a:pt x="1067" y="523"/>
                    <a:pt x="1067" y="523"/>
                  </a:cubicBezTo>
                  <a:cubicBezTo>
                    <a:pt x="1071" y="498"/>
                    <a:pt x="1073" y="472"/>
                    <a:pt x="1073" y="446"/>
                  </a:cubicBezTo>
                  <a:cubicBezTo>
                    <a:pt x="1073" y="328"/>
                    <a:pt x="1027" y="216"/>
                    <a:pt x="942" y="131"/>
                  </a:cubicBezTo>
                  <a:cubicBezTo>
                    <a:pt x="857" y="47"/>
                    <a:pt x="745" y="0"/>
                    <a:pt x="627" y="0"/>
                  </a:cubicBezTo>
                  <a:cubicBezTo>
                    <a:pt x="446" y="0"/>
                    <a:pt x="446" y="0"/>
                    <a:pt x="446" y="0"/>
                  </a:cubicBezTo>
                  <a:cubicBezTo>
                    <a:pt x="328" y="0"/>
                    <a:pt x="216" y="47"/>
                    <a:pt x="131" y="131"/>
                  </a:cubicBezTo>
                  <a:cubicBezTo>
                    <a:pt x="47" y="216"/>
                    <a:pt x="0" y="328"/>
                    <a:pt x="0" y="446"/>
                  </a:cubicBezTo>
                  <a:cubicBezTo>
                    <a:pt x="0" y="499"/>
                    <a:pt x="9" y="551"/>
                    <a:pt x="28" y="600"/>
                  </a:cubicBezTo>
                  <a:cubicBezTo>
                    <a:pt x="32" y="612"/>
                    <a:pt x="45" y="618"/>
                    <a:pt x="57" y="614"/>
                  </a:cubicBezTo>
                  <a:cubicBezTo>
                    <a:pt x="68" y="609"/>
                    <a:pt x="74" y="596"/>
                    <a:pt x="70" y="585"/>
                  </a:cubicBezTo>
                  <a:cubicBezTo>
                    <a:pt x="53" y="540"/>
                    <a:pt x="45" y="494"/>
                    <a:pt x="45" y="446"/>
                  </a:cubicBezTo>
                  <a:cubicBezTo>
                    <a:pt x="45" y="340"/>
                    <a:pt x="87" y="239"/>
                    <a:pt x="163" y="163"/>
                  </a:cubicBezTo>
                  <a:cubicBezTo>
                    <a:pt x="239" y="87"/>
                    <a:pt x="340" y="45"/>
                    <a:pt x="446" y="45"/>
                  </a:cubicBezTo>
                  <a:cubicBezTo>
                    <a:pt x="627" y="45"/>
                    <a:pt x="627" y="45"/>
                    <a:pt x="627" y="45"/>
                  </a:cubicBezTo>
                  <a:cubicBezTo>
                    <a:pt x="733" y="45"/>
                    <a:pt x="834" y="87"/>
                    <a:pt x="910" y="163"/>
                  </a:cubicBezTo>
                  <a:cubicBezTo>
                    <a:pt x="986" y="239"/>
                    <a:pt x="1028" y="340"/>
                    <a:pt x="1028" y="446"/>
                  </a:cubicBezTo>
                  <a:cubicBezTo>
                    <a:pt x="1028" y="472"/>
                    <a:pt x="1025" y="498"/>
                    <a:pt x="1021" y="523"/>
                  </a:cubicBezTo>
                  <a:cubicBezTo>
                    <a:pt x="909" y="523"/>
                    <a:pt x="909" y="523"/>
                    <a:pt x="909" y="523"/>
                  </a:cubicBezTo>
                  <a:cubicBezTo>
                    <a:pt x="791" y="523"/>
                    <a:pt x="679" y="569"/>
                    <a:pt x="594" y="654"/>
                  </a:cubicBezTo>
                  <a:cubicBezTo>
                    <a:pt x="517" y="730"/>
                    <a:pt x="472" y="830"/>
                    <a:pt x="464" y="936"/>
                  </a:cubicBezTo>
                  <a:cubicBezTo>
                    <a:pt x="433" y="954"/>
                    <a:pt x="398" y="962"/>
                    <a:pt x="368" y="966"/>
                  </a:cubicBezTo>
                  <a:cubicBezTo>
                    <a:pt x="368" y="966"/>
                    <a:pt x="367" y="966"/>
                    <a:pt x="367" y="965"/>
                  </a:cubicBezTo>
                  <a:cubicBezTo>
                    <a:pt x="366" y="964"/>
                    <a:pt x="367" y="964"/>
                    <a:pt x="367" y="963"/>
                  </a:cubicBezTo>
                  <a:cubicBezTo>
                    <a:pt x="383" y="934"/>
                    <a:pt x="388" y="904"/>
                    <a:pt x="389" y="885"/>
                  </a:cubicBezTo>
                  <a:cubicBezTo>
                    <a:pt x="390" y="862"/>
                    <a:pt x="375" y="842"/>
                    <a:pt x="353" y="837"/>
                  </a:cubicBezTo>
                  <a:cubicBezTo>
                    <a:pt x="256" y="813"/>
                    <a:pt x="172" y="755"/>
                    <a:pt x="115" y="672"/>
                  </a:cubicBezTo>
                  <a:cubicBezTo>
                    <a:pt x="108" y="661"/>
                    <a:pt x="94" y="659"/>
                    <a:pt x="83" y="666"/>
                  </a:cubicBezTo>
                  <a:cubicBezTo>
                    <a:pt x="73" y="673"/>
                    <a:pt x="71" y="687"/>
                    <a:pt x="78" y="697"/>
                  </a:cubicBezTo>
                  <a:cubicBezTo>
                    <a:pt x="141" y="789"/>
                    <a:pt x="235" y="855"/>
                    <a:pt x="343" y="880"/>
                  </a:cubicBezTo>
                  <a:cubicBezTo>
                    <a:pt x="343" y="881"/>
                    <a:pt x="344" y="881"/>
                    <a:pt x="344" y="882"/>
                  </a:cubicBezTo>
                  <a:cubicBezTo>
                    <a:pt x="343" y="897"/>
                    <a:pt x="339" y="920"/>
                    <a:pt x="327" y="942"/>
                  </a:cubicBezTo>
                  <a:cubicBezTo>
                    <a:pt x="319" y="957"/>
                    <a:pt x="320" y="976"/>
                    <a:pt x="330" y="991"/>
                  </a:cubicBezTo>
                  <a:cubicBezTo>
                    <a:pt x="338" y="1003"/>
                    <a:pt x="353" y="1011"/>
                    <a:pt x="368" y="1011"/>
                  </a:cubicBezTo>
                  <a:cubicBezTo>
                    <a:pt x="370" y="1011"/>
                    <a:pt x="372" y="1011"/>
                    <a:pt x="374" y="1010"/>
                  </a:cubicBezTo>
                  <a:cubicBezTo>
                    <a:pt x="407" y="1006"/>
                    <a:pt x="437" y="998"/>
                    <a:pt x="463" y="987"/>
                  </a:cubicBezTo>
                  <a:cubicBezTo>
                    <a:pt x="468" y="1099"/>
                    <a:pt x="514" y="1204"/>
                    <a:pt x="594" y="1284"/>
                  </a:cubicBezTo>
                  <a:cubicBezTo>
                    <a:pt x="679" y="1369"/>
                    <a:pt x="791" y="1415"/>
                    <a:pt x="909" y="1415"/>
                  </a:cubicBezTo>
                  <a:cubicBezTo>
                    <a:pt x="970" y="1415"/>
                    <a:pt x="970" y="1415"/>
                    <a:pt x="970" y="1415"/>
                  </a:cubicBezTo>
                  <a:cubicBezTo>
                    <a:pt x="970" y="1415"/>
                    <a:pt x="971" y="1416"/>
                    <a:pt x="971" y="1416"/>
                  </a:cubicBezTo>
                  <a:cubicBezTo>
                    <a:pt x="1004" y="1481"/>
                    <a:pt x="1072" y="1522"/>
                    <a:pt x="1162" y="1533"/>
                  </a:cubicBezTo>
                  <a:cubicBezTo>
                    <a:pt x="1164" y="1533"/>
                    <a:pt x="1166" y="1534"/>
                    <a:pt x="1168" y="1534"/>
                  </a:cubicBezTo>
                  <a:cubicBezTo>
                    <a:pt x="1183" y="1534"/>
                    <a:pt x="1198" y="1526"/>
                    <a:pt x="1206" y="1513"/>
                  </a:cubicBezTo>
                  <a:cubicBezTo>
                    <a:pt x="1216" y="1499"/>
                    <a:pt x="1217" y="1480"/>
                    <a:pt x="1209" y="1464"/>
                  </a:cubicBezTo>
                  <a:cubicBezTo>
                    <a:pt x="1197" y="1442"/>
                    <a:pt x="1193" y="1420"/>
                    <a:pt x="1192" y="1405"/>
                  </a:cubicBezTo>
                  <a:cubicBezTo>
                    <a:pt x="1192" y="1404"/>
                    <a:pt x="1193" y="1403"/>
                    <a:pt x="1193" y="1403"/>
                  </a:cubicBezTo>
                  <a:cubicBezTo>
                    <a:pt x="1289" y="1380"/>
                    <a:pt x="1376" y="1325"/>
                    <a:pt x="1438" y="1247"/>
                  </a:cubicBezTo>
                  <a:cubicBezTo>
                    <a:pt x="1501" y="1168"/>
                    <a:pt x="1536" y="1070"/>
                    <a:pt x="1536" y="969"/>
                  </a:cubicBezTo>
                  <a:cubicBezTo>
                    <a:pt x="1536" y="876"/>
                    <a:pt x="1508" y="787"/>
                    <a:pt x="1454" y="712"/>
                  </a:cubicBezTo>
                  <a:close/>
                  <a:moveTo>
                    <a:pt x="1454" y="712"/>
                  </a:moveTo>
                  <a:cubicBezTo>
                    <a:pt x="1454" y="712"/>
                    <a:pt x="1454" y="712"/>
                    <a:pt x="1454" y="712"/>
                  </a:cubicBezTo>
                </a:path>
              </a:pathLst>
            </a:custGeom>
            <a:grpFill/>
            <a:ln>
              <a:solidFill>
                <a:srgbClr val="E73083"/>
              </a:solidFill>
            </a:ln>
          </p:spPr>
          <p:txBody>
            <a:bodyPr vert="horz" wrap="square" lIns="91440" tIns="45720" rIns="91440" bIns="45720" numCol="1" anchor="t" anchorCtr="0" compatLnSpc="1">
              <a:prstTxWarp prst="textNoShape">
                <a:avLst/>
              </a:prstTxWarp>
            </a:bodyPr>
            <a:lstStyle/>
            <a:p>
              <a:endParaRPr lang="fr-FR"/>
            </a:p>
          </p:txBody>
        </p:sp>
      </p:grpSp>
      <p:sp>
        <p:nvSpPr>
          <p:cNvPr id="71" name="ZoneTexte 70"/>
          <p:cNvSpPr txBox="1"/>
          <p:nvPr/>
        </p:nvSpPr>
        <p:spPr>
          <a:xfrm>
            <a:off x="1187624" y="1662780"/>
            <a:ext cx="3780000" cy="1269010"/>
          </a:xfrm>
          <a:prstGeom prst="rect">
            <a:avLst/>
          </a:prstGeom>
          <a:solidFill>
            <a:schemeClr val="bg2">
              <a:lumMod val="20000"/>
              <a:lumOff val="80000"/>
            </a:schemeClr>
          </a:solidFill>
        </p:spPr>
        <p:txBody>
          <a:bodyPr wrap="square" lIns="72000" tIns="108000" rIns="72000" bIns="108000" rtlCol="0" anchor="ctr" anchorCtr="0">
            <a:noAutofit/>
          </a:bodyPr>
          <a:lstStyle/>
          <a:p>
            <a:pPr marL="171450" indent="-171450">
              <a:buFont typeface="Arial" panose="020B0604020202020204" pitchFamily="34" charset="0"/>
              <a:buChar char="•"/>
            </a:pPr>
            <a:r>
              <a:rPr lang="fr-FR" sz="1000" dirty="0"/>
              <a:t>Mise en place d’un </a:t>
            </a:r>
            <a:r>
              <a:rPr lang="fr-FR" sz="1000" b="1" dirty="0"/>
              <a:t>point de suivi hebdomadaire ou bimensuel </a:t>
            </a:r>
            <a:r>
              <a:rPr lang="fr-FR" sz="1000" dirty="0"/>
              <a:t>entre les </a:t>
            </a:r>
            <a:r>
              <a:rPr lang="fr-FR" sz="1000" b="1" dirty="0"/>
              <a:t>acteurs régionaux </a:t>
            </a:r>
            <a:r>
              <a:rPr lang="fr-FR" sz="1000" dirty="0"/>
              <a:t>en charge du suivi de l’expérimentation et les </a:t>
            </a:r>
            <a:r>
              <a:rPr lang="fr-FR" sz="1000" b="1" dirty="0"/>
              <a:t>référents de l’ES pilote (</a:t>
            </a:r>
            <a:r>
              <a:rPr lang="fr-FR" sz="1000" dirty="0"/>
              <a:t>à ajuster selon les besoins</a:t>
            </a:r>
            <a:r>
              <a:rPr lang="fr-FR" sz="1000" b="1" dirty="0"/>
              <a:t>)</a:t>
            </a:r>
          </a:p>
          <a:p>
            <a:pPr marL="171450" indent="-171450">
              <a:buFont typeface="Arial" panose="020B0604020202020204" pitchFamily="34" charset="0"/>
              <a:buChar char="•"/>
            </a:pPr>
            <a:endParaRPr lang="fr-FR" sz="1000" dirty="0"/>
          </a:p>
          <a:p>
            <a:pPr marL="171450" indent="-171450">
              <a:buFont typeface="Arial" panose="020B0604020202020204" pitchFamily="34" charset="0"/>
              <a:buChar char="•"/>
            </a:pPr>
            <a:r>
              <a:rPr lang="fr-FR" sz="1000" dirty="0"/>
              <a:t>L’équipe d’accompagnement régionale se charge de remonter les informations de suivi au national par la suite. </a:t>
            </a:r>
          </a:p>
        </p:txBody>
      </p:sp>
      <p:sp>
        <p:nvSpPr>
          <p:cNvPr id="72" name="ZoneTexte 71"/>
          <p:cNvSpPr txBox="1"/>
          <p:nvPr/>
        </p:nvSpPr>
        <p:spPr>
          <a:xfrm>
            <a:off x="5152791" y="1662780"/>
            <a:ext cx="3780000" cy="1269010"/>
          </a:xfrm>
          <a:prstGeom prst="rect">
            <a:avLst/>
          </a:prstGeom>
          <a:solidFill>
            <a:schemeClr val="bg2">
              <a:lumMod val="20000"/>
              <a:lumOff val="80000"/>
            </a:schemeClr>
          </a:solidFill>
        </p:spPr>
        <p:txBody>
          <a:bodyPr wrap="square" lIns="72000" tIns="108000" rIns="72000" bIns="108000" rtlCol="0" anchor="ctr" anchorCtr="0">
            <a:noAutofit/>
          </a:bodyPr>
          <a:lstStyle/>
          <a:p>
            <a:pPr marL="171450" indent="-171450">
              <a:buFont typeface="Arial" panose="020B0604020202020204" pitchFamily="34" charset="0"/>
              <a:buChar char="•"/>
            </a:pPr>
            <a:r>
              <a:rPr lang="fr-FR" sz="1000" dirty="0"/>
              <a:t>Un rdv </a:t>
            </a:r>
            <a:r>
              <a:rPr lang="fr-FR" sz="1000" b="1" dirty="0"/>
              <a:t>d’échange bimensuel </a:t>
            </a:r>
            <a:r>
              <a:rPr lang="fr-FR" sz="1000" dirty="0"/>
              <a:t>conviant l’ensemble des </a:t>
            </a:r>
            <a:r>
              <a:rPr lang="fr-FR" sz="1000" b="1" dirty="0"/>
              <a:t>ES pilotes</a:t>
            </a:r>
            <a:r>
              <a:rPr lang="fr-FR" sz="1000" dirty="0"/>
              <a:t>, </a:t>
            </a:r>
            <a:r>
              <a:rPr lang="fr-FR" sz="1000" b="1" dirty="0"/>
              <a:t>acteurs régionaux et nationaux </a:t>
            </a:r>
            <a:r>
              <a:rPr lang="fr-FR" sz="1000" dirty="0"/>
              <a:t>impliqués dans l’expérimentation</a:t>
            </a:r>
          </a:p>
          <a:p>
            <a:pPr marL="171450" indent="-171450">
              <a:buFont typeface="Arial" panose="020B0604020202020204" pitchFamily="34" charset="0"/>
              <a:buChar char="•"/>
            </a:pPr>
            <a:r>
              <a:rPr lang="fr-FR" sz="1000" dirty="0"/>
              <a:t>Connexion uniquement des acteurs qui souhaitent venir écouter, partager des éléments, ou poser des questions. </a:t>
            </a:r>
          </a:p>
          <a:p>
            <a:pPr marL="171450" indent="-171450">
              <a:buFont typeface="Arial" panose="020B0604020202020204" pitchFamily="34" charset="0"/>
              <a:buChar char="•"/>
            </a:pPr>
            <a:r>
              <a:rPr lang="fr-FR" sz="1000" dirty="0"/>
              <a:t>Envoi en amont d’un mail du national communiquant l’ordre du jour et recensant les questions des ES afin de préparer les réponses</a:t>
            </a:r>
          </a:p>
        </p:txBody>
      </p:sp>
      <p:sp>
        <p:nvSpPr>
          <p:cNvPr id="73" name="Rectangle 72"/>
          <p:cNvSpPr/>
          <p:nvPr/>
        </p:nvSpPr>
        <p:spPr>
          <a:xfrm>
            <a:off x="5152791" y="3110696"/>
            <a:ext cx="3780000" cy="1404000"/>
          </a:xfrm>
          <a:prstGeom prst="rect">
            <a:avLst/>
          </a:prstGeom>
          <a:solidFill>
            <a:schemeClr val="bg2">
              <a:lumMod val="20000"/>
              <a:lumOff val="80000"/>
            </a:schemeClr>
          </a:solid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lang="fr-FR" sz="1000" dirty="0">
                <a:solidFill>
                  <a:schemeClr val="tx1"/>
                </a:solidFill>
              </a:rPr>
              <a:t>Permettre aux ES pilotes de poser des </a:t>
            </a:r>
            <a:r>
              <a:rPr lang="fr-FR" sz="1000" b="1" dirty="0">
                <a:solidFill>
                  <a:schemeClr val="tx1"/>
                </a:solidFill>
              </a:rPr>
              <a:t>questions</a:t>
            </a:r>
            <a:r>
              <a:rPr lang="fr-FR" sz="1000" dirty="0">
                <a:solidFill>
                  <a:schemeClr val="tx1"/>
                </a:solidFill>
              </a:rPr>
              <a:t> relatives à l’expérimentation.</a:t>
            </a:r>
          </a:p>
          <a:p>
            <a:pPr marL="171450" indent="-171450">
              <a:buFont typeface="Arial" panose="020B0604020202020204" pitchFamily="34" charset="0"/>
              <a:buChar char="•"/>
            </a:pPr>
            <a:r>
              <a:rPr lang="fr-FR" sz="1000" dirty="0">
                <a:solidFill>
                  <a:schemeClr val="tx1"/>
                </a:solidFill>
              </a:rPr>
              <a:t>Permettre aux ES pilotes d’entendre les </a:t>
            </a:r>
            <a:r>
              <a:rPr lang="fr-FR" sz="1000" b="1" dirty="0">
                <a:solidFill>
                  <a:schemeClr val="tx1"/>
                </a:solidFill>
              </a:rPr>
              <a:t>retours d’autres ES pilotes</a:t>
            </a:r>
            <a:r>
              <a:rPr lang="fr-FR" sz="1000" dirty="0">
                <a:solidFill>
                  <a:schemeClr val="tx1"/>
                </a:solidFill>
              </a:rPr>
              <a:t>. </a:t>
            </a:r>
          </a:p>
          <a:p>
            <a:pPr marL="171450" indent="-171450">
              <a:buFont typeface="Arial" panose="020B0604020202020204" pitchFamily="34" charset="0"/>
              <a:buChar char="•"/>
            </a:pPr>
            <a:r>
              <a:rPr lang="fr-FR" sz="1000" dirty="0">
                <a:solidFill>
                  <a:schemeClr val="tx1"/>
                </a:solidFill>
              </a:rPr>
              <a:t>Partager à l’ensemble des acteurs des bonnes pratiques et recommandations, ou points de blocages</a:t>
            </a:r>
          </a:p>
        </p:txBody>
      </p:sp>
      <p:sp>
        <p:nvSpPr>
          <p:cNvPr id="74" name="Rectangle 73"/>
          <p:cNvSpPr/>
          <p:nvPr/>
        </p:nvSpPr>
        <p:spPr>
          <a:xfrm>
            <a:off x="107504" y="1662780"/>
            <a:ext cx="936104" cy="1269010"/>
          </a:xfrm>
          <a:prstGeom prst="rect">
            <a:avLst/>
          </a:prstGeom>
          <a:solidFill>
            <a:srgbClr val="2F7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b="1" dirty="0">
                <a:solidFill>
                  <a:schemeClr val="bg1"/>
                </a:solidFill>
              </a:rPr>
              <a:t>Description</a:t>
            </a:r>
          </a:p>
        </p:txBody>
      </p:sp>
      <p:sp>
        <p:nvSpPr>
          <p:cNvPr id="75" name="Rectangle 74"/>
          <p:cNvSpPr/>
          <p:nvPr/>
        </p:nvSpPr>
        <p:spPr>
          <a:xfrm>
            <a:off x="107504" y="3110696"/>
            <a:ext cx="936104" cy="1404000"/>
          </a:xfrm>
          <a:prstGeom prst="rect">
            <a:avLst/>
          </a:prstGeom>
          <a:solidFill>
            <a:srgbClr val="2F7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b="1" dirty="0">
                <a:solidFill>
                  <a:schemeClr val="bg1"/>
                </a:solidFill>
              </a:rPr>
              <a:t>Objectifs</a:t>
            </a:r>
          </a:p>
        </p:txBody>
      </p:sp>
      <p:sp>
        <p:nvSpPr>
          <p:cNvPr id="2" name="Titre 1"/>
          <p:cNvSpPr>
            <a:spLocks noGrp="1"/>
          </p:cNvSpPr>
          <p:nvPr>
            <p:ph type="title"/>
          </p:nvPr>
        </p:nvSpPr>
        <p:spPr/>
        <p:txBody>
          <a:bodyPr>
            <a:normAutofit fontScale="90000"/>
          </a:bodyPr>
          <a:lstStyle/>
          <a:p>
            <a:r>
              <a:rPr lang="fr-FR" dirty="0">
                <a:solidFill>
                  <a:schemeClr val="bg2">
                    <a:lumMod val="50000"/>
                  </a:schemeClr>
                </a:solidFill>
              </a:rPr>
              <a:t>3. Suivi de l’expérimentation Mon espace santé</a:t>
            </a:r>
            <a:r>
              <a:rPr lang="fr-FR" dirty="0"/>
              <a:t/>
            </a:r>
            <a:br>
              <a:rPr lang="fr-FR" dirty="0"/>
            </a:br>
            <a:r>
              <a:rPr lang="fr-FR" dirty="0"/>
              <a:t>Un suivi et un accompagnement au plus près du terrain</a:t>
            </a:r>
          </a:p>
        </p:txBody>
      </p:sp>
    </p:spTree>
    <p:extLst>
      <p:ext uri="{BB962C8B-B14F-4D97-AF65-F5344CB8AC3E}">
        <p14:creationId xmlns:p14="http://schemas.microsoft.com/office/powerpoint/2010/main" val="1991726897"/>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0"/>
          </p:nvPr>
        </p:nvSpPr>
        <p:spPr/>
        <p:txBody>
          <a:bodyPr/>
          <a:lstStyle/>
          <a:p>
            <a:fld id="{646E7B68-C406-4B5C-B79D-A1CDE10CB85D}" type="slidenum">
              <a:rPr lang="fr-FR" smtClean="0"/>
              <a:pPr/>
              <a:t>2</a:t>
            </a:fld>
            <a:endParaRPr lang="fr-FR" dirty="0"/>
          </a:p>
        </p:txBody>
      </p:sp>
      <p:sp>
        <p:nvSpPr>
          <p:cNvPr id="5" name="ZoneTexte 4"/>
          <p:cNvSpPr txBox="1"/>
          <p:nvPr/>
        </p:nvSpPr>
        <p:spPr>
          <a:xfrm>
            <a:off x="434659" y="843558"/>
            <a:ext cx="8159826" cy="3528392"/>
          </a:xfrm>
          <a:prstGeom prst="rect">
            <a:avLst/>
          </a:prstGeom>
          <a:noFill/>
        </p:spPr>
        <p:txBody>
          <a:bodyPr wrap="square" lIns="72000" tIns="108000" rIns="72000" bIns="108000" rtlCol="0" anchor="ctr" anchorCtr="0">
            <a:noAutofit/>
          </a:bodyPr>
          <a:lstStyle/>
          <a:p>
            <a:r>
              <a:rPr lang="fr-FR" sz="1200" b="1" dirty="0">
                <a:solidFill>
                  <a:srgbClr val="006AB2"/>
                </a:solidFill>
              </a:rPr>
              <a:t>A qui est destiné ce document ?</a:t>
            </a:r>
          </a:p>
          <a:p>
            <a:pPr marL="625475" indent="-285750">
              <a:buFont typeface="Arial" panose="020B0604020202020204" pitchFamily="34" charset="0"/>
              <a:buChar char="•"/>
            </a:pPr>
            <a:r>
              <a:rPr lang="fr-FR" sz="1200" dirty="0"/>
              <a:t>Aux établissements de santé (ES) engagés dans la démarche pilote Mon Espace Santé</a:t>
            </a:r>
          </a:p>
          <a:p>
            <a:pPr marL="625475" indent="-285750">
              <a:buFont typeface="Arial" panose="020B0604020202020204" pitchFamily="34" charset="0"/>
              <a:buChar char="•"/>
            </a:pPr>
            <a:r>
              <a:rPr lang="fr-FR" sz="1200" dirty="0"/>
              <a:t>Aux acteurs terrain qui les accompagnent dans cette démarche (ARS, </a:t>
            </a:r>
            <a:r>
              <a:rPr lang="fr-FR" sz="1200" dirty="0" err="1"/>
              <a:t>GRADes</a:t>
            </a:r>
            <a:r>
              <a:rPr lang="fr-FR" sz="1200" dirty="0"/>
              <a:t>, etc.) des ES</a:t>
            </a:r>
          </a:p>
          <a:p>
            <a:endParaRPr lang="fr-FR" sz="1200" b="1" dirty="0">
              <a:solidFill>
                <a:srgbClr val="006AB2"/>
              </a:solidFill>
            </a:endParaRPr>
          </a:p>
          <a:p>
            <a:r>
              <a:rPr lang="fr-FR" sz="1200" b="1" dirty="0">
                <a:solidFill>
                  <a:srgbClr val="006AB2"/>
                </a:solidFill>
              </a:rPr>
              <a:t>Quel est l’objectif de ce document ?</a:t>
            </a:r>
            <a:endParaRPr lang="fr-FR" sz="1200" dirty="0"/>
          </a:p>
          <a:p>
            <a:r>
              <a:rPr lang="fr-FR" sz="1200" dirty="0"/>
              <a:t>Ce « Pas-à-pas » est une sorte de </a:t>
            </a:r>
            <a:r>
              <a:rPr lang="fr-FR" sz="1200" b="1" dirty="0"/>
              <a:t>guide pratique </a:t>
            </a:r>
            <a:r>
              <a:rPr lang="fr-FR" sz="1200" dirty="0"/>
              <a:t>qui a pour ambition de vous partager toute l’information utile pour faciliter votre expérimentation. </a:t>
            </a:r>
          </a:p>
          <a:p>
            <a:endParaRPr lang="fr-FR" sz="1200" dirty="0"/>
          </a:p>
          <a:p>
            <a:r>
              <a:rPr lang="fr-FR" sz="1200" dirty="0"/>
              <a:t>Vous y trouverez donc : </a:t>
            </a:r>
          </a:p>
          <a:p>
            <a:pPr marL="625475" indent="-285750">
              <a:buFont typeface="Arial" panose="020B0604020202020204" pitchFamily="34" charset="0"/>
              <a:buChar char="•"/>
            </a:pPr>
            <a:r>
              <a:rPr lang="fr-FR" sz="1200" dirty="0"/>
              <a:t>Des informations générales sur cette démarche d’expérimentation</a:t>
            </a:r>
          </a:p>
          <a:p>
            <a:pPr marL="625475" indent="-285750">
              <a:buFont typeface="Arial" panose="020B0604020202020204" pitchFamily="34" charset="0"/>
              <a:buChar char="•"/>
            </a:pPr>
            <a:r>
              <a:rPr lang="fr-FR" sz="1200" dirty="0"/>
              <a:t>Des recommandations pour vous aider à identifier les cas d’usage pertinents</a:t>
            </a:r>
          </a:p>
          <a:p>
            <a:pPr marL="625475" indent="-285750">
              <a:buFont typeface="Arial" panose="020B0604020202020204" pitchFamily="34" charset="0"/>
              <a:buChar char="•"/>
            </a:pPr>
            <a:r>
              <a:rPr lang="fr-FR" sz="1200" dirty="0"/>
              <a:t>Un recensement des outils mis à votre disposition pour vous accompagner tout au long de cette démarche</a:t>
            </a:r>
          </a:p>
          <a:p>
            <a:endParaRPr lang="fr-FR" sz="1200" dirty="0"/>
          </a:p>
          <a:p>
            <a:r>
              <a:rPr lang="fr-FR" sz="1200" dirty="0"/>
              <a:t>N’hésitez pas à nous faire des retours pour l’enrichir / l’améliorer à l’adresse mail : </a:t>
            </a:r>
          </a:p>
        </p:txBody>
      </p:sp>
      <p:sp>
        <p:nvSpPr>
          <p:cNvPr id="4" name="Titre 3"/>
          <p:cNvSpPr>
            <a:spLocks noGrp="1"/>
          </p:cNvSpPr>
          <p:nvPr>
            <p:ph type="title"/>
          </p:nvPr>
        </p:nvSpPr>
        <p:spPr/>
        <p:txBody>
          <a:bodyPr/>
          <a:lstStyle/>
          <a:p>
            <a:r>
              <a:rPr lang="fr-FR" dirty="0"/>
              <a:t>Remarques préliminaires</a:t>
            </a:r>
          </a:p>
        </p:txBody>
      </p:sp>
    </p:spTree>
    <p:extLst>
      <p:ext uri="{BB962C8B-B14F-4D97-AF65-F5344CB8AC3E}">
        <p14:creationId xmlns:p14="http://schemas.microsoft.com/office/powerpoint/2010/main" val="1428325682"/>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14"/>
          </p:nvPr>
        </p:nvSpPr>
        <p:spPr>
          <a:xfrm>
            <a:off x="1259632" y="1023578"/>
            <a:ext cx="6542259" cy="3456384"/>
          </a:xfrm>
        </p:spPr>
        <p:txBody>
          <a:bodyPr>
            <a:noAutofit/>
          </a:bodyPr>
          <a:lstStyle/>
          <a:p>
            <a:pPr marL="342900" indent="-342900">
              <a:spcBef>
                <a:spcPts val="0"/>
              </a:spcBef>
              <a:buAutoNum type="arabicPeriod"/>
            </a:pPr>
            <a:r>
              <a:rPr lang="fr-FR" dirty="0"/>
              <a:t>Contexte de l’expérimentation Mon espace santé</a:t>
            </a:r>
          </a:p>
          <a:p>
            <a:pPr marL="1062900" lvl="1" indent="-342900">
              <a:spcBef>
                <a:spcPts val="0"/>
              </a:spcBef>
              <a:buFont typeface="Wingdings 3" panose="05040102010807070707" pitchFamily="18" charset="2"/>
              <a:buAutoNum type="arabicPeriod"/>
            </a:pPr>
            <a:r>
              <a:rPr lang="fr-FR" sz="1200" dirty="0"/>
              <a:t>Grands objectifs et calendrier général </a:t>
            </a:r>
          </a:p>
          <a:p>
            <a:pPr marL="1062900" lvl="1" indent="-342900">
              <a:spcBef>
                <a:spcPts val="0"/>
              </a:spcBef>
              <a:buFont typeface="Wingdings 3" panose="05040102010807070707" pitchFamily="18" charset="2"/>
              <a:buAutoNum type="arabicPeriod"/>
            </a:pPr>
            <a:r>
              <a:rPr lang="fr-FR" sz="1200" dirty="0"/>
              <a:t>Attendus des ES pilotes </a:t>
            </a:r>
          </a:p>
          <a:p>
            <a:pPr marL="1062900" lvl="1" indent="-342900">
              <a:spcBef>
                <a:spcPts val="0"/>
              </a:spcBef>
              <a:buFont typeface="Wingdings 3" panose="05040102010807070707" pitchFamily="18" charset="2"/>
              <a:buAutoNum type="arabicPeriod"/>
            </a:pPr>
            <a:r>
              <a:rPr lang="fr-FR" sz="1200" dirty="0"/>
              <a:t>Concrètement, quelles sont les prochaines étapes à suivre ?</a:t>
            </a:r>
            <a:endParaRPr lang="fr-FR" sz="1100" dirty="0"/>
          </a:p>
          <a:p>
            <a:pPr marL="342900" indent="-342900">
              <a:spcBef>
                <a:spcPts val="0"/>
              </a:spcBef>
              <a:buAutoNum type="arabicPeriod"/>
            </a:pPr>
            <a:r>
              <a:rPr lang="fr-FR" dirty="0"/>
              <a:t>Démarrage : définition des cas d’usages </a:t>
            </a:r>
            <a:endParaRPr lang="fr-FR" sz="1200" dirty="0"/>
          </a:p>
          <a:p>
            <a:pPr marL="1062900" lvl="1" indent="-342900">
              <a:spcBef>
                <a:spcPts val="0"/>
              </a:spcBef>
              <a:buFont typeface="Wingdings 3" panose="05040102010807070707" pitchFamily="18" charset="2"/>
              <a:buAutoNum type="arabicPeriod"/>
            </a:pPr>
            <a:r>
              <a:rPr lang="fr-FR" sz="1200" dirty="0"/>
              <a:t>Comment identifier les cas d’usages à expérimenter ? </a:t>
            </a:r>
          </a:p>
          <a:p>
            <a:pPr marL="1062900" lvl="1" indent="-342900">
              <a:spcBef>
                <a:spcPts val="0"/>
              </a:spcBef>
              <a:buFont typeface="Wingdings 3" panose="05040102010807070707" pitchFamily="18" charset="2"/>
              <a:buAutoNum type="arabicPeriod"/>
            </a:pPr>
            <a:r>
              <a:rPr lang="fr-FR" sz="1200" dirty="0"/>
              <a:t>Evaluation du degré de maturité technique </a:t>
            </a:r>
          </a:p>
          <a:p>
            <a:pPr marL="1062900" lvl="1" indent="-342900">
              <a:spcBef>
                <a:spcPts val="0"/>
              </a:spcBef>
              <a:buFont typeface="Wingdings 3" panose="05040102010807070707" pitchFamily="18" charset="2"/>
              <a:buAutoNum type="arabicPeriod"/>
            </a:pPr>
            <a:r>
              <a:rPr lang="fr-FR" sz="1200" dirty="0"/>
              <a:t>Les principaux parcours et cas d’usages mis en place</a:t>
            </a:r>
          </a:p>
          <a:p>
            <a:pPr marL="1062900" lvl="1" indent="-342900">
              <a:spcBef>
                <a:spcPts val="0"/>
              </a:spcBef>
              <a:buFont typeface="Wingdings 3" panose="05040102010807070707" pitchFamily="18" charset="2"/>
              <a:buAutoNum type="arabicPeriod"/>
            </a:pPr>
            <a:r>
              <a:rPr lang="fr-FR" sz="1200" dirty="0"/>
              <a:t>Zoom sur le cas d’un parcours maternité</a:t>
            </a:r>
            <a:endParaRPr lang="fr-FR" sz="1100" dirty="0"/>
          </a:p>
          <a:p>
            <a:pPr marL="342900" indent="-342900">
              <a:spcBef>
                <a:spcPts val="0"/>
              </a:spcBef>
              <a:buAutoNum type="arabicPeriod"/>
            </a:pPr>
            <a:r>
              <a:rPr lang="fr-FR" dirty="0"/>
              <a:t>Suivi de l’expérimentation Mon espace santé</a:t>
            </a:r>
          </a:p>
          <a:p>
            <a:pPr marL="1062900" lvl="1" indent="-342900">
              <a:spcBef>
                <a:spcPts val="0"/>
              </a:spcBef>
              <a:buAutoNum type="arabicPeriod"/>
            </a:pPr>
            <a:r>
              <a:rPr lang="fr-FR" sz="1200" dirty="0"/>
              <a:t>Quel enjeu pour le suivi ?</a:t>
            </a:r>
          </a:p>
          <a:p>
            <a:pPr marL="1062900" lvl="1" indent="-342900">
              <a:spcBef>
                <a:spcPts val="0"/>
              </a:spcBef>
              <a:buAutoNum type="arabicPeriod"/>
            </a:pPr>
            <a:r>
              <a:rPr lang="fr-FR" sz="1200" dirty="0"/>
              <a:t>Les données à collecter par parcours </a:t>
            </a:r>
          </a:p>
          <a:p>
            <a:pPr marL="1062900" lvl="1" indent="-342900">
              <a:spcBef>
                <a:spcPts val="0"/>
              </a:spcBef>
              <a:buAutoNum type="arabicPeriod"/>
            </a:pPr>
            <a:r>
              <a:rPr lang="fr-FR" sz="1200" dirty="0"/>
              <a:t>Les enseignements transverses à collecter</a:t>
            </a:r>
          </a:p>
          <a:p>
            <a:pPr marL="1062900" lvl="1" indent="-342900">
              <a:spcBef>
                <a:spcPts val="0"/>
              </a:spcBef>
              <a:buAutoNum type="arabicPeriod"/>
            </a:pPr>
            <a:r>
              <a:rPr lang="fr-FR" sz="1200" dirty="0"/>
              <a:t>Un suivi et un accompagnement au plus près du terrain</a:t>
            </a:r>
          </a:p>
        </p:txBody>
      </p:sp>
    </p:spTree>
    <p:extLst>
      <p:ext uri="{BB962C8B-B14F-4D97-AF65-F5344CB8AC3E}">
        <p14:creationId xmlns:p14="http://schemas.microsoft.com/office/powerpoint/2010/main" val="979747219"/>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a:t>1. Contexte de l’expérimentation </a:t>
            </a:r>
            <a:r>
              <a:rPr lang="fr-FR" dirty="0">
                <a:solidFill>
                  <a:srgbClr val="E73083"/>
                </a:solidFill>
              </a:rPr>
              <a:t>Mon espace santé</a:t>
            </a:r>
          </a:p>
        </p:txBody>
      </p:sp>
      <p:sp>
        <p:nvSpPr>
          <p:cNvPr id="3" name="Espace réservé du texte 2"/>
          <p:cNvSpPr>
            <a:spLocks noGrp="1"/>
          </p:cNvSpPr>
          <p:nvPr>
            <p:ph type="body" sz="quarter" idx="13"/>
          </p:nvPr>
        </p:nvSpPr>
        <p:spPr/>
        <p:txBody>
          <a:bodyPr/>
          <a:lstStyle/>
          <a:p>
            <a:endParaRPr lang="fr-FR"/>
          </a:p>
        </p:txBody>
      </p:sp>
    </p:spTree>
    <p:extLst>
      <p:ext uri="{BB962C8B-B14F-4D97-AF65-F5344CB8AC3E}">
        <p14:creationId xmlns:p14="http://schemas.microsoft.com/office/powerpoint/2010/main" val="1335552487"/>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e 33"/>
          <p:cNvGrpSpPr/>
          <p:nvPr/>
        </p:nvGrpSpPr>
        <p:grpSpPr>
          <a:xfrm>
            <a:off x="1827469" y="876027"/>
            <a:ext cx="6776979" cy="1119659"/>
            <a:chOff x="1323413" y="2856195"/>
            <a:chExt cx="6776979" cy="1119659"/>
          </a:xfrm>
        </p:grpSpPr>
        <p:sp>
          <p:nvSpPr>
            <p:cNvPr id="39" name="Rectangle à coins arrondis 38"/>
            <p:cNvSpPr/>
            <p:nvPr/>
          </p:nvSpPr>
          <p:spPr>
            <a:xfrm>
              <a:off x="5295988" y="3507854"/>
              <a:ext cx="2804404" cy="468000"/>
            </a:xfrm>
            <a:prstGeom prst="roundRect">
              <a:avLst/>
            </a:prstGeom>
            <a:noFill/>
            <a:ln w="12700">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Anticiper les impacts organisationnels et techniques au sein des ES </a:t>
              </a:r>
            </a:p>
          </p:txBody>
        </p:sp>
        <p:sp>
          <p:nvSpPr>
            <p:cNvPr id="40" name="Rectangle à coins arrondis 39"/>
            <p:cNvSpPr/>
            <p:nvPr/>
          </p:nvSpPr>
          <p:spPr>
            <a:xfrm>
              <a:off x="1323413" y="3085533"/>
              <a:ext cx="2932793" cy="648072"/>
            </a:xfrm>
            <a:prstGeom prst="roundRect">
              <a:avLst/>
            </a:prstGeom>
            <a:solidFill>
              <a:srgbClr val="E730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t>Développer des cas d’usages et les mettre en pratique concrètement pour : </a:t>
              </a:r>
            </a:p>
          </p:txBody>
        </p:sp>
        <p:sp>
          <p:nvSpPr>
            <p:cNvPr id="41" name="Rectangle à coins arrondis 40"/>
            <p:cNvSpPr/>
            <p:nvPr/>
          </p:nvSpPr>
          <p:spPr>
            <a:xfrm>
              <a:off x="5295988" y="2856195"/>
              <a:ext cx="2804404" cy="468000"/>
            </a:xfrm>
            <a:prstGeom prst="roundRect">
              <a:avLst/>
            </a:prstGeom>
            <a:noFill/>
            <a:ln w="12700">
              <a:solidFill>
                <a:srgbClr val="2F75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Identifier les évolutions produits nécessaires</a:t>
              </a:r>
            </a:p>
          </p:txBody>
        </p:sp>
        <p:cxnSp>
          <p:nvCxnSpPr>
            <p:cNvPr id="42" name="Connecteur droit avec flèche 41"/>
            <p:cNvCxnSpPr>
              <a:stCxn id="40" idx="3"/>
              <a:endCxn id="39" idx="1"/>
            </p:cNvCxnSpPr>
            <p:nvPr/>
          </p:nvCxnSpPr>
          <p:spPr>
            <a:xfrm>
              <a:off x="4256206" y="3409569"/>
              <a:ext cx="1039782" cy="332285"/>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onnecteur droit avec flèche 42"/>
            <p:cNvCxnSpPr>
              <a:stCxn id="40" idx="3"/>
              <a:endCxn id="41" idx="1"/>
            </p:cNvCxnSpPr>
            <p:nvPr/>
          </p:nvCxnSpPr>
          <p:spPr>
            <a:xfrm flipV="1">
              <a:off x="4256206" y="3090195"/>
              <a:ext cx="1039782" cy="31937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4" name="Groupe 43"/>
          <p:cNvGrpSpPr>
            <a:grpSpLocks noChangeAspect="1"/>
          </p:cNvGrpSpPr>
          <p:nvPr/>
        </p:nvGrpSpPr>
        <p:grpSpPr>
          <a:xfrm>
            <a:off x="569800" y="1071293"/>
            <a:ext cx="434700" cy="611919"/>
            <a:chOff x="5205413" y="1941513"/>
            <a:chExt cx="1776413" cy="2967038"/>
          </a:xfrm>
          <a:solidFill>
            <a:srgbClr val="E73083"/>
          </a:solidFill>
        </p:grpSpPr>
        <p:sp>
          <p:nvSpPr>
            <p:cNvPr id="45" name="Freeform 5"/>
            <p:cNvSpPr>
              <a:spLocks noEditPoints="1"/>
            </p:cNvSpPr>
            <p:nvPr/>
          </p:nvSpPr>
          <p:spPr bwMode="auto">
            <a:xfrm>
              <a:off x="5635625" y="4249738"/>
              <a:ext cx="941388" cy="658813"/>
            </a:xfrm>
            <a:custGeom>
              <a:avLst/>
              <a:gdLst>
                <a:gd name="T0" fmla="*/ 346 w 486"/>
                <a:gd name="T1" fmla="*/ 0 h 342"/>
                <a:gd name="T2" fmla="*/ 48 w 486"/>
                <a:gd name="T3" fmla="*/ 0 h 342"/>
                <a:gd name="T4" fmla="*/ 0 w 486"/>
                <a:gd name="T5" fmla="*/ 47 h 342"/>
                <a:gd name="T6" fmla="*/ 0 w 486"/>
                <a:gd name="T7" fmla="*/ 93 h 342"/>
                <a:gd name="T8" fmla="*/ 26 w 486"/>
                <a:gd name="T9" fmla="*/ 135 h 342"/>
                <a:gd name="T10" fmla="*/ 26 w 486"/>
                <a:gd name="T11" fmla="*/ 279 h 342"/>
                <a:gd name="T12" fmla="*/ 89 w 486"/>
                <a:gd name="T13" fmla="*/ 342 h 342"/>
                <a:gd name="T14" fmla="*/ 110 w 486"/>
                <a:gd name="T15" fmla="*/ 342 h 342"/>
                <a:gd name="T16" fmla="*/ 132 w 486"/>
                <a:gd name="T17" fmla="*/ 320 h 342"/>
                <a:gd name="T18" fmla="*/ 110 w 486"/>
                <a:gd name="T19" fmla="*/ 297 h 342"/>
                <a:gd name="T20" fmla="*/ 89 w 486"/>
                <a:gd name="T21" fmla="*/ 297 h 342"/>
                <a:gd name="T22" fmla="*/ 71 w 486"/>
                <a:gd name="T23" fmla="*/ 279 h 342"/>
                <a:gd name="T24" fmla="*/ 71 w 486"/>
                <a:gd name="T25" fmla="*/ 141 h 342"/>
                <a:gd name="T26" fmla="*/ 403 w 486"/>
                <a:gd name="T27" fmla="*/ 141 h 342"/>
                <a:gd name="T28" fmla="*/ 403 w 486"/>
                <a:gd name="T29" fmla="*/ 279 h 342"/>
                <a:gd name="T30" fmla="*/ 385 w 486"/>
                <a:gd name="T31" fmla="*/ 297 h 342"/>
                <a:gd name="T32" fmla="*/ 214 w 486"/>
                <a:gd name="T33" fmla="*/ 297 h 342"/>
                <a:gd name="T34" fmla="*/ 191 w 486"/>
                <a:gd name="T35" fmla="*/ 320 h 342"/>
                <a:gd name="T36" fmla="*/ 214 w 486"/>
                <a:gd name="T37" fmla="*/ 342 h 342"/>
                <a:gd name="T38" fmla="*/ 385 w 486"/>
                <a:gd name="T39" fmla="*/ 342 h 342"/>
                <a:gd name="T40" fmla="*/ 448 w 486"/>
                <a:gd name="T41" fmla="*/ 279 h 342"/>
                <a:gd name="T42" fmla="*/ 448 w 486"/>
                <a:gd name="T43" fmla="*/ 140 h 342"/>
                <a:gd name="T44" fmla="*/ 486 w 486"/>
                <a:gd name="T45" fmla="*/ 93 h 342"/>
                <a:gd name="T46" fmla="*/ 486 w 486"/>
                <a:gd name="T47" fmla="*/ 47 h 342"/>
                <a:gd name="T48" fmla="*/ 438 w 486"/>
                <a:gd name="T49" fmla="*/ 0 h 342"/>
                <a:gd name="T50" fmla="*/ 391 w 486"/>
                <a:gd name="T51" fmla="*/ 0 h 342"/>
                <a:gd name="T52" fmla="*/ 441 w 486"/>
                <a:gd name="T53" fmla="*/ 93 h 342"/>
                <a:gd name="T54" fmla="*/ 438 w 486"/>
                <a:gd name="T55" fmla="*/ 96 h 342"/>
                <a:gd name="T56" fmla="*/ 48 w 486"/>
                <a:gd name="T57" fmla="*/ 96 h 342"/>
                <a:gd name="T58" fmla="*/ 45 w 486"/>
                <a:gd name="T59" fmla="*/ 93 h 342"/>
                <a:gd name="T60" fmla="*/ 45 w 486"/>
                <a:gd name="T61" fmla="*/ 47 h 342"/>
                <a:gd name="T62" fmla="*/ 48 w 486"/>
                <a:gd name="T63" fmla="*/ 45 h 342"/>
                <a:gd name="T64" fmla="*/ 438 w 486"/>
                <a:gd name="T65" fmla="*/ 45 h 342"/>
                <a:gd name="T66" fmla="*/ 441 w 486"/>
                <a:gd name="T67" fmla="*/ 47 h 342"/>
                <a:gd name="T68" fmla="*/ 441 w 486"/>
                <a:gd name="T69" fmla="*/ 93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6" h="342">
                  <a:moveTo>
                    <a:pt x="346" y="0"/>
                  </a:moveTo>
                  <a:cubicBezTo>
                    <a:pt x="48" y="0"/>
                    <a:pt x="48" y="0"/>
                    <a:pt x="48" y="0"/>
                  </a:cubicBezTo>
                  <a:cubicBezTo>
                    <a:pt x="22" y="0"/>
                    <a:pt x="0" y="21"/>
                    <a:pt x="0" y="47"/>
                  </a:cubicBezTo>
                  <a:cubicBezTo>
                    <a:pt x="0" y="93"/>
                    <a:pt x="0" y="93"/>
                    <a:pt x="0" y="93"/>
                  </a:cubicBezTo>
                  <a:cubicBezTo>
                    <a:pt x="0" y="112"/>
                    <a:pt x="11" y="127"/>
                    <a:pt x="26" y="135"/>
                  </a:cubicBezTo>
                  <a:cubicBezTo>
                    <a:pt x="26" y="279"/>
                    <a:pt x="26" y="279"/>
                    <a:pt x="26" y="279"/>
                  </a:cubicBezTo>
                  <a:cubicBezTo>
                    <a:pt x="26" y="314"/>
                    <a:pt x="54" y="342"/>
                    <a:pt x="89" y="342"/>
                  </a:cubicBezTo>
                  <a:cubicBezTo>
                    <a:pt x="110" y="342"/>
                    <a:pt x="110" y="342"/>
                    <a:pt x="110" y="342"/>
                  </a:cubicBezTo>
                  <a:cubicBezTo>
                    <a:pt x="122" y="342"/>
                    <a:pt x="132" y="332"/>
                    <a:pt x="132" y="320"/>
                  </a:cubicBezTo>
                  <a:cubicBezTo>
                    <a:pt x="132" y="307"/>
                    <a:pt x="122" y="297"/>
                    <a:pt x="110" y="297"/>
                  </a:cubicBezTo>
                  <a:cubicBezTo>
                    <a:pt x="89" y="297"/>
                    <a:pt x="89" y="297"/>
                    <a:pt x="89" y="297"/>
                  </a:cubicBezTo>
                  <a:cubicBezTo>
                    <a:pt x="79" y="297"/>
                    <a:pt x="71" y="289"/>
                    <a:pt x="71" y="279"/>
                  </a:cubicBezTo>
                  <a:cubicBezTo>
                    <a:pt x="71" y="141"/>
                    <a:pt x="71" y="141"/>
                    <a:pt x="71" y="141"/>
                  </a:cubicBezTo>
                  <a:cubicBezTo>
                    <a:pt x="403" y="141"/>
                    <a:pt x="403" y="141"/>
                    <a:pt x="403" y="141"/>
                  </a:cubicBezTo>
                  <a:cubicBezTo>
                    <a:pt x="403" y="279"/>
                    <a:pt x="403" y="279"/>
                    <a:pt x="403" y="279"/>
                  </a:cubicBezTo>
                  <a:cubicBezTo>
                    <a:pt x="403" y="289"/>
                    <a:pt x="395" y="297"/>
                    <a:pt x="385" y="297"/>
                  </a:cubicBezTo>
                  <a:cubicBezTo>
                    <a:pt x="214" y="297"/>
                    <a:pt x="214" y="297"/>
                    <a:pt x="214" y="297"/>
                  </a:cubicBezTo>
                  <a:cubicBezTo>
                    <a:pt x="201" y="297"/>
                    <a:pt x="191" y="307"/>
                    <a:pt x="191" y="320"/>
                  </a:cubicBezTo>
                  <a:cubicBezTo>
                    <a:pt x="191" y="332"/>
                    <a:pt x="201" y="342"/>
                    <a:pt x="214" y="342"/>
                  </a:cubicBezTo>
                  <a:cubicBezTo>
                    <a:pt x="385" y="342"/>
                    <a:pt x="385" y="342"/>
                    <a:pt x="385" y="342"/>
                  </a:cubicBezTo>
                  <a:cubicBezTo>
                    <a:pt x="420" y="342"/>
                    <a:pt x="448" y="314"/>
                    <a:pt x="448" y="279"/>
                  </a:cubicBezTo>
                  <a:cubicBezTo>
                    <a:pt x="448" y="140"/>
                    <a:pt x="448" y="140"/>
                    <a:pt x="448" y="140"/>
                  </a:cubicBezTo>
                  <a:cubicBezTo>
                    <a:pt x="469" y="135"/>
                    <a:pt x="486" y="116"/>
                    <a:pt x="486" y="93"/>
                  </a:cubicBezTo>
                  <a:cubicBezTo>
                    <a:pt x="486" y="47"/>
                    <a:pt x="486" y="47"/>
                    <a:pt x="486" y="47"/>
                  </a:cubicBezTo>
                  <a:cubicBezTo>
                    <a:pt x="486" y="21"/>
                    <a:pt x="464" y="0"/>
                    <a:pt x="438" y="0"/>
                  </a:cubicBezTo>
                  <a:cubicBezTo>
                    <a:pt x="391" y="0"/>
                    <a:pt x="391" y="0"/>
                    <a:pt x="391" y="0"/>
                  </a:cubicBezTo>
                  <a:moveTo>
                    <a:pt x="441" y="93"/>
                  </a:moveTo>
                  <a:cubicBezTo>
                    <a:pt x="441" y="95"/>
                    <a:pt x="440" y="96"/>
                    <a:pt x="438" y="96"/>
                  </a:cubicBezTo>
                  <a:cubicBezTo>
                    <a:pt x="48" y="96"/>
                    <a:pt x="48" y="96"/>
                    <a:pt x="48" y="96"/>
                  </a:cubicBezTo>
                  <a:cubicBezTo>
                    <a:pt x="46" y="96"/>
                    <a:pt x="45" y="95"/>
                    <a:pt x="45" y="93"/>
                  </a:cubicBezTo>
                  <a:cubicBezTo>
                    <a:pt x="45" y="47"/>
                    <a:pt x="45" y="47"/>
                    <a:pt x="45" y="47"/>
                  </a:cubicBezTo>
                  <a:cubicBezTo>
                    <a:pt x="45" y="46"/>
                    <a:pt x="46" y="45"/>
                    <a:pt x="48" y="45"/>
                  </a:cubicBezTo>
                  <a:cubicBezTo>
                    <a:pt x="438" y="45"/>
                    <a:pt x="438" y="45"/>
                    <a:pt x="438" y="45"/>
                  </a:cubicBezTo>
                  <a:cubicBezTo>
                    <a:pt x="440" y="45"/>
                    <a:pt x="441" y="46"/>
                    <a:pt x="441" y="47"/>
                  </a:cubicBezTo>
                  <a:lnTo>
                    <a:pt x="441" y="93"/>
                  </a:lnTo>
                  <a:close/>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a:solidFill>
                  <a:srgbClr val="4A4A4A"/>
                </a:solidFill>
                <a:latin typeface="Tahoma"/>
                <a:ea typeface="+mn-ea"/>
              </a:endParaRPr>
            </a:p>
          </p:txBody>
        </p:sp>
        <p:sp>
          <p:nvSpPr>
            <p:cNvPr id="46" name="Freeform 11"/>
            <p:cNvSpPr>
              <a:spLocks noEditPoints="1"/>
            </p:cNvSpPr>
            <p:nvPr/>
          </p:nvSpPr>
          <p:spPr bwMode="auto">
            <a:xfrm>
              <a:off x="5205413" y="1941513"/>
              <a:ext cx="1776413" cy="2308225"/>
            </a:xfrm>
            <a:custGeom>
              <a:avLst/>
              <a:gdLst>
                <a:gd name="T0" fmla="*/ 660 w 917"/>
                <a:gd name="T1" fmla="*/ 1198 h 1198"/>
                <a:gd name="T2" fmla="*/ 613 w 917"/>
                <a:gd name="T3" fmla="*/ 1198 h 1198"/>
                <a:gd name="T4" fmla="*/ 613 w 917"/>
                <a:gd name="T5" fmla="*/ 1108 h 1198"/>
                <a:gd name="T6" fmla="*/ 671 w 917"/>
                <a:gd name="T7" fmla="*/ 1036 h 1198"/>
                <a:gd name="T8" fmla="*/ 704 w 917"/>
                <a:gd name="T9" fmla="*/ 933 h 1198"/>
                <a:gd name="T10" fmla="*/ 759 w 917"/>
                <a:gd name="T11" fmla="*/ 829 h 1198"/>
                <a:gd name="T12" fmla="*/ 805 w 917"/>
                <a:gd name="T13" fmla="*/ 764 h 1198"/>
                <a:gd name="T14" fmla="*/ 881 w 917"/>
                <a:gd name="T15" fmla="*/ 642 h 1198"/>
                <a:gd name="T16" fmla="*/ 917 w 917"/>
                <a:gd name="T17" fmla="*/ 462 h 1198"/>
                <a:gd name="T18" fmla="*/ 782 w 917"/>
                <a:gd name="T19" fmla="*/ 137 h 1198"/>
                <a:gd name="T20" fmla="*/ 653 w 917"/>
                <a:gd name="T21" fmla="*/ 47 h 1198"/>
                <a:gd name="T22" fmla="*/ 648 w 917"/>
                <a:gd name="T23" fmla="*/ 45 h 1198"/>
                <a:gd name="T24" fmla="*/ 426 w 917"/>
                <a:gd name="T25" fmla="*/ 5 h 1198"/>
                <a:gd name="T26" fmla="*/ 384 w 917"/>
                <a:gd name="T27" fmla="*/ 10 h 1198"/>
                <a:gd name="T28" fmla="*/ 383 w 917"/>
                <a:gd name="T29" fmla="*/ 10 h 1198"/>
                <a:gd name="T30" fmla="*/ 383 w 917"/>
                <a:gd name="T31" fmla="*/ 10 h 1198"/>
                <a:gd name="T32" fmla="*/ 0 w 917"/>
                <a:gd name="T33" fmla="*/ 461 h 1198"/>
                <a:gd name="T34" fmla="*/ 120 w 917"/>
                <a:gd name="T35" fmla="*/ 765 h 1198"/>
                <a:gd name="T36" fmla="*/ 247 w 917"/>
                <a:gd name="T37" fmla="*/ 1033 h 1198"/>
                <a:gd name="T38" fmla="*/ 304 w 917"/>
                <a:gd name="T39" fmla="*/ 1108 h 1198"/>
                <a:gd name="T40" fmla="*/ 304 w 917"/>
                <a:gd name="T41" fmla="*/ 1198 h 1198"/>
                <a:gd name="T42" fmla="*/ 270 w 917"/>
                <a:gd name="T43" fmla="*/ 1198 h 1198"/>
                <a:gd name="T44" fmla="*/ 568 w 917"/>
                <a:gd name="T45" fmla="*/ 1198 h 1198"/>
                <a:gd name="T46" fmla="*/ 349 w 917"/>
                <a:gd name="T47" fmla="*/ 1198 h 1198"/>
                <a:gd name="T48" fmla="*/ 349 w 917"/>
                <a:gd name="T49" fmla="*/ 1114 h 1198"/>
                <a:gd name="T50" fmla="*/ 568 w 917"/>
                <a:gd name="T51" fmla="*/ 1114 h 1198"/>
                <a:gd name="T52" fmla="*/ 568 w 917"/>
                <a:gd name="T53" fmla="*/ 1198 h 1198"/>
                <a:gd name="T54" fmla="*/ 750 w 917"/>
                <a:gd name="T55" fmla="*/ 169 h 1198"/>
                <a:gd name="T56" fmla="*/ 872 w 917"/>
                <a:gd name="T57" fmla="*/ 462 h 1198"/>
                <a:gd name="T58" fmla="*/ 839 w 917"/>
                <a:gd name="T59" fmla="*/ 624 h 1198"/>
                <a:gd name="T60" fmla="*/ 769 w 917"/>
                <a:gd name="T61" fmla="*/ 737 h 1198"/>
                <a:gd name="T62" fmla="*/ 721 w 917"/>
                <a:gd name="T63" fmla="*/ 805 h 1198"/>
                <a:gd name="T64" fmla="*/ 663 w 917"/>
                <a:gd name="T65" fmla="*/ 916 h 1198"/>
                <a:gd name="T66" fmla="*/ 626 w 917"/>
                <a:gd name="T67" fmla="*/ 1030 h 1198"/>
                <a:gd name="T68" fmla="*/ 582 w 917"/>
                <a:gd name="T69" fmla="*/ 1069 h 1198"/>
                <a:gd name="T70" fmla="*/ 546 w 917"/>
                <a:gd name="T71" fmla="*/ 1069 h 1198"/>
                <a:gd name="T72" fmla="*/ 559 w 917"/>
                <a:gd name="T73" fmla="*/ 61 h 1198"/>
                <a:gd name="T74" fmla="*/ 750 w 917"/>
                <a:gd name="T75" fmla="*/ 169 h 1198"/>
                <a:gd name="T76" fmla="*/ 358 w 917"/>
                <a:gd name="T77" fmla="*/ 61 h 1198"/>
                <a:gd name="T78" fmla="*/ 338 w 917"/>
                <a:gd name="T79" fmla="*/ 183 h 1198"/>
                <a:gd name="T80" fmla="*/ 358 w 917"/>
                <a:gd name="T81" fmla="*/ 208 h 1198"/>
                <a:gd name="T82" fmla="*/ 383 w 917"/>
                <a:gd name="T83" fmla="*/ 189 h 1198"/>
                <a:gd name="T84" fmla="*/ 406 w 917"/>
                <a:gd name="T85" fmla="*/ 52 h 1198"/>
                <a:gd name="T86" fmla="*/ 407 w 917"/>
                <a:gd name="T87" fmla="*/ 52 h 1198"/>
                <a:gd name="T88" fmla="*/ 430 w 917"/>
                <a:gd name="T89" fmla="*/ 50 h 1198"/>
                <a:gd name="T90" fmla="*/ 431 w 917"/>
                <a:gd name="T91" fmla="*/ 50 h 1198"/>
                <a:gd name="T92" fmla="*/ 456 w 917"/>
                <a:gd name="T93" fmla="*/ 49 h 1198"/>
                <a:gd name="T94" fmla="*/ 485 w 917"/>
                <a:gd name="T95" fmla="*/ 50 h 1198"/>
                <a:gd name="T96" fmla="*/ 511 w 917"/>
                <a:gd name="T97" fmla="*/ 52 h 1198"/>
                <a:gd name="T98" fmla="*/ 500 w 917"/>
                <a:gd name="T99" fmla="*/ 1069 h 1198"/>
                <a:gd name="T100" fmla="*/ 417 w 917"/>
                <a:gd name="T101" fmla="*/ 1069 h 1198"/>
                <a:gd name="T102" fmla="*/ 371 w 917"/>
                <a:gd name="T103" fmla="*/ 292 h 1198"/>
                <a:gd name="T104" fmla="*/ 351 w 917"/>
                <a:gd name="T105" fmla="*/ 267 h 1198"/>
                <a:gd name="T106" fmla="*/ 326 w 917"/>
                <a:gd name="T107" fmla="*/ 287 h 1198"/>
                <a:gd name="T108" fmla="*/ 371 w 917"/>
                <a:gd name="T109" fmla="*/ 1069 h 1198"/>
                <a:gd name="T110" fmla="*/ 336 w 917"/>
                <a:gd name="T111" fmla="*/ 1069 h 1198"/>
                <a:gd name="T112" fmla="*/ 291 w 917"/>
                <a:gd name="T113" fmla="*/ 1029 h 1198"/>
                <a:gd name="T114" fmla="*/ 156 w 917"/>
                <a:gd name="T115" fmla="*/ 738 h 1198"/>
                <a:gd name="T116" fmla="*/ 45 w 917"/>
                <a:gd name="T117" fmla="*/ 461 h 1198"/>
                <a:gd name="T118" fmla="*/ 358 w 917"/>
                <a:gd name="T119" fmla="*/ 61 h 1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17" h="1198">
                  <a:moveTo>
                    <a:pt x="660" y="1198"/>
                  </a:moveTo>
                  <a:cubicBezTo>
                    <a:pt x="613" y="1198"/>
                    <a:pt x="613" y="1198"/>
                    <a:pt x="613" y="1198"/>
                  </a:cubicBezTo>
                  <a:cubicBezTo>
                    <a:pt x="613" y="1108"/>
                    <a:pt x="613" y="1108"/>
                    <a:pt x="613" y="1108"/>
                  </a:cubicBezTo>
                  <a:cubicBezTo>
                    <a:pt x="643" y="1097"/>
                    <a:pt x="666" y="1070"/>
                    <a:pt x="671" y="1036"/>
                  </a:cubicBezTo>
                  <a:cubicBezTo>
                    <a:pt x="675" y="1003"/>
                    <a:pt x="690" y="967"/>
                    <a:pt x="704" y="933"/>
                  </a:cubicBezTo>
                  <a:cubicBezTo>
                    <a:pt x="719" y="899"/>
                    <a:pt x="737" y="864"/>
                    <a:pt x="759" y="829"/>
                  </a:cubicBezTo>
                  <a:cubicBezTo>
                    <a:pt x="773" y="806"/>
                    <a:pt x="789" y="785"/>
                    <a:pt x="805" y="764"/>
                  </a:cubicBezTo>
                  <a:cubicBezTo>
                    <a:pt x="832" y="727"/>
                    <a:pt x="861" y="688"/>
                    <a:pt x="881" y="642"/>
                  </a:cubicBezTo>
                  <a:cubicBezTo>
                    <a:pt x="904" y="586"/>
                    <a:pt x="917" y="524"/>
                    <a:pt x="917" y="462"/>
                  </a:cubicBezTo>
                  <a:cubicBezTo>
                    <a:pt x="917" y="339"/>
                    <a:pt x="869" y="224"/>
                    <a:pt x="782" y="137"/>
                  </a:cubicBezTo>
                  <a:cubicBezTo>
                    <a:pt x="744" y="100"/>
                    <a:pt x="701" y="69"/>
                    <a:pt x="653" y="47"/>
                  </a:cubicBezTo>
                  <a:cubicBezTo>
                    <a:pt x="652" y="46"/>
                    <a:pt x="650" y="46"/>
                    <a:pt x="648" y="45"/>
                  </a:cubicBezTo>
                  <a:cubicBezTo>
                    <a:pt x="579" y="13"/>
                    <a:pt x="501" y="0"/>
                    <a:pt x="426" y="5"/>
                  </a:cubicBezTo>
                  <a:cubicBezTo>
                    <a:pt x="412" y="6"/>
                    <a:pt x="398" y="8"/>
                    <a:pt x="384" y="10"/>
                  </a:cubicBezTo>
                  <a:cubicBezTo>
                    <a:pt x="384" y="10"/>
                    <a:pt x="384" y="10"/>
                    <a:pt x="383" y="10"/>
                  </a:cubicBezTo>
                  <a:cubicBezTo>
                    <a:pt x="383" y="10"/>
                    <a:pt x="383" y="10"/>
                    <a:pt x="383" y="10"/>
                  </a:cubicBezTo>
                  <a:cubicBezTo>
                    <a:pt x="167" y="46"/>
                    <a:pt x="1" y="235"/>
                    <a:pt x="0" y="461"/>
                  </a:cubicBezTo>
                  <a:cubicBezTo>
                    <a:pt x="0" y="590"/>
                    <a:pt x="54" y="674"/>
                    <a:pt x="120" y="765"/>
                  </a:cubicBezTo>
                  <a:cubicBezTo>
                    <a:pt x="178" y="844"/>
                    <a:pt x="239" y="939"/>
                    <a:pt x="247" y="1033"/>
                  </a:cubicBezTo>
                  <a:cubicBezTo>
                    <a:pt x="250" y="1067"/>
                    <a:pt x="273" y="1096"/>
                    <a:pt x="304" y="1108"/>
                  </a:cubicBezTo>
                  <a:cubicBezTo>
                    <a:pt x="304" y="1198"/>
                    <a:pt x="304" y="1198"/>
                    <a:pt x="304" y="1198"/>
                  </a:cubicBezTo>
                  <a:cubicBezTo>
                    <a:pt x="270" y="1198"/>
                    <a:pt x="270" y="1198"/>
                    <a:pt x="270" y="1198"/>
                  </a:cubicBezTo>
                  <a:moveTo>
                    <a:pt x="568" y="1198"/>
                  </a:moveTo>
                  <a:cubicBezTo>
                    <a:pt x="349" y="1198"/>
                    <a:pt x="349" y="1198"/>
                    <a:pt x="349" y="1198"/>
                  </a:cubicBezTo>
                  <a:cubicBezTo>
                    <a:pt x="349" y="1114"/>
                    <a:pt x="349" y="1114"/>
                    <a:pt x="349" y="1114"/>
                  </a:cubicBezTo>
                  <a:cubicBezTo>
                    <a:pt x="568" y="1114"/>
                    <a:pt x="568" y="1114"/>
                    <a:pt x="568" y="1114"/>
                  </a:cubicBezTo>
                  <a:lnTo>
                    <a:pt x="568" y="1198"/>
                  </a:lnTo>
                  <a:close/>
                  <a:moveTo>
                    <a:pt x="750" y="169"/>
                  </a:moveTo>
                  <a:cubicBezTo>
                    <a:pt x="829" y="247"/>
                    <a:pt x="872" y="351"/>
                    <a:pt x="872" y="462"/>
                  </a:cubicBezTo>
                  <a:cubicBezTo>
                    <a:pt x="872" y="518"/>
                    <a:pt x="861" y="574"/>
                    <a:pt x="839" y="624"/>
                  </a:cubicBezTo>
                  <a:cubicBezTo>
                    <a:pt x="822" y="666"/>
                    <a:pt x="796" y="701"/>
                    <a:pt x="769" y="737"/>
                  </a:cubicBezTo>
                  <a:cubicBezTo>
                    <a:pt x="753" y="759"/>
                    <a:pt x="736" y="781"/>
                    <a:pt x="721" y="805"/>
                  </a:cubicBezTo>
                  <a:cubicBezTo>
                    <a:pt x="698" y="842"/>
                    <a:pt x="678" y="879"/>
                    <a:pt x="663" y="916"/>
                  </a:cubicBezTo>
                  <a:cubicBezTo>
                    <a:pt x="647" y="953"/>
                    <a:pt x="631" y="992"/>
                    <a:pt x="626" y="1030"/>
                  </a:cubicBezTo>
                  <a:cubicBezTo>
                    <a:pt x="623" y="1052"/>
                    <a:pt x="604" y="1069"/>
                    <a:pt x="582" y="1069"/>
                  </a:cubicBezTo>
                  <a:cubicBezTo>
                    <a:pt x="546" y="1069"/>
                    <a:pt x="546" y="1069"/>
                    <a:pt x="546" y="1069"/>
                  </a:cubicBezTo>
                  <a:cubicBezTo>
                    <a:pt x="647" y="650"/>
                    <a:pt x="594" y="246"/>
                    <a:pt x="559" y="61"/>
                  </a:cubicBezTo>
                  <a:cubicBezTo>
                    <a:pt x="630" y="79"/>
                    <a:pt x="696" y="116"/>
                    <a:pt x="750" y="169"/>
                  </a:cubicBezTo>
                  <a:close/>
                  <a:moveTo>
                    <a:pt x="358" y="61"/>
                  </a:moveTo>
                  <a:cubicBezTo>
                    <a:pt x="352" y="93"/>
                    <a:pt x="345" y="134"/>
                    <a:pt x="338" y="183"/>
                  </a:cubicBezTo>
                  <a:cubicBezTo>
                    <a:pt x="337" y="195"/>
                    <a:pt x="345" y="206"/>
                    <a:pt x="358" y="208"/>
                  </a:cubicBezTo>
                  <a:cubicBezTo>
                    <a:pt x="370" y="210"/>
                    <a:pt x="381" y="201"/>
                    <a:pt x="383" y="189"/>
                  </a:cubicBezTo>
                  <a:cubicBezTo>
                    <a:pt x="391" y="132"/>
                    <a:pt x="399" y="85"/>
                    <a:pt x="406" y="52"/>
                  </a:cubicBezTo>
                  <a:cubicBezTo>
                    <a:pt x="406" y="52"/>
                    <a:pt x="406" y="52"/>
                    <a:pt x="407" y="52"/>
                  </a:cubicBezTo>
                  <a:cubicBezTo>
                    <a:pt x="414" y="51"/>
                    <a:pt x="422" y="50"/>
                    <a:pt x="430" y="50"/>
                  </a:cubicBezTo>
                  <a:cubicBezTo>
                    <a:pt x="430" y="50"/>
                    <a:pt x="431" y="50"/>
                    <a:pt x="431" y="50"/>
                  </a:cubicBezTo>
                  <a:cubicBezTo>
                    <a:pt x="440" y="49"/>
                    <a:pt x="447" y="49"/>
                    <a:pt x="456" y="49"/>
                  </a:cubicBezTo>
                  <a:cubicBezTo>
                    <a:pt x="465" y="49"/>
                    <a:pt x="475" y="49"/>
                    <a:pt x="485" y="50"/>
                  </a:cubicBezTo>
                  <a:cubicBezTo>
                    <a:pt x="494" y="50"/>
                    <a:pt x="502" y="51"/>
                    <a:pt x="511" y="52"/>
                  </a:cubicBezTo>
                  <a:cubicBezTo>
                    <a:pt x="546" y="226"/>
                    <a:pt x="606" y="641"/>
                    <a:pt x="500" y="1069"/>
                  </a:cubicBezTo>
                  <a:cubicBezTo>
                    <a:pt x="417" y="1069"/>
                    <a:pt x="417" y="1069"/>
                    <a:pt x="417" y="1069"/>
                  </a:cubicBezTo>
                  <a:cubicBezTo>
                    <a:pt x="344" y="774"/>
                    <a:pt x="352" y="484"/>
                    <a:pt x="371" y="292"/>
                  </a:cubicBezTo>
                  <a:cubicBezTo>
                    <a:pt x="372" y="280"/>
                    <a:pt x="363" y="269"/>
                    <a:pt x="351" y="267"/>
                  </a:cubicBezTo>
                  <a:cubicBezTo>
                    <a:pt x="338" y="266"/>
                    <a:pt x="327" y="275"/>
                    <a:pt x="326" y="287"/>
                  </a:cubicBezTo>
                  <a:cubicBezTo>
                    <a:pt x="307" y="481"/>
                    <a:pt x="300" y="771"/>
                    <a:pt x="371" y="1069"/>
                  </a:cubicBezTo>
                  <a:cubicBezTo>
                    <a:pt x="336" y="1069"/>
                    <a:pt x="336" y="1069"/>
                    <a:pt x="336" y="1069"/>
                  </a:cubicBezTo>
                  <a:cubicBezTo>
                    <a:pt x="313" y="1069"/>
                    <a:pt x="293" y="1051"/>
                    <a:pt x="291" y="1029"/>
                  </a:cubicBezTo>
                  <a:cubicBezTo>
                    <a:pt x="282" y="924"/>
                    <a:pt x="218" y="823"/>
                    <a:pt x="156" y="738"/>
                  </a:cubicBezTo>
                  <a:cubicBezTo>
                    <a:pt x="93" y="652"/>
                    <a:pt x="45" y="576"/>
                    <a:pt x="45" y="461"/>
                  </a:cubicBezTo>
                  <a:cubicBezTo>
                    <a:pt x="45" y="269"/>
                    <a:pt x="179" y="106"/>
                    <a:pt x="358" y="61"/>
                  </a:cubicBezTo>
                  <a:close/>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a:solidFill>
                  <a:srgbClr val="4A4A4A"/>
                </a:solidFill>
                <a:latin typeface="Tahoma"/>
                <a:ea typeface="+mn-ea"/>
              </a:endParaRPr>
            </a:p>
          </p:txBody>
        </p:sp>
      </p:grpSp>
      <p:sp>
        <p:nvSpPr>
          <p:cNvPr id="47" name="ZoneTexte 46"/>
          <p:cNvSpPr txBox="1"/>
          <p:nvPr/>
        </p:nvSpPr>
        <p:spPr>
          <a:xfrm>
            <a:off x="188756" y="1751580"/>
            <a:ext cx="1115616" cy="432048"/>
          </a:xfrm>
          <a:prstGeom prst="rect">
            <a:avLst/>
          </a:prstGeom>
          <a:noFill/>
        </p:spPr>
        <p:txBody>
          <a:bodyPr wrap="square" lIns="72000" tIns="108000" rIns="72000" bIns="108000" rtlCol="0" anchor="ctr" anchorCtr="0">
            <a:noAutofit/>
          </a:bodyPr>
          <a:lstStyle/>
          <a:p>
            <a:pPr algn="ctr"/>
            <a:r>
              <a:rPr lang="fr-FR" sz="1200" dirty="0"/>
              <a:t>Pourquoi faire des pilotes ?</a:t>
            </a:r>
          </a:p>
        </p:txBody>
      </p:sp>
      <p:grpSp>
        <p:nvGrpSpPr>
          <p:cNvPr id="48" name="Group 29"/>
          <p:cNvGrpSpPr>
            <a:grpSpLocks noChangeAspect="1"/>
          </p:cNvGrpSpPr>
          <p:nvPr/>
        </p:nvGrpSpPr>
        <p:grpSpPr bwMode="auto">
          <a:xfrm>
            <a:off x="511594" y="3167664"/>
            <a:ext cx="515231" cy="428400"/>
            <a:chOff x="2904" y="1378"/>
            <a:chExt cx="1881" cy="1564"/>
          </a:xfrm>
          <a:solidFill>
            <a:srgbClr val="E73083"/>
          </a:solidFill>
        </p:grpSpPr>
        <p:sp>
          <p:nvSpPr>
            <p:cNvPr id="49" name="Freeform 30"/>
            <p:cNvSpPr>
              <a:spLocks noEditPoints="1"/>
            </p:cNvSpPr>
            <p:nvPr/>
          </p:nvSpPr>
          <p:spPr bwMode="auto">
            <a:xfrm>
              <a:off x="3467" y="1985"/>
              <a:ext cx="224" cy="224"/>
            </a:xfrm>
            <a:custGeom>
              <a:avLst/>
              <a:gdLst>
                <a:gd name="T0" fmla="*/ 92 w 184"/>
                <a:gd name="T1" fmla="*/ 0 h 184"/>
                <a:gd name="T2" fmla="*/ 0 w 184"/>
                <a:gd name="T3" fmla="*/ 92 h 184"/>
                <a:gd name="T4" fmla="*/ 92 w 184"/>
                <a:gd name="T5" fmla="*/ 184 h 184"/>
                <a:gd name="T6" fmla="*/ 184 w 184"/>
                <a:gd name="T7" fmla="*/ 92 h 184"/>
                <a:gd name="T8" fmla="*/ 92 w 184"/>
                <a:gd name="T9" fmla="*/ 0 h 184"/>
                <a:gd name="T10" fmla="*/ 92 w 184"/>
                <a:gd name="T11" fmla="*/ 139 h 184"/>
                <a:gd name="T12" fmla="*/ 45 w 184"/>
                <a:gd name="T13" fmla="*/ 92 h 184"/>
                <a:gd name="T14" fmla="*/ 92 w 184"/>
                <a:gd name="T15" fmla="*/ 45 h 184"/>
                <a:gd name="T16" fmla="*/ 139 w 184"/>
                <a:gd name="T17" fmla="*/ 92 h 184"/>
                <a:gd name="T18" fmla="*/ 92 w 184"/>
                <a:gd name="T19" fmla="*/ 139 h 184"/>
                <a:gd name="T20" fmla="*/ 92 w 184"/>
                <a:gd name="T21" fmla="*/ 139 h 184"/>
                <a:gd name="T22" fmla="*/ 92 w 184"/>
                <a:gd name="T23" fmla="*/ 1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4" h="184">
                  <a:moveTo>
                    <a:pt x="92" y="0"/>
                  </a:moveTo>
                  <a:cubicBezTo>
                    <a:pt x="41" y="0"/>
                    <a:pt x="0" y="41"/>
                    <a:pt x="0" y="92"/>
                  </a:cubicBezTo>
                  <a:cubicBezTo>
                    <a:pt x="0" y="143"/>
                    <a:pt x="41" y="184"/>
                    <a:pt x="92" y="184"/>
                  </a:cubicBezTo>
                  <a:cubicBezTo>
                    <a:pt x="143" y="184"/>
                    <a:pt x="184" y="143"/>
                    <a:pt x="184" y="92"/>
                  </a:cubicBezTo>
                  <a:cubicBezTo>
                    <a:pt x="184" y="41"/>
                    <a:pt x="143" y="0"/>
                    <a:pt x="92" y="0"/>
                  </a:cubicBezTo>
                  <a:close/>
                  <a:moveTo>
                    <a:pt x="92" y="139"/>
                  </a:moveTo>
                  <a:cubicBezTo>
                    <a:pt x="66" y="139"/>
                    <a:pt x="45" y="118"/>
                    <a:pt x="45" y="92"/>
                  </a:cubicBezTo>
                  <a:cubicBezTo>
                    <a:pt x="45" y="66"/>
                    <a:pt x="66" y="45"/>
                    <a:pt x="92" y="45"/>
                  </a:cubicBezTo>
                  <a:cubicBezTo>
                    <a:pt x="118" y="45"/>
                    <a:pt x="139" y="66"/>
                    <a:pt x="139" y="92"/>
                  </a:cubicBezTo>
                  <a:cubicBezTo>
                    <a:pt x="139" y="118"/>
                    <a:pt x="118" y="139"/>
                    <a:pt x="92" y="139"/>
                  </a:cubicBezTo>
                  <a:close/>
                  <a:moveTo>
                    <a:pt x="92" y="139"/>
                  </a:moveTo>
                  <a:cubicBezTo>
                    <a:pt x="92" y="139"/>
                    <a:pt x="92" y="139"/>
                    <a:pt x="92" y="139"/>
                  </a:cubicBezTo>
                </a:path>
              </a:pathLst>
            </a:custGeom>
            <a:grpFill/>
            <a:ln w="9525">
              <a:solidFill>
                <a:srgbClr val="E73083"/>
              </a:solid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dirty="0">
                <a:solidFill>
                  <a:srgbClr val="4A4A4A"/>
                </a:solidFill>
                <a:latin typeface="Tahoma"/>
                <a:ea typeface="+mn-ea"/>
              </a:endParaRPr>
            </a:p>
          </p:txBody>
        </p:sp>
        <p:sp>
          <p:nvSpPr>
            <p:cNvPr id="50" name="Freeform 31"/>
            <p:cNvSpPr>
              <a:spLocks noEditPoints="1"/>
            </p:cNvSpPr>
            <p:nvPr/>
          </p:nvSpPr>
          <p:spPr bwMode="auto">
            <a:xfrm>
              <a:off x="3760" y="1985"/>
              <a:ext cx="223" cy="224"/>
            </a:xfrm>
            <a:custGeom>
              <a:avLst/>
              <a:gdLst>
                <a:gd name="T0" fmla="*/ 91 w 183"/>
                <a:gd name="T1" fmla="*/ 0 h 184"/>
                <a:gd name="T2" fmla="*/ 0 w 183"/>
                <a:gd name="T3" fmla="*/ 92 h 184"/>
                <a:gd name="T4" fmla="*/ 91 w 183"/>
                <a:gd name="T5" fmla="*/ 184 h 184"/>
                <a:gd name="T6" fmla="*/ 183 w 183"/>
                <a:gd name="T7" fmla="*/ 92 h 184"/>
                <a:gd name="T8" fmla="*/ 91 w 183"/>
                <a:gd name="T9" fmla="*/ 0 h 184"/>
                <a:gd name="T10" fmla="*/ 91 w 183"/>
                <a:gd name="T11" fmla="*/ 139 h 184"/>
                <a:gd name="T12" fmla="*/ 45 w 183"/>
                <a:gd name="T13" fmla="*/ 92 h 184"/>
                <a:gd name="T14" fmla="*/ 91 w 183"/>
                <a:gd name="T15" fmla="*/ 45 h 184"/>
                <a:gd name="T16" fmla="*/ 138 w 183"/>
                <a:gd name="T17" fmla="*/ 92 h 184"/>
                <a:gd name="T18" fmla="*/ 91 w 183"/>
                <a:gd name="T19" fmla="*/ 139 h 184"/>
                <a:gd name="T20" fmla="*/ 91 w 183"/>
                <a:gd name="T21" fmla="*/ 139 h 184"/>
                <a:gd name="T22" fmla="*/ 91 w 183"/>
                <a:gd name="T23" fmla="*/ 1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3" h="184">
                  <a:moveTo>
                    <a:pt x="91" y="0"/>
                  </a:moveTo>
                  <a:cubicBezTo>
                    <a:pt x="41" y="0"/>
                    <a:pt x="0" y="41"/>
                    <a:pt x="0" y="92"/>
                  </a:cubicBezTo>
                  <a:cubicBezTo>
                    <a:pt x="0" y="143"/>
                    <a:pt x="41" y="184"/>
                    <a:pt x="91" y="184"/>
                  </a:cubicBezTo>
                  <a:cubicBezTo>
                    <a:pt x="142" y="184"/>
                    <a:pt x="183" y="143"/>
                    <a:pt x="183" y="92"/>
                  </a:cubicBezTo>
                  <a:cubicBezTo>
                    <a:pt x="183" y="41"/>
                    <a:pt x="142" y="0"/>
                    <a:pt x="91" y="0"/>
                  </a:cubicBezTo>
                  <a:close/>
                  <a:moveTo>
                    <a:pt x="91" y="139"/>
                  </a:moveTo>
                  <a:cubicBezTo>
                    <a:pt x="66" y="139"/>
                    <a:pt x="45" y="118"/>
                    <a:pt x="45" y="92"/>
                  </a:cubicBezTo>
                  <a:cubicBezTo>
                    <a:pt x="45" y="66"/>
                    <a:pt x="66" y="45"/>
                    <a:pt x="91" y="45"/>
                  </a:cubicBezTo>
                  <a:cubicBezTo>
                    <a:pt x="117" y="45"/>
                    <a:pt x="138" y="66"/>
                    <a:pt x="138" y="92"/>
                  </a:cubicBezTo>
                  <a:cubicBezTo>
                    <a:pt x="138" y="118"/>
                    <a:pt x="117" y="139"/>
                    <a:pt x="91" y="139"/>
                  </a:cubicBezTo>
                  <a:close/>
                  <a:moveTo>
                    <a:pt x="91" y="139"/>
                  </a:moveTo>
                  <a:cubicBezTo>
                    <a:pt x="91" y="139"/>
                    <a:pt x="91" y="139"/>
                    <a:pt x="91" y="139"/>
                  </a:cubicBezTo>
                </a:path>
              </a:pathLst>
            </a:custGeom>
            <a:grpFill/>
            <a:ln w="9525">
              <a:solidFill>
                <a:srgbClr val="E73083"/>
              </a:solid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dirty="0">
                <a:solidFill>
                  <a:srgbClr val="4A4A4A"/>
                </a:solidFill>
                <a:latin typeface="Tahoma"/>
                <a:ea typeface="+mn-ea"/>
              </a:endParaRPr>
            </a:p>
          </p:txBody>
        </p:sp>
        <p:sp>
          <p:nvSpPr>
            <p:cNvPr id="51" name="Freeform 32"/>
            <p:cNvSpPr>
              <a:spLocks noEditPoints="1"/>
            </p:cNvSpPr>
            <p:nvPr/>
          </p:nvSpPr>
          <p:spPr bwMode="auto">
            <a:xfrm>
              <a:off x="4051" y="1985"/>
              <a:ext cx="223" cy="224"/>
            </a:xfrm>
            <a:custGeom>
              <a:avLst/>
              <a:gdLst>
                <a:gd name="T0" fmla="*/ 92 w 183"/>
                <a:gd name="T1" fmla="*/ 0 h 184"/>
                <a:gd name="T2" fmla="*/ 0 w 183"/>
                <a:gd name="T3" fmla="*/ 92 h 184"/>
                <a:gd name="T4" fmla="*/ 92 w 183"/>
                <a:gd name="T5" fmla="*/ 184 h 184"/>
                <a:gd name="T6" fmla="*/ 183 w 183"/>
                <a:gd name="T7" fmla="*/ 92 h 184"/>
                <a:gd name="T8" fmla="*/ 92 w 183"/>
                <a:gd name="T9" fmla="*/ 0 h 184"/>
                <a:gd name="T10" fmla="*/ 92 w 183"/>
                <a:gd name="T11" fmla="*/ 139 h 184"/>
                <a:gd name="T12" fmla="*/ 45 w 183"/>
                <a:gd name="T13" fmla="*/ 92 h 184"/>
                <a:gd name="T14" fmla="*/ 92 w 183"/>
                <a:gd name="T15" fmla="*/ 45 h 184"/>
                <a:gd name="T16" fmla="*/ 138 w 183"/>
                <a:gd name="T17" fmla="*/ 92 h 184"/>
                <a:gd name="T18" fmla="*/ 92 w 183"/>
                <a:gd name="T19" fmla="*/ 139 h 184"/>
                <a:gd name="T20" fmla="*/ 92 w 183"/>
                <a:gd name="T21" fmla="*/ 139 h 184"/>
                <a:gd name="T22" fmla="*/ 92 w 183"/>
                <a:gd name="T23" fmla="*/ 1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3" h="184">
                  <a:moveTo>
                    <a:pt x="92" y="0"/>
                  </a:moveTo>
                  <a:cubicBezTo>
                    <a:pt x="41" y="0"/>
                    <a:pt x="0" y="41"/>
                    <a:pt x="0" y="92"/>
                  </a:cubicBezTo>
                  <a:cubicBezTo>
                    <a:pt x="0" y="143"/>
                    <a:pt x="41" y="184"/>
                    <a:pt x="92" y="184"/>
                  </a:cubicBezTo>
                  <a:cubicBezTo>
                    <a:pt x="142" y="184"/>
                    <a:pt x="183" y="143"/>
                    <a:pt x="183" y="92"/>
                  </a:cubicBezTo>
                  <a:cubicBezTo>
                    <a:pt x="183" y="41"/>
                    <a:pt x="142" y="0"/>
                    <a:pt x="92" y="0"/>
                  </a:cubicBezTo>
                  <a:close/>
                  <a:moveTo>
                    <a:pt x="92" y="139"/>
                  </a:moveTo>
                  <a:cubicBezTo>
                    <a:pt x="66" y="139"/>
                    <a:pt x="45" y="118"/>
                    <a:pt x="45" y="92"/>
                  </a:cubicBezTo>
                  <a:cubicBezTo>
                    <a:pt x="45" y="66"/>
                    <a:pt x="66" y="45"/>
                    <a:pt x="92" y="45"/>
                  </a:cubicBezTo>
                  <a:cubicBezTo>
                    <a:pt x="117" y="45"/>
                    <a:pt x="138" y="66"/>
                    <a:pt x="138" y="92"/>
                  </a:cubicBezTo>
                  <a:cubicBezTo>
                    <a:pt x="138" y="118"/>
                    <a:pt x="117" y="139"/>
                    <a:pt x="92" y="139"/>
                  </a:cubicBezTo>
                  <a:close/>
                  <a:moveTo>
                    <a:pt x="92" y="139"/>
                  </a:moveTo>
                  <a:cubicBezTo>
                    <a:pt x="92" y="139"/>
                    <a:pt x="92" y="139"/>
                    <a:pt x="92" y="139"/>
                  </a:cubicBezTo>
                </a:path>
              </a:pathLst>
            </a:custGeom>
            <a:grpFill/>
            <a:ln w="9525">
              <a:solidFill>
                <a:srgbClr val="E73083"/>
              </a:solid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dirty="0">
                <a:solidFill>
                  <a:srgbClr val="4A4A4A"/>
                </a:solidFill>
                <a:latin typeface="Tahoma"/>
                <a:ea typeface="+mn-ea"/>
              </a:endParaRPr>
            </a:p>
          </p:txBody>
        </p:sp>
        <p:sp>
          <p:nvSpPr>
            <p:cNvPr id="52" name="Freeform 33"/>
            <p:cNvSpPr>
              <a:spLocks noEditPoints="1"/>
            </p:cNvSpPr>
            <p:nvPr/>
          </p:nvSpPr>
          <p:spPr bwMode="auto">
            <a:xfrm>
              <a:off x="3467" y="2257"/>
              <a:ext cx="224" cy="223"/>
            </a:xfrm>
            <a:custGeom>
              <a:avLst/>
              <a:gdLst>
                <a:gd name="T0" fmla="*/ 92 w 184"/>
                <a:gd name="T1" fmla="*/ 0 h 184"/>
                <a:gd name="T2" fmla="*/ 0 w 184"/>
                <a:gd name="T3" fmla="*/ 92 h 184"/>
                <a:gd name="T4" fmla="*/ 92 w 184"/>
                <a:gd name="T5" fmla="*/ 184 h 184"/>
                <a:gd name="T6" fmla="*/ 184 w 184"/>
                <a:gd name="T7" fmla="*/ 92 h 184"/>
                <a:gd name="T8" fmla="*/ 92 w 184"/>
                <a:gd name="T9" fmla="*/ 0 h 184"/>
                <a:gd name="T10" fmla="*/ 92 w 184"/>
                <a:gd name="T11" fmla="*/ 139 h 184"/>
                <a:gd name="T12" fmla="*/ 45 w 184"/>
                <a:gd name="T13" fmla="*/ 92 h 184"/>
                <a:gd name="T14" fmla="*/ 92 w 184"/>
                <a:gd name="T15" fmla="*/ 45 h 184"/>
                <a:gd name="T16" fmla="*/ 139 w 184"/>
                <a:gd name="T17" fmla="*/ 92 h 184"/>
                <a:gd name="T18" fmla="*/ 92 w 184"/>
                <a:gd name="T19" fmla="*/ 139 h 184"/>
                <a:gd name="T20" fmla="*/ 92 w 184"/>
                <a:gd name="T21" fmla="*/ 139 h 184"/>
                <a:gd name="T22" fmla="*/ 92 w 184"/>
                <a:gd name="T23" fmla="*/ 1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4" h="184">
                  <a:moveTo>
                    <a:pt x="92" y="0"/>
                  </a:moveTo>
                  <a:cubicBezTo>
                    <a:pt x="41" y="0"/>
                    <a:pt x="0" y="41"/>
                    <a:pt x="0" y="92"/>
                  </a:cubicBezTo>
                  <a:cubicBezTo>
                    <a:pt x="0" y="142"/>
                    <a:pt x="41" y="184"/>
                    <a:pt x="92" y="184"/>
                  </a:cubicBezTo>
                  <a:cubicBezTo>
                    <a:pt x="143" y="184"/>
                    <a:pt x="184" y="142"/>
                    <a:pt x="184" y="92"/>
                  </a:cubicBezTo>
                  <a:cubicBezTo>
                    <a:pt x="184" y="41"/>
                    <a:pt x="143" y="0"/>
                    <a:pt x="92" y="0"/>
                  </a:cubicBezTo>
                  <a:close/>
                  <a:moveTo>
                    <a:pt x="92" y="139"/>
                  </a:moveTo>
                  <a:cubicBezTo>
                    <a:pt x="66" y="139"/>
                    <a:pt x="45" y="118"/>
                    <a:pt x="45" y="92"/>
                  </a:cubicBezTo>
                  <a:cubicBezTo>
                    <a:pt x="45" y="66"/>
                    <a:pt x="66" y="45"/>
                    <a:pt x="92" y="45"/>
                  </a:cubicBezTo>
                  <a:cubicBezTo>
                    <a:pt x="118" y="45"/>
                    <a:pt x="139" y="66"/>
                    <a:pt x="139" y="92"/>
                  </a:cubicBezTo>
                  <a:cubicBezTo>
                    <a:pt x="139" y="118"/>
                    <a:pt x="118" y="139"/>
                    <a:pt x="92" y="139"/>
                  </a:cubicBezTo>
                  <a:close/>
                  <a:moveTo>
                    <a:pt x="92" y="139"/>
                  </a:moveTo>
                  <a:cubicBezTo>
                    <a:pt x="92" y="139"/>
                    <a:pt x="92" y="139"/>
                    <a:pt x="92" y="139"/>
                  </a:cubicBezTo>
                </a:path>
              </a:pathLst>
            </a:custGeom>
            <a:grpFill/>
            <a:ln w="9525">
              <a:solidFill>
                <a:srgbClr val="E73083"/>
              </a:solid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dirty="0">
                <a:solidFill>
                  <a:srgbClr val="4A4A4A"/>
                </a:solidFill>
                <a:latin typeface="Tahoma"/>
                <a:ea typeface="+mn-ea"/>
              </a:endParaRPr>
            </a:p>
          </p:txBody>
        </p:sp>
        <p:sp>
          <p:nvSpPr>
            <p:cNvPr id="53" name="Freeform 34"/>
            <p:cNvSpPr>
              <a:spLocks noEditPoints="1"/>
            </p:cNvSpPr>
            <p:nvPr/>
          </p:nvSpPr>
          <p:spPr bwMode="auto">
            <a:xfrm>
              <a:off x="4051" y="2257"/>
              <a:ext cx="223" cy="223"/>
            </a:xfrm>
            <a:custGeom>
              <a:avLst/>
              <a:gdLst>
                <a:gd name="T0" fmla="*/ 92 w 183"/>
                <a:gd name="T1" fmla="*/ 0 h 184"/>
                <a:gd name="T2" fmla="*/ 0 w 183"/>
                <a:gd name="T3" fmla="*/ 92 h 184"/>
                <a:gd name="T4" fmla="*/ 92 w 183"/>
                <a:gd name="T5" fmla="*/ 184 h 184"/>
                <a:gd name="T6" fmla="*/ 183 w 183"/>
                <a:gd name="T7" fmla="*/ 92 h 184"/>
                <a:gd name="T8" fmla="*/ 92 w 183"/>
                <a:gd name="T9" fmla="*/ 0 h 184"/>
                <a:gd name="T10" fmla="*/ 92 w 183"/>
                <a:gd name="T11" fmla="*/ 139 h 184"/>
                <a:gd name="T12" fmla="*/ 45 w 183"/>
                <a:gd name="T13" fmla="*/ 92 h 184"/>
                <a:gd name="T14" fmla="*/ 92 w 183"/>
                <a:gd name="T15" fmla="*/ 45 h 184"/>
                <a:gd name="T16" fmla="*/ 138 w 183"/>
                <a:gd name="T17" fmla="*/ 92 h 184"/>
                <a:gd name="T18" fmla="*/ 92 w 183"/>
                <a:gd name="T19" fmla="*/ 139 h 184"/>
                <a:gd name="T20" fmla="*/ 92 w 183"/>
                <a:gd name="T21" fmla="*/ 139 h 184"/>
                <a:gd name="T22" fmla="*/ 92 w 183"/>
                <a:gd name="T23" fmla="*/ 1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3" h="184">
                  <a:moveTo>
                    <a:pt x="92" y="0"/>
                  </a:moveTo>
                  <a:cubicBezTo>
                    <a:pt x="41" y="0"/>
                    <a:pt x="0" y="41"/>
                    <a:pt x="0" y="92"/>
                  </a:cubicBezTo>
                  <a:cubicBezTo>
                    <a:pt x="0" y="142"/>
                    <a:pt x="41" y="184"/>
                    <a:pt x="92" y="184"/>
                  </a:cubicBezTo>
                  <a:cubicBezTo>
                    <a:pt x="142" y="184"/>
                    <a:pt x="183" y="142"/>
                    <a:pt x="183" y="92"/>
                  </a:cubicBezTo>
                  <a:cubicBezTo>
                    <a:pt x="183" y="41"/>
                    <a:pt x="142" y="0"/>
                    <a:pt x="92" y="0"/>
                  </a:cubicBezTo>
                  <a:close/>
                  <a:moveTo>
                    <a:pt x="92" y="139"/>
                  </a:moveTo>
                  <a:cubicBezTo>
                    <a:pt x="66" y="139"/>
                    <a:pt x="45" y="118"/>
                    <a:pt x="45" y="92"/>
                  </a:cubicBezTo>
                  <a:cubicBezTo>
                    <a:pt x="45" y="66"/>
                    <a:pt x="66" y="45"/>
                    <a:pt x="92" y="45"/>
                  </a:cubicBezTo>
                  <a:cubicBezTo>
                    <a:pt x="117" y="45"/>
                    <a:pt x="138" y="66"/>
                    <a:pt x="138" y="92"/>
                  </a:cubicBezTo>
                  <a:cubicBezTo>
                    <a:pt x="138" y="118"/>
                    <a:pt x="117" y="139"/>
                    <a:pt x="92" y="139"/>
                  </a:cubicBezTo>
                  <a:close/>
                  <a:moveTo>
                    <a:pt x="92" y="139"/>
                  </a:moveTo>
                  <a:cubicBezTo>
                    <a:pt x="92" y="139"/>
                    <a:pt x="92" y="139"/>
                    <a:pt x="92" y="139"/>
                  </a:cubicBezTo>
                </a:path>
              </a:pathLst>
            </a:custGeom>
            <a:grpFill/>
            <a:ln w="9525">
              <a:solidFill>
                <a:srgbClr val="E73083"/>
              </a:solid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dirty="0">
                <a:solidFill>
                  <a:srgbClr val="4A4A4A"/>
                </a:solidFill>
                <a:latin typeface="Tahoma"/>
                <a:ea typeface="+mn-ea"/>
              </a:endParaRPr>
            </a:p>
          </p:txBody>
        </p:sp>
        <p:sp>
          <p:nvSpPr>
            <p:cNvPr id="54" name="Freeform 35"/>
            <p:cNvSpPr>
              <a:spLocks noEditPoints="1"/>
            </p:cNvSpPr>
            <p:nvPr/>
          </p:nvSpPr>
          <p:spPr bwMode="auto">
            <a:xfrm>
              <a:off x="3760" y="2257"/>
              <a:ext cx="223" cy="223"/>
            </a:xfrm>
            <a:custGeom>
              <a:avLst/>
              <a:gdLst>
                <a:gd name="T0" fmla="*/ 91 w 183"/>
                <a:gd name="T1" fmla="*/ 0 h 184"/>
                <a:gd name="T2" fmla="*/ 0 w 183"/>
                <a:gd name="T3" fmla="*/ 92 h 184"/>
                <a:gd name="T4" fmla="*/ 91 w 183"/>
                <a:gd name="T5" fmla="*/ 184 h 184"/>
                <a:gd name="T6" fmla="*/ 183 w 183"/>
                <a:gd name="T7" fmla="*/ 92 h 184"/>
                <a:gd name="T8" fmla="*/ 91 w 183"/>
                <a:gd name="T9" fmla="*/ 0 h 184"/>
                <a:gd name="T10" fmla="*/ 91 w 183"/>
                <a:gd name="T11" fmla="*/ 139 h 184"/>
                <a:gd name="T12" fmla="*/ 45 w 183"/>
                <a:gd name="T13" fmla="*/ 92 h 184"/>
                <a:gd name="T14" fmla="*/ 91 w 183"/>
                <a:gd name="T15" fmla="*/ 45 h 184"/>
                <a:gd name="T16" fmla="*/ 138 w 183"/>
                <a:gd name="T17" fmla="*/ 92 h 184"/>
                <a:gd name="T18" fmla="*/ 91 w 183"/>
                <a:gd name="T19" fmla="*/ 139 h 184"/>
                <a:gd name="T20" fmla="*/ 91 w 183"/>
                <a:gd name="T21" fmla="*/ 139 h 184"/>
                <a:gd name="T22" fmla="*/ 91 w 183"/>
                <a:gd name="T23" fmla="*/ 1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3" h="184">
                  <a:moveTo>
                    <a:pt x="91" y="0"/>
                  </a:moveTo>
                  <a:cubicBezTo>
                    <a:pt x="41" y="0"/>
                    <a:pt x="0" y="41"/>
                    <a:pt x="0" y="92"/>
                  </a:cubicBezTo>
                  <a:cubicBezTo>
                    <a:pt x="0" y="142"/>
                    <a:pt x="41" y="184"/>
                    <a:pt x="91" y="184"/>
                  </a:cubicBezTo>
                  <a:cubicBezTo>
                    <a:pt x="142" y="184"/>
                    <a:pt x="183" y="142"/>
                    <a:pt x="183" y="92"/>
                  </a:cubicBezTo>
                  <a:cubicBezTo>
                    <a:pt x="183" y="41"/>
                    <a:pt x="142" y="0"/>
                    <a:pt x="91" y="0"/>
                  </a:cubicBezTo>
                  <a:close/>
                  <a:moveTo>
                    <a:pt x="91" y="139"/>
                  </a:moveTo>
                  <a:cubicBezTo>
                    <a:pt x="66" y="139"/>
                    <a:pt x="45" y="118"/>
                    <a:pt x="45" y="92"/>
                  </a:cubicBezTo>
                  <a:cubicBezTo>
                    <a:pt x="45" y="66"/>
                    <a:pt x="66" y="45"/>
                    <a:pt x="91" y="45"/>
                  </a:cubicBezTo>
                  <a:cubicBezTo>
                    <a:pt x="117" y="45"/>
                    <a:pt x="138" y="66"/>
                    <a:pt x="138" y="92"/>
                  </a:cubicBezTo>
                  <a:cubicBezTo>
                    <a:pt x="138" y="118"/>
                    <a:pt x="117" y="139"/>
                    <a:pt x="91" y="139"/>
                  </a:cubicBezTo>
                  <a:close/>
                  <a:moveTo>
                    <a:pt x="91" y="139"/>
                  </a:moveTo>
                  <a:cubicBezTo>
                    <a:pt x="91" y="139"/>
                    <a:pt x="91" y="139"/>
                    <a:pt x="91" y="139"/>
                  </a:cubicBezTo>
                </a:path>
              </a:pathLst>
            </a:custGeom>
            <a:grpFill/>
            <a:ln w="9525">
              <a:solidFill>
                <a:srgbClr val="E73083"/>
              </a:solid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dirty="0">
                <a:solidFill>
                  <a:srgbClr val="4A4A4A"/>
                </a:solidFill>
                <a:latin typeface="Tahoma"/>
                <a:ea typeface="+mn-ea"/>
              </a:endParaRPr>
            </a:p>
          </p:txBody>
        </p:sp>
        <p:sp>
          <p:nvSpPr>
            <p:cNvPr id="55" name="Freeform 36"/>
            <p:cNvSpPr>
              <a:spLocks noEditPoints="1"/>
            </p:cNvSpPr>
            <p:nvPr/>
          </p:nvSpPr>
          <p:spPr bwMode="auto">
            <a:xfrm>
              <a:off x="3760" y="2529"/>
              <a:ext cx="223" cy="222"/>
            </a:xfrm>
            <a:custGeom>
              <a:avLst/>
              <a:gdLst>
                <a:gd name="T0" fmla="*/ 91 w 183"/>
                <a:gd name="T1" fmla="*/ 0 h 183"/>
                <a:gd name="T2" fmla="*/ 0 w 183"/>
                <a:gd name="T3" fmla="*/ 92 h 183"/>
                <a:gd name="T4" fmla="*/ 91 w 183"/>
                <a:gd name="T5" fmla="*/ 183 h 183"/>
                <a:gd name="T6" fmla="*/ 183 w 183"/>
                <a:gd name="T7" fmla="*/ 92 h 183"/>
                <a:gd name="T8" fmla="*/ 91 w 183"/>
                <a:gd name="T9" fmla="*/ 0 h 183"/>
                <a:gd name="T10" fmla="*/ 91 w 183"/>
                <a:gd name="T11" fmla="*/ 138 h 183"/>
                <a:gd name="T12" fmla="*/ 45 w 183"/>
                <a:gd name="T13" fmla="*/ 92 h 183"/>
                <a:gd name="T14" fmla="*/ 91 w 183"/>
                <a:gd name="T15" fmla="*/ 45 h 183"/>
                <a:gd name="T16" fmla="*/ 138 w 183"/>
                <a:gd name="T17" fmla="*/ 92 h 183"/>
                <a:gd name="T18" fmla="*/ 91 w 183"/>
                <a:gd name="T19" fmla="*/ 138 h 183"/>
                <a:gd name="T20" fmla="*/ 91 w 183"/>
                <a:gd name="T21" fmla="*/ 138 h 183"/>
                <a:gd name="T22" fmla="*/ 91 w 183"/>
                <a:gd name="T23" fmla="*/ 138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3" h="183">
                  <a:moveTo>
                    <a:pt x="91" y="0"/>
                  </a:moveTo>
                  <a:cubicBezTo>
                    <a:pt x="41" y="0"/>
                    <a:pt x="0" y="41"/>
                    <a:pt x="0" y="92"/>
                  </a:cubicBezTo>
                  <a:cubicBezTo>
                    <a:pt x="0" y="142"/>
                    <a:pt x="41" y="183"/>
                    <a:pt x="91" y="183"/>
                  </a:cubicBezTo>
                  <a:cubicBezTo>
                    <a:pt x="142" y="183"/>
                    <a:pt x="183" y="142"/>
                    <a:pt x="183" y="92"/>
                  </a:cubicBezTo>
                  <a:cubicBezTo>
                    <a:pt x="183" y="41"/>
                    <a:pt x="142" y="0"/>
                    <a:pt x="91" y="0"/>
                  </a:cubicBezTo>
                  <a:close/>
                  <a:moveTo>
                    <a:pt x="91" y="138"/>
                  </a:moveTo>
                  <a:cubicBezTo>
                    <a:pt x="66" y="138"/>
                    <a:pt x="45" y="117"/>
                    <a:pt x="45" y="92"/>
                  </a:cubicBezTo>
                  <a:cubicBezTo>
                    <a:pt x="45" y="66"/>
                    <a:pt x="66" y="45"/>
                    <a:pt x="91" y="45"/>
                  </a:cubicBezTo>
                  <a:cubicBezTo>
                    <a:pt x="117" y="45"/>
                    <a:pt x="138" y="66"/>
                    <a:pt x="138" y="92"/>
                  </a:cubicBezTo>
                  <a:cubicBezTo>
                    <a:pt x="138" y="117"/>
                    <a:pt x="117" y="138"/>
                    <a:pt x="91" y="138"/>
                  </a:cubicBezTo>
                  <a:close/>
                  <a:moveTo>
                    <a:pt x="91" y="138"/>
                  </a:moveTo>
                  <a:cubicBezTo>
                    <a:pt x="91" y="138"/>
                    <a:pt x="91" y="138"/>
                    <a:pt x="91" y="138"/>
                  </a:cubicBezTo>
                </a:path>
              </a:pathLst>
            </a:custGeom>
            <a:grpFill/>
            <a:ln w="9525">
              <a:solidFill>
                <a:srgbClr val="E73083"/>
              </a:solid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dirty="0">
                <a:solidFill>
                  <a:srgbClr val="4A4A4A"/>
                </a:solidFill>
                <a:latin typeface="Tahoma"/>
                <a:ea typeface="+mn-ea"/>
              </a:endParaRPr>
            </a:p>
          </p:txBody>
        </p:sp>
        <p:sp>
          <p:nvSpPr>
            <p:cNvPr id="56" name="Freeform 37"/>
            <p:cNvSpPr>
              <a:spLocks noEditPoints="1"/>
            </p:cNvSpPr>
            <p:nvPr/>
          </p:nvSpPr>
          <p:spPr bwMode="auto">
            <a:xfrm>
              <a:off x="3467" y="2529"/>
              <a:ext cx="224" cy="222"/>
            </a:xfrm>
            <a:custGeom>
              <a:avLst/>
              <a:gdLst>
                <a:gd name="T0" fmla="*/ 92 w 184"/>
                <a:gd name="T1" fmla="*/ 0 h 183"/>
                <a:gd name="T2" fmla="*/ 0 w 184"/>
                <a:gd name="T3" fmla="*/ 92 h 183"/>
                <a:gd name="T4" fmla="*/ 92 w 184"/>
                <a:gd name="T5" fmla="*/ 183 h 183"/>
                <a:gd name="T6" fmla="*/ 184 w 184"/>
                <a:gd name="T7" fmla="*/ 92 h 183"/>
                <a:gd name="T8" fmla="*/ 92 w 184"/>
                <a:gd name="T9" fmla="*/ 0 h 183"/>
                <a:gd name="T10" fmla="*/ 92 w 184"/>
                <a:gd name="T11" fmla="*/ 138 h 183"/>
                <a:gd name="T12" fmla="*/ 45 w 184"/>
                <a:gd name="T13" fmla="*/ 92 h 183"/>
                <a:gd name="T14" fmla="*/ 92 w 184"/>
                <a:gd name="T15" fmla="*/ 45 h 183"/>
                <a:gd name="T16" fmla="*/ 139 w 184"/>
                <a:gd name="T17" fmla="*/ 92 h 183"/>
                <a:gd name="T18" fmla="*/ 92 w 184"/>
                <a:gd name="T19" fmla="*/ 138 h 183"/>
                <a:gd name="T20" fmla="*/ 92 w 184"/>
                <a:gd name="T21" fmla="*/ 138 h 183"/>
                <a:gd name="T22" fmla="*/ 92 w 184"/>
                <a:gd name="T23" fmla="*/ 138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4" h="183">
                  <a:moveTo>
                    <a:pt x="92" y="0"/>
                  </a:moveTo>
                  <a:cubicBezTo>
                    <a:pt x="41" y="0"/>
                    <a:pt x="0" y="41"/>
                    <a:pt x="0" y="92"/>
                  </a:cubicBezTo>
                  <a:cubicBezTo>
                    <a:pt x="0" y="142"/>
                    <a:pt x="41" y="183"/>
                    <a:pt x="92" y="183"/>
                  </a:cubicBezTo>
                  <a:cubicBezTo>
                    <a:pt x="143" y="183"/>
                    <a:pt x="184" y="142"/>
                    <a:pt x="184" y="92"/>
                  </a:cubicBezTo>
                  <a:cubicBezTo>
                    <a:pt x="184" y="41"/>
                    <a:pt x="143" y="0"/>
                    <a:pt x="92" y="0"/>
                  </a:cubicBezTo>
                  <a:close/>
                  <a:moveTo>
                    <a:pt x="92" y="138"/>
                  </a:moveTo>
                  <a:cubicBezTo>
                    <a:pt x="66" y="138"/>
                    <a:pt x="45" y="117"/>
                    <a:pt x="45" y="92"/>
                  </a:cubicBezTo>
                  <a:cubicBezTo>
                    <a:pt x="45" y="66"/>
                    <a:pt x="66" y="45"/>
                    <a:pt x="92" y="45"/>
                  </a:cubicBezTo>
                  <a:cubicBezTo>
                    <a:pt x="118" y="45"/>
                    <a:pt x="139" y="66"/>
                    <a:pt x="139" y="92"/>
                  </a:cubicBezTo>
                  <a:cubicBezTo>
                    <a:pt x="139" y="117"/>
                    <a:pt x="118" y="138"/>
                    <a:pt x="92" y="138"/>
                  </a:cubicBezTo>
                  <a:close/>
                  <a:moveTo>
                    <a:pt x="92" y="138"/>
                  </a:moveTo>
                  <a:cubicBezTo>
                    <a:pt x="92" y="138"/>
                    <a:pt x="92" y="138"/>
                    <a:pt x="92" y="138"/>
                  </a:cubicBezTo>
                </a:path>
              </a:pathLst>
            </a:custGeom>
            <a:grpFill/>
            <a:ln w="9525">
              <a:solidFill>
                <a:srgbClr val="E73083"/>
              </a:solid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dirty="0">
                <a:solidFill>
                  <a:srgbClr val="4A4A4A"/>
                </a:solidFill>
                <a:latin typeface="Tahoma"/>
                <a:ea typeface="+mn-ea"/>
              </a:endParaRPr>
            </a:p>
          </p:txBody>
        </p:sp>
        <p:sp>
          <p:nvSpPr>
            <p:cNvPr id="57" name="Freeform 38"/>
            <p:cNvSpPr>
              <a:spLocks noEditPoints="1"/>
            </p:cNvSpPr>
            <p:nvPr/>
          </p:nvSpPr>
          <p:spPr bwMode="auto">
            <a:xfrm>
              <a:off x="3198" y="2007"/>
              <a:ext cx="180" cy="176"/>
            </a:xfrm>
            <a:custGeom>
              <a:avLst/>
              <a:gdLst>
                <a:gd name="T0" fmla="*/ 106 w 148"/>
                <a:gd name="T1" fmla="*/ 74 h 145"/>
                <a:gd name="T2" fmla="*/ 139 w 148"/>
                <a:gd name="T3" fmla="*/ 41 h 145"/>
                <a:gd name="T4" fmla="*/ 139 w 148"/>
                <a:gd name="T5" fmla="*/ 9 h 145"/>
                <a:gd name="T6" fmla="*/ 107 w 148"/>
                <a:gd name="T7" fmla="*/ 9 h 145"/>
                <a:gd name="T8" fmla="*/ 74 w 148"/>
                <a:gd name="T9" fmla="*/ 42 h 145"/>
                <a:gd name="T10" fmla="*/ 41 w 148"/>
                <a:gd name="T11" fmla="*/ 9 h 145"/>
                <a:gd name="T12" fmla="*/ 9 w 148"/>
                <a:gd name="T13" fmla="*/ 9 h 145"/>
                <a:gd name="T14" fmla="*/ 9 w 148"/>
                <a:gd name="T15" fmla="*/ 41 h 145"/>
                <a:gd name="T16" fmla="*/ 42 w 148"/>
                <a:gd name="T17" fmla="*/ 74 h 145"/>
                <a:gd name="T18" fmla="*/ 9 w 148"/>
                <a:gd name="T19" fmla="*/ 107 h 145"/>
                <a:gd name="T20" fmla="*/ 9 w 148"/>
                <a:gd name="T21" fmla="*/ 139 h 145"/>
                <a:gd name="T22" fmla="*/ 25 w 148"/>
                <a:gd name="T23" fmla="*/ 145 h 145"/>
                <a:gd name="T24" fmla="*/ 41 w 148"/>
                <a:gd name="T25" fmla="*/ 139 h 145"/>
                <a:gd name="T26" fmla="*/ 74 w 148"/>
                <a:gd name="T27" fmla="*/ 106 h 145"/>
                <a:gd name="T28" fmla="*/ 107 w 148"/>
                <a:gd name="T29" fmla="*/ 139 h 145"/>
                <a:gd name="T30" fmla="*/ 123 w 148"/>
                <a:gd name="T31" fmla="*/ 145 h 145"/>
                <a:gd name="T32" fmla="*/ 139 w 148"/>
                <a:gd name="T33" fmla="*/ 139 h 145"/>
                <a:gd name="T34" fmla="*/ 139 w 148"/>
                <a:gd name="T35" fmla="*/ 107 h 145"/>
                <a:gd name="T36" fmla="*/ 106 w 148"/>
                <a:gd name="T37" fmla="*/ 74 h 145"/>
                <a:gd name="T38" fmla="*/ 106 w 148"/>
                <a:gd name="T39" fmla="*/ 74 h 145"/>
                <a:gd name="T40" fmla="*/ 106 w 148"/>
                <a:gd name="T41" fmla="*/ 74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8" h="145">
                  <a:moveTo>
                    <a:pt x="106" y="74"/>
                  </a:moveTo>
                  <a:cubicBezTo>
                    <a:pt x="139" y="41"/>
                    <a:pt x="139" y="41"/>
                    <a:pt x="139" y="41"/>
                  </a:cubicBezTo>
                  <a:cubicBezTo>
                    <a:pt x="148" y="32"/>
                    <a:pt x="148" y="18"/>
                    <a:pt x="139" y="9"/>
                  </a:cubicBezTo>
                  <a:cubicBezTo>
                    <a:pt x="130" y="0"/>
                    <a:pt x="116" y="0"/>
                    <a:pt x="107" y="9"/>
                  </a:cubicBezTo>
                  <a:cubicBezTo>
                    <a:pt x="74" y="42"/>
                    <a:pt x="74" y="42"/>
                    <a:pt x="74" y="42"/>
                  </a:cubicBezTo>
                  <a:cubicBezTo>
                    <a:pt x="41" y="9"/>
                    <a:pt x="41" y="9"/>
                    <a:pt x="41" y="9"/>
                  </a:cubicBezTo>
                  <a:cubicBezTo>
                    <a:pt x="32" y="0"/>
                    <a:pt x="18" y="0"/>
                    <a:pt x="9" y="9"/>
                  </a:cubicBezTo>
                  <a:cubicBezTo>
                    <a:pt x="0" y="18"/>
                    <a:pt x="0" y="32"/>
                    <a:pt x="9" y="41"/>
                  </a:cubicBezTo>
                  <a:cubicBezTo>
                    <a:pt x="42" y="74"/>
                    <a:pt x="42" y="74"/>
                    <a:pt x="42" y="74"/>
                  </a:cubicBezTo>
                  <a:cubicBezTo>
                    <a:pt x="9" y="107"/>
                    <a:pt x="9" y="107"/>
                    <a:pt x="9" y="107"/>
                  </a:cubicBezTo>
                  <a:cubicBezTo>
                    <a:pt x="0" y="116"/>
                    <a:pt x="0" y="130"/>
                    <a:pt x="9" y="139"/>
                  </a:cubicBezTo>
                  <a:cubicBezTo>
                    <a:pt x="13" y="143"/>
                    <a:pt x="19" y="145"/>
                    <a:pt x="25" y="145"/>
                  </a:cubicBezTo>
                  <a:cubicBezTo>
                    <a:pt x="31" y="145"/>
                    <a:pt x="36" y="143"/>
                    <a:pt x="41" y="139"/>
                  </a:cubicBezTo>
                  <a:cubicBezTo>
                    <a:pt x="74" y="106"/>
                    <a:pt x="74" y="106"/>
                    <a:pt x="74" y="106"/>
                  </a:cubicBezTo>
                  <a:cubicBezTo>
                    <a:pt x="107" y="139"/>
                    <a:pt x="107" y="139"/>
                    <a:pt x="107" y="139"/>
                  </a:cubicBezTo>
                  <a:cubicBezTo>
                    <a:pt x="111" y="143"/>
                    <a:pt x="117" y="145"/>
                    <a:pt x="123" y="145"/>
                  </a:cubicBezTo>
                  <a:cubicBezTo>
                    <a:pt x="129" y="145"/>
                    <a:pt x="134" y="143"/>
                    <a:pt x="139" y="139"/>
                  </a:cubicBezTo>
                  <a:cubicBezTo>
                    <a:pt x="147" y="130"/>
                    <a:pt x="147" y="116"/>
                    <a:pt x="139" y="107"/>
                  </a:cubicBezTo>
                  <a:lnTo>
                    <a:pt x="106" y="74"/>
                  </a:lnTo>
                  <a:close/>
                  <a:moveTo>
                    <a:pt x="106" y="74"/>
                  </a:moveTo>
                  <a:cubicBezTo>
                    <a:pt x="106" y="74"/>
                    <a:pt x="106" y="74"/>
                    <a:pt x="106" y="74"/>
                  </a:cubicBezTo>
                </a:path>
              </a:pathLst>
            </a:custGeom>
            <a:grpFill/>
            <a:ln w="9525">
              <a:solidFill>
                <a:srgbClr val="E73083"/>
              </a:solid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dirty="0">
                <a:solidFill>
                  <a:srgbClr val="4A4A4A"/>
                </a:solidFill>
                <a:latin typeface="Tahoma"/>
                <a:ea typeface="+mn-ea"/>
              </a:endParaRPr>
            </a:p>
          </p:txBody>
        </p:sp>
        <p:sp>
          <p:nvSpPr>
            <p:cNvPr id="58" name="Freeform 39"/>
            <p:cNvSpPr>
              <a:spLocks noEditPoints="1"/>
            </p:cNvSpPr>
            <p:nvPr/>
          </p:nvSpPr>
          <p:spPr bwMode="auto">
            <a:xfrm>
              <a:off x="3198" y="2279"/>
              <a:ext cx="180" cy="176"/>
            </a:xfrm>
            <a:custGeom>
              <a:avLst/>
              <a:gdLst>
                <a:gd name="T0" fmla="*/ 106 w 148"/>
                <a:gd name="T1" fmla="*/ 74 h 145"/>
                <a:gd name="T2" fmla="*/ 139 w 148"/>
                <a:gd name="T3" fmla="*/ 41 h 145"/>
                <a:gd name="T4" fmla="*/ 139 w 148"/>
                <a:gd name="T5" fmla="*/ 9 h 145"/>
                <a:gd name="T6" fmla="*/ 107 w 148"/>
                <a:gd name="T7" fmla="*/ 9 h 145"/>
                <a:gd name="T8" fmla="*/ 74 w 148"/>
                <a:gd name="T9" fmla="*/ 42 h 145"/>
                <a:gd name="T10" fmla="*/ 41 w 148"/>
                <a:gd name="T11" fmla="*/ 9 h 145"/>
                <a:gd name="T12" fmla="*/ 9 w 148"/>
                <a:gd name="T13" fmla="*/ 9 h 145"/>
                <a:gd name="T14" fmla="*/ 9 w 148"/>
                <a:gd name="T15" fmla="*/ 41 h 145"/>
                <a:gd name="T16" fmla="*/ 42 w 148"/>
                <a:gd name="T17" fmla="*/ 74 h 145"/>
                <a:gd name="T18" fmla="*/ 9 w 148"/>
                <a:gd name="T19" fmla="*/ 107 h 145"/>
                <a:gd name="T20" fmla="*/ 9 w 148"/>
                <a:gd name="T21" fmla="*/ 139 h 145"/>
                <a:gd name="T22" fmla="*/ 25 w 148"/>
                <a:gd name="T23" fmla="*/ 145 h 145"/>
                <a:gd name="T24" fmla="*/ 41 w 148"/>
                <a:gd name="T25" fmla="*/ 139 h 145"/>
                <a:gd name="T26" fmla="*/ 74 w 148"/>
                <a:gd name="T27" fmla="*/ 106 h 145"/>
                <a:gd name="T28" fmla="*/ 107 w 148"/>
                <a:gd name="T29" fmla="*/ 139 h 145"/>
                <a:gd name="T30" fmla="*/ 123 w 148"/>
                <a:gd name="T31" fmla="*/ 145 h 145"/>
                <a:gd name="T32" fmla="*/ 139 w 148"/>
                <a:gd name="T33" fmla="*/ 139 h 145"/>
                <a:gd name="T34" fmla="*/ 139 w 148"/>
                <a:gd name="T35" fmla="*/ 107 h 145"/>
                <a:gd name="T36" fmla="*/ 106 w 148"/>
                <a:gd name="T37" fmla="*/ 74 h 145"/>
                <a:gd name="T38" fmla="*/ 106 w 148"/>
                <a:gd name="T39" fmla="*/ 74 h 145"/>
                <a:gd name="T40" fmla="*/ 106 w 148"/>
                <a:gd name="T41" fmla="*/ 74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8" h="145">
                  <a:moveTo>
                    <a:pt x="106" y="74"/>
                  </a:moveTo>
                  <a:cubicBezTo>
                    <a:pt x="139" y="41"/>
                    <a:pt x="139" y="41"/>
                    <a:pt x="139" y="41"/>
                  </a:cubicBezTo>
                  <a:cubicBezTo>
                    <a:pt x="148" y="32"/>
                    <a:pt x="148" y="18"/>
                    <a:pt x="139" y="9"/>
                  </a:cubicBezTo>
                  <a:cubicBezTo>
                    <a:pt x="130" y="0"/>
                    <a:pt x="116" y="0"/>
                    <a:pt x="107" y="9"/>
                  </a:cubicBezTo>
                  <a:cubicBezTo>
                    <a:pt x="74" y="42"/>
                    <a:pt x="74" y="42"/>
                    <a:pt x="74" y="42"/>
                  </a:cubicBezTo>
                  <a:cubicBezTo>
                    <a:pt x="41" y="9"/>
                    <a:pt x="41" y="9"/>
                    <a:pt x="41" y="9"/>
                  </a:cubicBezTo>
                  <a:cubicBezTo>
                    <a:pt x="32" y="0"/>
                    <a:pt x="18" y="0"/>
                    <a:pt x="9" y="9"/>
                  </a:cubicBezTo>
                  <a:cubicBezTo>
                    <a:pt x="0" y="18"/>
                    <a:pt x="0" y="32"/>
                    <a:pt x="9" y="41"/>
                  </a:cubicBezTo>
                  <a:cubicBezTo>
                    <a:pt x="42" y="74"/>
                    <a:pt x="42" y="74"/>
                    <a:pt x="42" y="74"/>
                  </a:cubicBezTo>
                  <a:cubicBezTo>
                    <a:pt x="9" y="107"/>
                    <a:pt x="9" y="107"/>
                    <a:pt x="9" y="107"/>
                  </a:cubicBezTo>
                  <a:cubicBezTo>
                    <a:pt x="0" y="116"/>
                    <a:pt x="0" y="130"/>
                    <a:pt x="9" y="139"/>
                  </a:cubicBezTo>
                  <a:cubicBezTo>
                    <a:pt x="13" y="143"/>
                    <a:pt x="19" y="145"/>
                    <a:pt x="25" y="145"/>
                  </a:cubicBezTo>
                  <a:cubicBezTo>
                    <a:pt x="31" y="145"/>
                    <a:pt x="36" y="143"/>
                    <a:pt x="41" y="139"/>
                  </a:cubicBezTo>
                  <a:cubicBezTo>
                    <a:pt x="74" y="106"/>
                    <a:pt x="74" y="106"/>
                    <a:pt x="74" y="106"/>
                  </a:cubicBezTo>
                  <a:cubicBezTo>
                    <a:pt x="107" y="139"/>
                    <a:pt x="107" y="139"/>
                    <a:pt x="107" y="139"/>
                  </a:cubicBezTo>
                  <a:cubicBezTo>
                    <a:pt x="111" y="143"/>
                    <a:pt x="117" y="145"/>
                    <a:pt x="123" y="145"/>
                  </a:cubicBezTo>
                  <a:cubicBezTo>
                    <a:pt x="129" y="145"/>
                    <a:pt x="134" y="143"/>
                    <a:pt x="139" y="139"/>
                  </a:cubicBezTo>
                  <a:cubicBezTo>
                    <a:pt x="147" y="130"/>
                    <a:pt x="147" y="116"/>
                    <a:pt x="139" y="107"/>
                  </a:cubicBezTo>
                  <a:lnTo>
                    <a:pt x="106" y="74"/>
                  </a:lnTo>
                  <a:close/>
                  <a:moveTo>
                    <a:pt x="106" y="74"/>
                  </a:moveTo>
                  <a:cubicBezTo>
                    <a:pt x="106" y="74"/>
                    <a:pt x="106" y="74"/>
                    <a:pt x="106" y="74"/>
                  </a:cubicBezTo>
                </a:path>
              </a:pathLst>
            </a:custGeom>
            <a:grpFill/>
            <a:ln w="9525">
              <a:solidFill>
                <a:srgbClr val="E73083"/>
              </a:solid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dirty="0">
                <a:solidFill>
                  <a:srgbClr val="4A4A4A"/>
                </a:solidFill>
                <a:latin typeface="Tahoma"/>
                <a:ea typeface="+mn-ea"/>
              </a:endParaRPr>
            </a:p>
          </p:txBody>
        </p:sp>
        <p:sp>
          <p:nvSpPr>
            <p:cNvPr id="59" name="Freeform 40"/>
            <p:cNvSpPr>
              <a:spLocks noEditPoints="1"/>
            </p:cNvSpPr>
            <p:nvPr/>
          </p:nvSpPr>
          <p:spPr bwMode="auto">
            <a:xfrm>
              <a:off x="3198" y="2551"/>
              <a:ext cx="179" cy="175"/>
            </a:xfrm>
            <a:custGeom>
              <a:avLst/>
              <a:gdLst>
                <a:gd name="T0" fmla="*/ 139 w 147"/>
                <a:gd name="T1" fmla="*/ 107 h 145"/>
                <a:gd name="T2" fmla="*/ 106 w 147"/>
                <a:gd name="T3" fmla="*/ 74 h 145"/>
                <a:gd name="T4" fmla="*/ 139 w 147"/>
                <a:gd name="T5" fmla="*/ 41 h 145"/>
                <a:gd name="T6" fmla="*/ 139 w 147"/>
                <a:gd name="T7" fmla="*/ 9 h 145"/>
                <a:gd name="T8" fmla="*/ 107 w 147"/>
                <a:gd name="T9" fmla="*/ 9 h 145"/>
                <a:gd name="T10" fmla="*/ 74 w 147"/>
                <a:gd name="T11" fmla="*/ 42 h 145"/>
                <a:gd name="T12" fmla="*/ 41 w 147"/>
                <a:gd name="T13" fmla="*/ 9 h 145"/>
                <a:gd name="T14" fmla="*/ 9 w 147"/>
                <a:gd name="T15" fmla="*/ 9 h 145"/>
                <a:gd name="T16" fmla="*/ 9 w 147"/>
                <a:gd name="T17" fmla="*/ 41 h 145"/>
                <a:gd name="T18" fmla="*/ 42 w 147"/>
                <a:gd name="T19" fmla="*/ 74 h 145"/>
                <a:gd name="T20" fmla="*/ 9 w 147"/>
                <a:gd name="T21" fmla="*/ 107 h 145"/>
                <a:gd name="T22" fmla="*/ 9 w 147"/>
                <a:gd name="T23" fmla="*/ 139 h 145"/>
                <a:gd name="T24" fmla="*/ 25 w 147"/>
                <a:gd name="T25" fmla="*/ 145 h 145"/>
                <a:gd name="T26" fmla="*/ 41 w 147"/>
                <a:gd name="T27" fmla="*/ 139 h 145"/>
                <a:gd name="T28" fmla="*/ 74 w 147"/>
                <a:gd name="T29" fmla="*/ 105 h 145"/>
                <a:gd name="T30" fmla="*/ 107 w 147"/>
                <a:gd name="T31" fmla="*/ 139 h 145"/>
                <a:gd name="T32" fmla="*/ 123 w 147"/>
                <a:gd name="T33" fmla="*/ 145 h 145"/>
                <a:gd name="T34" fmla="*/ 139 w 147"/>
                <a:gd name="T35" fmla="*/ 139 h 145"/>
                <a:gd name="T36" fmla="*/ 139 w 147"/>
                <a:gd name="T37" fmla="*/ 107 h 145"/>
                <a:gd name="T38" fmla="*/ 139 w 147"/>
                <a:gd name="T39" fmla="*/ 107 h 145"/>
                <a:gd name="T40" fmla="*/ 139 w 147"/>
                <a:gd name="T41" fmla="*/ 10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7" h="145">
                  <a:moveTo>
                    <a:pt x="139" y="107"/>
                  </a:moveTo>
                  <a:cubicBezTo>
                    <a:pt x="106" y="74"/>
                    <a:pt x="106" y="74"/>
                    <a:pt x="106" y="74"/>
                  </a:cubicBezTo>
                  <a:cubicBezTo>
                    <a:pt x="139" y="41"/>
                    <a:pt x="139" y="41"/>
                    <a:pt x="139" y="41"/>
                  </a:cubicBezTo>
                  <a:cubicBezTo>
                    <a:pt x="147" y="32"/>
                    <a:pt x="147" y="18"/>
                    <a:pt x="139" y="9"/>
                  </a:cubicBezTo>
                  <a:cubicBezTo>
                    <a:pt x="130" y="0"/>
                    <a:pt x="116" y="0"/>
                    <a:pt x="107" y="9"/>
                  </a:cubicBezTo>
                  <a:cubicBezTo>
                    <a:pt x="74" y="42"/>
                    <a:pt x="74" y="42"/>
                    <a:pt x="74" y="42"/>
                  </a:cubicBezTo>
                  <a:cubicBezTo>
                    <a:pt x="41" y="9"/>
                    <a:pt x="41" y="9"/>
                    <a:pt x="41" y="9"/>
                  </a:cubicBezTo>
                  <a:cubicBezTo>
                    <a:pt x="32" y="0"/>
                    <a:pt x="18" y="0"/>
                    <a:pt x="9" y="9"/>
                  </a:cubicBezTo>
                  <a:cubicBezTo>
                    <a:pt x="0" y="18"/>
                    <a:pt x="0" y="32"/>
                    <a:pt x="9" y="41"/>
                  </a:cubicBezTo>
                  <a:cubicBezTo>
                    <a:pt x="42" y="74"/>
                    <a:pt x="42" y="74"/>
                    <a:pt x="42" y="74"/>
                  </a:cubicBezTo>
                  <a:cubicBezTo>
                    <a:pt x="9" y="107"/>
                    <a:pt x="9" y="107"/>
                    <a:pt x="9" y="107"/>
                  </a:cubicBezTo>
                  <a:cubicBezTo>
                    <a:pt x="0" y="116"/>
                    <a:pt x="0" y="130"/>
                    <a:pt x="9" y="139"/>
                  </a:cubicBezTo>
                  <a:cubicBezTo>
                    <a:pt x="13" y="143"/>
                    <a:pt x="19" y="145"/>
                    <a:pt x="25" y="145"/>
                  </a:cubicBezTo>
                  <a:cubicBezTo>
                    <a:pt x="31" y="145"/>
                    <a:pt x="36" y="143"/>
                    <a:pt x="41" y="139"/>
                  </a:cubicBezTo>
                  <a:cubicBezTo>
                    <a:pt x="74" y="105"/>
                    <a:pt x="74" y="105"/>
                    <a:pt x="74" y="105"/>
                  </a:cubicBezTo>
                  <a:cubicBezTo>
                    <a:pt x="107" y="139"/>
                    <a:pt x="107" y="139"/>
                    <a:pt x="107" y="139"/>
                  </a:cubicBezTo>
                  <a:cubicBezTo>
                    <a:pt x="111" y="143"/>
                    <a:pt x="117" y="145"/>
                    <a:pt x="123" y="145"/>
                  </a:cubicBezTo>
                  <a:cubicBezTo>
                    <a:pt x="129" y="145"/>
                    <a:pt x="134" y="143"/>
                    <a:pt x="139" y="139"/>
                  </a:cubicBezTo>
                  <a:cubicBezTo>
                    <a:pt x="147" y="130"/>
                    <a:pt x="147" y="116"/>
                    <a:pt x="139" y="107"/>
                  </a:cubicBezTo>
                  <a:close/>
                  <a:moveTo>
                    <a:pt x="139" y="107"/>
                  </a:moveTo>
                  <a:cubicBezTo>
                    <a:pt x="139" y="107"/>
                    <a:pt x="139" y="107"/>
                    <a:pt x="139" y="107"/>
                  </a:cubicBezTo>
                </a:path>
              </a:pathLst>
            </a:custGeom>
            <a:grpFill/>
            <a:ln w="9525">
              <a:solidFill>
                <a:srgbClr val="E73083"/>
              </a:solid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dirty="0">
                <a:solidFill>
                  <a:srgbClr val="4A4A4A"/>
                </a:solidFill>
                <a:latin typeface="Tahoma"/>
                <a:ea typeface="+mn-ea"/>
              </a:endParaRPr>
            </a:p>
          </p:txBody>
        </p:sp>
        <p:sp>
          <p:nvSpPr>
            <p:cNvPr id="60" name="Freeform 41"/>
            <p:cNvSpPr>
              <a:spLocks noEditPoints="1"/>
            </p:cNvSpPr>
            <p:nvPr/>
          </p:nvSpPr>
          <p:spPr bwMode="auto">
            <a:xfrm>
              <a:off x="2904" y="1378"/>
              <a:ext cx="1881" cy="1564"/>
            </a:xfrm>
            <a:custGeom>
              <a:avLst/>
              <a:gdLst>
                <a:gd name="T0" fmla="*/ 1473 w 1543"/>
                <a:gd name="T1" fmla="*/ 818 h 1290"/>
                <a:gd name="T2" fmla="*/ 1429 w 1543"/>
                <a:gd name="T3" fmla="*/ 826 h 1290"/>
                <a:gd name="T4" fmla="*/ 1458 w 1543"/>
                <a:gd name="T5" fmla="*/ 1184 h 1290"/>
                <a:gd name="T6" fmla="*/ 1341 w 1543"/>
                <a:gd name="T7" fmla="*/ 968 h 1290"/>
                <a:gd name="T8" fmla="*/ 1347 w 1543"/>
                <a:gd name="T9" fmla="*/ 396 h 1290"/>
                <a:gd name="T10" fmla="*/ 1435 w 1543"/>
                <a:gd name="T11" fmla="*/ 739 h 1290"/>
                <a:gd name="T12" fmla="*/ 1347 w 1543"/>
                <a:gd name="T13" fmla="*/ 155 h 1290"/>
                <a:gd name="T14" fmla="*/ 1088 w 1543"/>
                <a:gd name="T15" fmla="*/ 95 h 1290"/>
                <a:gd name="T16" fmla="*/ 1065 w 1543"/>
                <a:gd name="T17" fmla="*/ 0 h 1290"/>
                <a:gd name="T18" fmla="*/ 1043 w 1543"/>
                <a:gd name="T19" fmla="*/ 95 h 1290"/>
                <a:gd name="T20" fmla="*/ 892 w 1543"/>
                <a:gd name="T21" fmla="*/ 22 h 1290"/>
                <a:gd name="T22" fmla="*/ 847 w 1543"/>
                <a:gd name="T23" fmla="*/ 22 h 1290"/>
                <a:gd name="T24" fmla="*/ 696 w 1543"/>
                <a:gd name="T25" fmla="*/ 95 h 1290"/>
                <a:gd name="T26" fmla="*/ 674 w 1543"/>
                <a:gd name="T27" fmla="*/ 0 h 1290"/>
                <a:gd name="T28" fmla="*/ 651 w 1543"/>
                <a:gd name="T29" fmla="*/ 95 h 1290"/>
                <a:gd name="T30" fmla="*/ 501 w 1543"/>
                <a:gd name="T31" fmla="*/ 22 h 1290"/>
                <a:gd name="T32" fmla="*/ 456 w 1543"/>
                <a:gd name="T33" fmla="*/ 22 h 1290"/>
                <a:gd name="T34" fmla="*/ 305 w 1543"/>
                <a:gd name="T35" fmla="*/ 95 h 1290"/>
                <a:gd name="T36" fmla="*/ 282 w 1543"/>
                <a:gd name="T37" fmla="*/ 0 h 1290"/>
                <a:gd name="T38" fmla="*/ 260 w 1543"/>
                <a:gd name="T39" fmla="*/ 95 h 1290"/>
                <a:gd name="T40" fmla="*/ 0 w 1543"/>
                <a:gd name="T41" fmla="*/ 157 h 1290"/>
                <a:gd name="T42" fmla="*/ 63 w 1543"/>
                <a:gd name="T43" fmla="*/ 1290 h 1290"/>
                <a:gd name="T44" fmla="*/ 644 w 1543"/>
                <a:gd name="T45" fmla="*/ 1268 h 1290"/>
                <a:gd name="T46" fmla="*/ 63 w 1543"/>
                <a:gd name="T47" fmla="*/ 1245 h 1290"/>
                <a:gd name="T48" fmla="*/ 45 w 1543"/>
                <a:gd name="T49" fmla="*/ 387 h 1290"/>
                <a:gd name="T50" fmla="*/ 1302 w 1543"/>
                <a:gd name="T51" fmla="*/ 930 h 1290"/>
                <a:gd name="T52" fmla="*/ 987 w 1543"/>
                <a:gd name="T53" fmla="*/ 993 h 1290"/>
                <a:gd name="T54" fmla="*/ 726 w 1543"/>
                <a:gd name="T55" fmla="*/ 1245 h 1290"/>
                <a:gd name="T56" fmla="*/ 726 w 1543"/>
                <a:gd name="T57" fmla="*/ 1290 h 1290"/>
                <a:gd name="T58" fmla="*/ 1026 w 1543"/>
                <a:gd name="T59" fmla="*/ 1283 h 1290"/>
                <a:gd name="T60" fmla="*/ 1458 w 1543"/>
                <a:gd name="T61" fmla="*/ 1229 h 1290"/>
                <a:gd name="T62" fmla="*/ 45 w 1543"/>
                <a:gd name="T63" fmla="*/ 342 h 1290"/>
                <a:gd name="T64" fmla="*/ 63 w 1543"/>
                <a:gd name="T65" fmla="*/ 140 h 1290"/>
                <a:gd name="T66" fmla="*/ 260 w 1543"/>
                <a:gd name="T67" fmla="*/ 241 h 1290"/>
                <a:gd name="T68" fmla="*/ 305 w 1543"/>
                <a:gd name="T69" fmla="*/ 241 h 1290"/>
                <a:gd name="T70" fmla="*/ 456 w 1543"/>
                <a:gd name="T71" fmla="*/ 140 h 1290"/>
                <a:gd name="T72" fmla="*/ 478 w 1543"/>
                <a:gd name="T73" fmla="*/ 263 h 1290"/>
                <a:gd name="T74" fmla="*/ 501 w 1543"/>
                <a:gd name="T75" fmla="*/ 140 h 1290"/>
                <a:gd name="T76" fmla="*/ 651 w 1543"/>
                <a:gd name="T77" fmla="*/ 241 h 1290"/>
                <a:gd name="T78" fmla="*/ 696 w 1543"/>
                <a:gd name="T79" fmla="*/ 241 h 1290"/>
                <a:gd name="T80" fmla="*/ 847 w 1543"/>
                <a:gd name="T81" fmla="*/ 140 h 1290"/>
                <a:gd name="T82" fmla="*/ 869 w 1543"/>
                <a:gd name="T83" fmla="*/ 263 h 1290"/>
                <a:gd name="T84" fmla="*/ 892 w 1543"/>
                <a:gd name="T85" fmla="*/ 140 h 1290"/>
                <a:gd name="T86" fmla="*/ 1043 w 1543"/>
                <a:gd name="T87" fmla="*/ 241 h 1290"/>
                <a:gd name="T88" fmla="*/ 1088 w 1543"/>
                <a:gd name="T89" fmla="*/ 241 h 1290"/>
                <a:gd name="T90" fmla="*/ 1285 w 1543"/>
                <a:gd name="T91" fmla="*/ 140 h 1290"/>
                <a:gd name="T92" fmla="*/ 1302 w 1543"/>
                <a:gd name="T93" fmla="*/ 342 h 1290"/>
                <a:gd name="T94" fmla="*/ 1032 w 1543"/>
                <a:gd name="T95" fmla="*/ 1213 h 1290"/>
                <a:gd name="T96" fmla="*/ 1050 w 1543"/>
                <a:gd name="T97" fmla="*/ 975 h 1290"/>
                <a:gd name="T98" fmla="*/ 1032 w 1543"/>
                <a:gd name="T99" fmla="*/ 1213 h 1290"/>
                <a:gd name="T100" fmla="*/ 1032 w 1543"/>
                <a:gd name="T101" fmla="*/ 1213 h 1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43" h="1290">
                  <a:moveTo>
                    <a:pt x="1535" y="1141"/>
                  </a:moveTo>
                  <a:cubicBezTo>
                    <a:pt x="1473" y="818"/>
                    <a:pt x="1473" y="818"/>
                    <a:pt x="1473" y="818"/>
                  </a:cubicBezTo>
                  <a:cubicBezTo>
                    <a:pt x="1471" y="806"/>
                    <a:pt x="1459" y="798"/>
                    <a:pt x="1447" y="800"/>
                  </a:cubicBezTo>
                  <a:cubicBezTo>
                    <a:pt x="1435" y="802"/>
                    <a:pt x="1427" y="814"/>
                    <a:pt x="1429" y="826"/>
                  </a:cubicBezTo>
                  <a:cubicBezTo>
                    <a:pt x="1491" y="1149"/>
                    <a:pt x="1491" y="1149"/>
                    <a:pt x="1491" y="1149"/>
                  </a:cubicBezTo>
                  <a:cubicBezTo>
                    <a:pt x="1494" y="1167"/>
                    <a:pt x="1479" y="1184"/>
                    <a:pt x="1458" y="1184"/>
                  </a:cubicBezTo>
                  <a:cubicBezTo>
                    <a:pt x="1125" y="1184"/>
                    <a:pt x="1125" y="1184"/>
                    <a:pt x="1125" y="1184"/>
                  </a:cubicBezTo>
                  <a:cubicBezTo>
                    <a:pt x="1341" y="968"/>
                    <a:pt x="1341" y="968"/>
                    <a:pt x="1341" y="968"/>
                  </a:cubicBezTo>
                  <a:cubicBezTo>
                    <a:pt x="1345" y="964"/>
                    <a:pt x="1347" y="959"/>
                    <a:pt x="1347" y="952"/>
                  </a:cubicBezTo>
                  <a:cubicBezTo>
                    <a:pt x="1347" y="396"/>
                    <a:pt x="1347" y="396"/>
                    <a:pt x="1347" y="396"/>
                  </a:cubicBezTo>
                  <a:cubicBezTo>
                    <a:pt x="1409" y="721"/>
                    <a:pt x="1409" y="721"/>
                    <a:pt x="1409" y="721"/>
                  </a:cubicBezTo>
                  <a:cubicBezTo>
                    <a:pt x="1411" y="733"/>
                    <a:pt x="1423" y="741"/>
                    <a:pt x="1435" y="739"/>
                  </a:cubicBezTo>
                  <a:cubicBezTo>
                    <a:pt x="1448" y="737"/>
                    <a:pt x="1456" y="725"/>
                    <a:pt x="1453" y="713"/>
                  </a:cubicBezTo>
                  <a:cubicBezTo>
                    <a:pt x="1347" y="155"/>
                    <a:pt x="1347" y="155"/>
                    <a:pt x="1347" y="155"/>
                  </a:cubicBezTo>
                  <a:cubicBezTo>
                    <a:pt x="1346" y="121"/>
                    <a:pt x="1318" y="95"/>
                    <a:pt x="1285" y="95"/>
                  </a:cubicBezTo>
                  <a:cubicBezTo>
                    <a:pt x="1088" y="95"/>
                    <a:pt x="1088" y="95"/>
                    <a:pt x="1088" y="95"/>
                  </a:cubicBezTo>
                  <a:cubicBezTo>
                    <a:pt x="1088" y="22"/>
                    <a:pt x="1088" y="22"/>
                    <a:pt x="1088" y="22"/>
                  </a:cubicBezTo>
                  <a:cubicBezTo>
                    <a:pt x="1088" y="10"/>
                    <a:pt x="1078" y="0"/>
                    <a:pt x="1065" y="0"/>
                  </a:cubicBezTo>
                  <a:cubicBezTo>
                    <a:pt x="1053" y="0"/>
                    <a:pt x="1043" y="10"/>
                    <a:pt x="1043" y="22"/>
                  </a:cubicBezTo>
                  <a:cubicBezTo>
                    <a:pt x="1043" y="95"/>
                    <a:pt x="1043" y="95"/>
                    <a:pt x="1043" y="95"/>
                  </a:cubicBezTo>
                  <a:cubicBezTo>
                    <a:pt x="892" y="95"/>
                    <a:pt x="892" y="95"/>
                    <a:pt x="892" y="95"/>
                  </a:cubicBezTo>
                  <a:cubicBezTo>
                    <a:pt x="892" y="22"/>
                    <a:pt x="892" y="22"/>
                    <a:pt x="892" y="22"/>
                  </a:cubicBezTo>
                  <a:cubicBezTo>
                    <a:pt x="892" y="10"/>
                    <a:pt x="882" y="0"/>
                    <a:pt x="869" y="0"/>
                  </a:cubicBezTo>
                  <a:cubicBezTo>
                    <a:pt x="857" y="0"/>
                    <a:pt x="847" y="10"/>
                    <a:pt x="847" y="22"/>
                  </a:cubicBezTo>
                  <a:cubicBezTo>
                    <a:pt x="847" y="95"/>
                    <a:pt x="847" y="95"/>
                    <a:pt x="847" y="95"/>
                  </a:cubicBezTo>
                  <a:cubicBezTo>
                    <a:pt x="696" y="95"/>
                    <a:pt x="696" y="95"/>
                    <a:pt x="696" y="95"/>
                  </a:cubicBezTo>
                  <a:cubicBezTo>
                    <a:pt x="696" y="22"/>
                    <a:pt x="696" y="22"/>
                    <a:pt x="696" y="22"/>
                  </a:cubicBezTo>
                  <a:cubicBezTo>
                    <a:pt x="696" y="10"/>
                    <a:pt x="686" y="0"/>
                    <a:pt x="674" y="0"/>
                  </a:cubicBezTo>
                  <a:cubicBezTo>
                    <a:pt x="661" y="0"/>
                    <a:pt x="651" y="10"/>
                    <a:pt x="651" y="22"/>
                  </a:cubicBezTo>
                  <a:cubicBezTo>
                    <a:pt x="651" y="95"/>
                    <a:pt x="651" y="95"/>
                    <a:pt x="651" y="95"/>
                  </a:cubicBezTo>
                  <a:cubicBezTo>
                    <a:pt x="501" y="95"/>
                    <a:pt x="501" y="95"/>
                    <a:pt x="501" y="95"/>
                  </a:cubicBezTo>
                  <a:cubicBezTo>
                    <a:pt x="501" y="22"/>
                    <a:pt x="501" y="22"/>
                    <a:pt x="501" y="22"/>
                  </a:cubicBezTo>
                  <a:cubicBezTo>
                    <a:pt x="501" y="10"/>
                    <a:pt x="490" y="0"/>
                    <a:pt x="478" y="0"/>
                  </a:cubicBezTo>
                  <a:cubicBezTo>
                    <a:pt x="466" y="0"/>
                    <a:pt x="456" y="10"/>
                    <a:pt x="456" y="22"/>
                  </a:cubicBezTo>
                  <a:cubicBezTo>
                    <a:pt x="456" y="95"/>
                    <a:pt x="456" y="95"/>
                    <a:pt x="456" y="95"/>
                  </a:cubicBezTo>
                  <a:cubicBezTo>
                    <a:pt x="305" y="95"/>
                    <a:pt x="305" y="95"/>
                    <a:pt x="305" y="95"/>
                  </a:cubicBezTo>
                  <a:cubicBezTo>
                    <a:pt x="305" y="22"/>
                    <a:pt x="305" y="22"/>
                    <a:pt x="305" y="22"/>
                  </a:cubicBezTo>
                  <a:cubicBezTo>
                    <a:pt x="305" y="10"/>
                    <a:pt x="295" y="0"/>
                    <a:pt x="282" y="0"/>
                  </a:cubicBezTo>
                  <a:cubicBezTo>
                    <a:pt x="270" y="0"/>
                    <a:pt x="260" y="10"/>
                    <a:pt x="260" y="22"/>
                  </a:cubicBezTo>
                  <a:cubicBezTo>
                    <a:pt x="260" y="95"/>
                    <a:pt x="260" y="95"/>
                    <a:pt x="260" y="95"/>
                  </a:cubicBezTo>
                  <a:cubicBezTo>
                    <a:pt x="63" y="95"/>
                    <a:pt x="63" y="95"/>
                    <a:pt x="63" y="95"/>
                  </a:cubicBezTo>
                  <a:cubicBezTo>
                    <a:pt x="28" y="95"/>
                    <a:pt x="0" y="123"/>
                    <a:pt x="0" y="157"/>
                  </a:cubicBezTo>
                  <a:cubicBezTo>
                    <a:pt x="0" y="1227"/>
                    <a:pt x="0" y="1227"/>
                    <a:pt x="0" y="1227"/>
                  </a:cubicBezTo>
                  <a:cubicBezTo>
                    <a:pt x="0" y="1262"/>
                    <a:pt x="28" y="1290"/>
                    <a:pt x="63" y="1290"/>
                  </a:cubicBezTo>
                  <a:cubicBezTo>
                    <a:pt x="621" y="1290"/>
                    <a:pt x="621" y="1290"/>
                    <a:pt x="621" y="1290"/>
                  </a:cubicBezTo>
                  <a:cubicBezTo>
                    <a:pt x="634" y="1290"/>
                    <a:pt x="644" y="1280"/>
                    <a:pt x="644" y="1268"/>
                  </a:cubicBezTo>
                  <a:cubicBezTo>
                    <a:pt x="644" y="1255"/>
                    <a:pt x="634" y="1245"/>
                    <a:pt x="621" y="1245"/>
                  </a:cubicBezTo>
                  <a:cubicBezTo>
                    <a:pt x="63" y="1245"/>
                    <a:pt x="63" y="1245"/>
                    <a:pt x="63" y="1245"/>
                  </a:cubicBezTo>
                  <a:cubicBezTo>
                    <a:pt x="53" y="1245"/>
                    <a:pt x="45" y="1237"/>
                    <a:pt x="45" y="1227"/>
                  </a:cubicBezTo>
                  <a:cubicBezTo>
                    <a:pt x="45" y="387"/>
                    <a:pt x="45" y="387"/>
                    <a:pt x="45" y="387"/>
                  </a:cubicBezTo>
                  <a:cubicBezTo>
                    <a:pt x="1302" y="387"/>
                    <a:pt x="1302" y="387"/>
                    <a:pt x="1302" y="387"/>
                  </a:cubicBezTo>
                  <a:cubicBezTo>
                    <a:pt x="1302" y="930"/>
                    <a:pt x="1302" y="930"/>
                    <a:pt x="1302" y="930"/>
                  </a:cubicBezTo>
                  <a:cubicBezTo>
                    <a:pt x="1050" y="930"/>
                    <a:pt x="1050" y="930"/>
                    <a:pt x="1050" y="930"/>
                  </a:cubicBezTo>
                  <a:cubicBezTo>
                    <a:pt x="1015" y="930"/>
                    <a:pt x="987" y="958"/>
                    <a:pt x="987" y="993"/>
                  </a:cubicBezTo>
                  <a:cubicBezTo>
                    <a:pt x="987" y="1245"/>
                    <a:pt x="987" y="1245"/>
                    <a:pt x="987" y="1245"/>
                  </a:cubicBezTo>
                  <a:cubicBezTo>
                    <a:pt x="726" y="1245"/>
                    <a:pt x="726" y="1245"/>
                    <a:pt x="726" y="1245"/>
                  </a:cubicBezTo>
                  <a:cubicBezTo>
                    <a:pt x="714" y="1245"/>
                    <a:pt x="704" y="1255"/>
                    <a:pt x="704" y="1268"/>
                  </a:cubicBezTo>
                  <a:cubicBezTo>
                    <a:pt x="704" y="1280"/>
                    <a:pt x="714" y="1290"/>
                    <a:pt x="726" y="1290"/>
                  </a:cubicBezTo>
                  <a:cubicBezTo>
                    <a:pt x="1010" y="1290"/>
                    <a:pt x="1010" y="1290"/>
                    <a:pt x="1010" y="1290"/>
                  </a:cubicBezTo>
                  <a:cubicBezTo>
                    <a:pt x="1016" y="1290"/>
                    <a:pt x="1021" y="1288"/>
                    <a:pt x="1026" y="1283"/>
                  </a:cubicBezTo>
                  <a:cubicBezTo>
                    <a:pt x="1080" y="1229"/>
                    <a:pt x="1080" y="1229"/>
                    <a:pt x="1080" y="1229"/>
                  </a:cubicBezTo>
                  <a:cubicBezTo>
                    <a:pt x="1458" y="1229"/>
                    <a:pt x="1458" y="1229"/>
                    <a:pt x="1458" y="1229"/>
                  </a:cubicBezTo>
                  <a:cubicBezTo>
                    <a:pt x="1507" y="1229"/>
                    <a:pt x="1543" y="1187"/>
                    <a:pt x="1535" y="1141"/>
                  </a:cubicBezTo>
                  <a:close/>
                  <a:moveTo>
                    <a:pt x="45" y="342"/>
                  </a:moveTo>
                  <a:cubicBezTo>
                    <a:pt x="45" y="157"/>
                    <a:pt x="45" y="157"/>
                    <a:pt x="45" y="157"/>
                  </a:cubicBezTo>
                  <a:cubicBezTo>
                    <a:pt x="45" y="148"/>
                    <a:pt x="53" y="140"/>
                    <a:pt x="63" y="140"/>
                  </a:cubicBezTo>
                  <a:cubicBezTo>
                    <a:pt x="260" y="140"/>
                    <a:pt x="260" y="140"/>
                    <a:pt x="260" y="140"/>
                  </a:cubicBezTo>
                  <a:cubicBezTo>
                    <a:pt x="260" y="241"/>
                    <a:pt x="260" y="241"/>
                    <a:pt x="260" y="241"/>
                  </a:cubicBezTo>
                  <a:cubicBezTo>
                    <a:pt x="260" y="253"/>
                    <a:pt x="270" y="263"/>
                    <a:pt x="282" y="263"/>
                  </a:cubicBezTo>
                  <a:cubicBezTo>
                    <a:pt x="295" y="263"/>
                    <a:pt x="305" y="253"/>
                    <a:pt x="305" y="241"/>
                  </a:cubicBezTo>
                  <a:cubicBezTo>
                    <a:pt x="305" y="140"/>
                    <a:pt x="305" y="140"/>
                    <a:pt x="305" y="140"/>
                  </a:cubicBezTo>
                  <a:cubicBezTo>
                    <a:pt x="456" y="140"/>
                    <a:pt x="456" y="140"/>
                    <a:pt x="456" y="140"/>
                  </a:cubicBezTo>
                  <a:cubicBezTo>
                    <a:pt x="456" y="241"/>
                    <a:pt x="456" y="241"/>
                    <a:pt x="456" y="241"/>
                  </a:cubicBezTo>
                  <a:cubicBezTo>
                    <a:pt x="456" y="253"/>
                    <a:pt x="466" y="263"/>
                    <a:pt x="478" y="263"/>
                  </a:cubicBezTo>
                  <a:cubicBezTo>
                    <a:pt x="490" y="263"/>
                    <a:pt x="501" y="253"/>
                    <a:pt x="501" y="241"/>
                  </a:cubicBezTo>
                  <a:cubicBezTo>
                    <a:pt x="501" y="140"/>
                    <a:pt x="501" y="140"/>
                    <a:pt x="501" y="140"/>
                  </a:cubicBezTo>
                  <a:cubicBezTo>
                    <a:pt x="651" y="140"/>
                    <a:pt x="651" y="140"/>
                    <a:pt x="651" y="140"/>
                  </a:cubicBezTo>
                  <a:cubicBezTo>
                    <a:pt x="651" y="241"/>
                    <a:pt x="651" y="241"/>
                    <a:pt x="651" y="241"/>
                  </a:cubicBezTo>
                  <a:cubicBezTo>
                    <a:pt x="651" y="253"/>
                    <a:pt x="661" y="263"/>
                    <a:pt x="674" y="263"/>
                  </a:cubicBezTo>
                  <a:cubicBezTo>
                    <a:pt x="686" y="263"/>
                    <a:pt x="696" y="253"/>
                    <a:pt x="696" y="241"/>
                  </a:cubicBezTo>
                  <a:cubicBezTo>
                    <a:pt x="696" y="140"/>
                    <a:pt x="696" y="140"/>
                    <a:pt x="696" y="140"/>
                  </a:cubicBezTo>
                  <a:cubicBezTo>
                    <a:pt x="847" y="140"/>
                    <a:pt x="847" y="140"/>
                    <a:pt x="847" y="140"/>
                  </a:cubicBezTo>
                  <a:cubicBezTo>
                    <a:pt x="847" y="241"/>
                    <a:pt x="847" y="241"/>
                    <a:pt x="847" y="241"/>
                  </a:cubicBezTo>
                  <a:cubicBezTo>
                    <a:pt x="847" y="253"/>
                    <a:pt x="857" y="263"/>
                    <a:pt x="869" y="263"/>
                  </a:cubicBezTo>
                  <a:cubicBezTo>
                    <a:pt x="882" y="263"/>
                    <a:pt x="892" y="253"/>
                    <a:pt x="892" y="241"/>
                  </a:cubicBezTo>
                  <a:cubicBezTo>
                    <a:pt x="892" y="140"/>
                    <a:pt x="892" y="140"/>
                    <a:pt x="892" y="140"/>
                  </a:cubicBezTo>
                  <a:cubicBezTo>
                    <a:pt x="1043" y="140"/>
                    <a:pt x="1043" y="140"/>
                    <a:pt x="1043" y="140"/>
                  </a:cubicBezTo>
                  <a:cubicBezTo>
                    <a:pt x="1043" y="241"/>
                    <a:pt x="1043" y="241"/>
                    <a:pt x="1043" y="241"/>
                  </a:cubicBezTo>
                  <a:cubicBezTo>
                    <a:pt x="1043" y="253"/>
                    <a:pt x="1053" y="263"/>
                    <a:pt x="1065" y="263"/>
                  </a:cubicBezTo>
                  <a:cubicBezTo>
                    <a:pt x="1078" y="263"/>
                    <a:pt x="1088" y="253"/>
                    <a:pt x="1088" y="241"/>
                  </a:cubicBezTo>
                  <a:cubicBezTo>
                    <a:pt x="1088" y="140"/>
                    <a:pt x="1088" y="140"/>
                    <a:pt x="1088" y="140"/>
                  </a:cubicBezTo>
                  <a:cubicBezTo>
                    <a:pt x="1285" y="140"/>
                    <a:pt x="1285" y="140"/>
                    <a:pt x="1285" y="140"/>
                  </a:cubicBezTo>
                  <a:cubicBezTo>
                    <a:pt x="1295" y="140"/>
                    <a:pt x="1302" y="148"/>
                    <a:pt x="1302" y="157"/>
                  </a:cubicBezTo>
                  <a:cubicBezTo>
                    <a:pt x="1302" y="342"/>
                    <a:pt x="1302" y="342"/>
                    <a:pt x="1302" y="342"/>
                  </a:cubicBezTo>
                  <a:lnTo>
                    <a:pt x="45" y="342"/>
                  </a:lnTo>
                  <a:close/>
                  <a:moveTo>
                    <a:pt x="1032" y="1213"/>
                  </a:moveTo>
                  <a:cubicBezTo>
                    <a:pt x="1032" y="993"/>
                    <a:pt x="1032" y="993"/>
                    <a:pt x="1032" y="993"/>
                  </a:cubicBezTo>
                  <a:cubicBezTo>
                    <a:pt x="1032" y="983"/>
                    <a:pt x="1040" y="975"/>
                    <a:pt x="1050" y="975"/>
                  </a:cubicBezTo>
                  <a:cubicBezTo>
                    <a:pt x="1271" y="975"/>
                    <a:pt x="1271" y="975"/>
                    <a:pt x="1271" y="975"/>
                  </a:cubicBezTo>
                  <a:cubicBezTo>
                    <a:pt x="1248" y="997"/>
                    <a:pt x="1055" y="1191"/>
                    <a:pt x="1032" y="1213"/>
                  </a:cubicBezTo>
                  <a:close/>
                  <a:moveTo>
                    <a:pt x="1032" y="1213"/>
                  </a:moveTo>
                  <a:cubicBezTo>
                    <a:pt x="1032" y="1213"/>
                    <a:pt x="1032" y="1213"/>
                    <a:pt x="1032" y="1213"/>
                  </a:cubicBezTo>
                </a:path>
              </a:pathLst>
            </a:custGeom>
            <a:grpFill/>
            <a:ln w="9525">
              <a:solidFill>
                <a:srgbClr val="E73083"/>
              </a:solidFill>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dirty="0">
                <a:solidFill>
                  <a:srgbClr val="4A4A4A"/>
                </a:solidFill>
                <a:latin typeface="Tahoma"/>
                <a:ea typeface="+mn-ea"/>
              </a:endParaRPr>
            </a:p>
          </p:txBody>
        </p:sp>
      </p:grpSp>
      <p:sp>
        <p:nvSpPr>
          <p:cNvPr id="61" name="ZoneTexte 60"/>
          <p:cNvSpPr txBox="1"/>
          <p:nvPr/>
        </p:nvSpPr>
        <p:spPr>
          <a:xfrm>
            <a:off x="188756" y="3723878"/>
            <a:ext cx="1214892" cy="432048"/>
          </a:xfrm>
          <a:prstGeom prst="rect">
            <a:avLst/>
          </a:prstGeom>
          <a:noFill/>
        </p:spPr>
        <p:txBody>
          <a:bodyPr wrap="square" lIns="72000" tIns="108000" rIns="72000" bIns="108000" rtlCol="0" anchor="ctr" anchorCtr="0">
            <a:noAutofit/>
          </a:bodyPr>
          <a:lstStyle/>
          <a:p>
            <a:pPr algn="ctr"/>
            <a:r>
              <a:rPr lang="fr-FR" sz="1200" dirty="0"/>
              <a:t>Calendrier de la phase pilote</a:t>
            </a:r>
          </a:p>
        </p:txBody>
      </p:sp>
      <p:sp>
        <p:nvSpPr>
          <p:cNvPr id="2" name="Titre 1"/>
          <p:cNvSpPr>
            <a:spLocks noGrp="1"/>
          </p:cNvSpPr>
          <p:nvPr>
            <p:ph type="title"/>
          </p:nvPr>
        </p:nvSpPr>
        <p:spPr/>
        <p:txBody>
          <a:bodyPr>
            <a:normAutofit fontScale="90000"/>
          </a:bodyPr>
          <a:lstStyle/>
          <a:p>
            <a:r>
              <a:rPr lang="fr-FR" dirty="0">
                <a:solidFill>
                  <a:schemeClr val="bg2">
                    <a:lumMod val="50000"/>
                  </a:schemeClr>
                </a:solidFill>
              </a:rPr>
              <a:t>1. Contexte de l’expérimentation Mon espace santé </a:t>
            </a:r>
            <a:r>
              <a:rPr lang="fr-FR" dirty="0"/>
              <a:t/>
            </a:r>
            <a:br>
              <a:rPr lang="fr-FR" dirty="0"/>
            </a:br>
            <a:r>
              <a:rPr lang="fr-FR" dirty="0"/>
              <a:t>Grands objectifs et calendrier général</a:t>
            </a:r>
          </a:p>
        </p:txBody>
      </p:sp>
      <p:grpSp>
        <p:nvGrpSpPr>
          <p:cNvPr id="4" name="Groupe 3"/>
          <p:cNvGrpSpPr/>
          <p:nvPr/>
        </p:nvGrpSpPr>
        <p:grpSpPr>
          <a:xfrm>
            <a:off x="1495790" y="2558279"/>
            <a:ext cx="7036650" cy="1760570"/>
            <a:chOff x="1135750" y="2558279"/>
            <a:chExt cx="7036650" cy="1760570"/>
          </a:xfrm>
        </p:grpSpPr>
        <p:grpSp>
          <p:nvGrpSpPr>
            <p:cNvPr id="14" name="Groupe 13"/>
            <p:cNvGrpSpPr/>
            <p:nvPr/>
          </p:nvGrpSpPr>
          <p:grpSpPr>
            <a:xfrm>
              <a:off x="1135750" y="2889657"/>
              <a:ext cx="1542624" cy="786029"/>
              <a:chOff x="4274266" y="2038915"/>
              <a:chExt cx="1769535" cy="823848"/>
            </a:xfrm>
          </p:grpSpPr>
          <p:sp>
            <p:nvSpPr>
              <p:cNvPr id="31" name="Rectangle: Rounded Corners 24">
                <a:extLst>
                  <a:ext uri="{FF2B5EF4-FFF2-40B4-BE49-F238E27FC236}">
                    <a16:creationId xmlns:a16="http://schemas.microsoft.com/office/drawing/2014/main" id="{2BA15015-BD92-4175-90C8-DCBE15F18309}"/>
                  </a:ext>
                </a:extLst>
              </p:cNvPr>
              <p:cNvSpPr/>
              <p:nvPr/>
            </p:nvSpPr>
            <p:spPr>
              <a:xfrm>
                <a:off x="4274266" y="2335251"/>
                <a:ext cx="1769535" cy="345251"/>
              </a:xfrm>
              <a:prstGeom prst="roundRect">
                <a:avLst/>
              </a:prstGeom>
              <a:noFill/>
              <a:ln w="635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300"/>
                  </a:spcBef>
                  <a:spcAft>
                    <a:spcPts val="300"/>
                  </a:spcAft>
                  <a:buClrTx/>
                  <a:buSzTx/>
                  <a:buFontTx/>
                  <a:buNone/>
                  <a:tabLst/>
                  <a:defRPr/>
                </a:pPr>
                <a:r>
                  <a:rPr kumimoji="0" lang="fr-FR" sz="1050" b="0" i="0" u="none" strike="noStrike" kern="0" cap="none" spc="0" normalizeH="0" baseline="0" noProof="0" dirty="0">
                    <a:ln>
                      <a:noFill/>
                    </a:ln>
                    <a:solidFill>
                      <a:sysClr val="windowText" lastClr="000000"/>
                    </a:solidFill>
                    <a:effectLst/>
                    <a:uLnTx/>
                    <a:uFillTx/>
                    <a:latin typeface="Arial"/>
                    <a:ea typeface="+mn-ea"/>
                    <a:cs typeface="+mn-cs"/>
                  </a:rPr>
                  <a:t>Validation instruction volet 2 CNP </a:t>
                </a:r>
              </a:p>
            </p:txBody>
          </p:sp>
          <p:sp>
            <p:nvSpPr>
              <p:cNvPr id="32" name="Star: 5 Points 10">
                <a:extLst>
                  <a:ext uri="{FF2B5EF4-FFF2-40B4-BE49-F238E27FC236}">
                    <a16:creationId xmlns:a16="http://schemas.microsoft.com/office/drawing/2014/main" id="{D804191E-2F1E-4685-B96A-D63C6138CBA5}"/>
                  </a:ext>
                </a:extLst>
              </p:cNvPr>
              <p:cNvSpPr/>
              <p:nvPr/>
            </p:nvSpPr>
            <p:spPr>
              <a:xfrm>
                <a:off x="4994053" y="2038915"/>
                <a:ext cx="321734" cy="300111"/>
              </a:xfrm>
              <a:prstGeom prst="star5">
                <a:avLst/>
              </a:prstGeom>
              <a:solidFill>
                <a:srgbClr val="23277E"/>
              </a:solidFill>
              <a:ln w="635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300"/>
                  </a:spcBef>
                  <a:spcAft>
                    <a:spcPts val="300"/>
                  </a:spcAft>
                  <a:buClrTx/>
                  <a:buSzTx/>
                  <a:buFontTx/>
                  <a:buNone/>
                  <a:tabLst/>
                  <a:defRPr/>
                </a:pPr>
                <a:endParaRPr kumimoji="0" lang="fr-FR" sz="1600" b="0" i="0" u="none" strike="noStrike" kern="0" cap="none" spc="0" normalizeH="0" baseline="0" noProof="0" err="1">
                  <a:ln>
                    <a:noFill/>
                  </a:ln>
                  <a:solidFill>
                    <a:srgbClr val="FFFFFF"/>
                  </a:solidFill>
                  <a:effectLst/>
                  <a:uLnTx/>
                  <a:uFillTx/>
                  <a:latin typeface="Arial"/>
                  <a:ea typeface="+mn-ea"/>
                  <a:cs typeface="+mn-cs"/>
                </a:endParaRPr>
              </a:p>
            </p:txBody>
          </p:sp>
          <p:sp>
            <p:nvSpPr>
              <p:cNvPr id="33" name="Rectangle: Rounded Corners 63">
                <a:extLst>
                  <a:ext uri="{FF2B5EF4-FFF2-40B4-BE49-F238E27FC236}">
                    <a16:creationId xmlns:a16="http://schemas.microsoft.com/office/drawing/2014/main" id="{C04F0775-CDEE-432C-BFA4-DBD6BC575A7E}"/>
                  </a:ext>
                </a:extLst>
              </p:cNvPr>
              <p:cNvSpPr/>
              <p:nvPr/>
            </p:nvSpPr>
            <p:spPr>
              <a:xfrm>
                <a:off x="4445256" y="2603386"/>
                <a:ext cx="1427554" cy="259377"/>
              </a:xfrm>
              <a:prstGeom prst="roundRect">
                <a:avLst>
                  <a:gd name="adj" fmla="val 0"/>
                </a:avLst>
              </a:prstGeom>
              <a:noFill/>
              <a:ln w="635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050" b="0" i="0" u="none" strike="noStrike" kern="0" cap="none" spc="0" normalizeH="0" baseline="0" noProof="0" dirty="0">
                    <a:ln>
                      <a:noFill/>
                    </a:ln>
                    <a:solidFill>
                      <a:srgbClr val="E94190"/>
                    </a:solidFill>
                    <a:effectLst/>
                    <a:uLnTx/>
                    <a:uFillTx/>
                    <a:latin typeface="Arial"/>
                    <a:ea typeface="+mn-ea"/>
                  </a:rPr>
                  <a:t>Annexe pilotes</a:t>
                </a:r>
                <a:endParaRPr kumimoji="0" lang="fr-FR" sz="1050" b="0" i="0" u="none" strike="noStrike" kern="0" cap="none" spc="0" normalizeH="0" baseline="0" noProof="0" dirty="0">
                  <a:ln>
                    <a:noFill/>
                  </a:ln>
                  <a:solidFill>
                    <a:srgbClr val="E94190"/>
                  </a:solidFill>
                  <a:effectLst/>
                  <a:uLnTx/>
                  <a:uFillTx/>
                  <a:latin typeface="Arial"/>
                  <a:ea typeface="+mn-ea"/>
                  <a:cs typeface="Arial"/>
                </a:endParaRPr>
              </a:p>
            </p:txBody>
          </p:sp>
        </p:grpSp>
        <p:sp>
          <p:nvSpPr>
            <p:cNvPr id="15" name="Rectangle: Rounded Corners 65">
              <a:extLst>
                <a:ext uri="{FF2B5EF4-FFF2-40B4-BE49-F238E27FC236}">
                  <a16:creationId xmlns:a16="http://schemas.microsoft.com/office/drawing/2014/main" id="{A6CA5594-8C1C-46D4-8A5B-D339FBD5679D}"/>
                </a:ext>
              </a:extLst>
            </p:cNvPr>
            <p:cNvSpPr/>
            <p:nvPr/>
          </p:nvSpPr>
          <p:spPr>
            <a:xfrm>
              <a:off x="3060958" y="3428217"/>
              <a:ext cx="5011851" cy="811228"/>
            </a:xfrm>
            <a:prstGeom prst="roundRect">
              <a:avLst/>
            </a:prstGeom>
            <a:solidFill>
              <a:srgbClr val="F5A5CB"/>
            </a:solidFill>
            <a:ln w="6350" cap="sq" cmpd="sng" algn="ctr">
              <a:noFill/>
              <a:prstDash val="solid"/>
              <a:miter lim="800000"/>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300"/>
                </a:spcBef>
                <a:spcAft>
                  <a:spcPts val="300"/>
                </a:spcAft>
                <a:buClrTx/>
                <a:buSzTx/>
                <a:buFontTx/>
                <a:buNone/>
                <a:tabLst/>
                <a:defRPr/>
              </a:pPr>
              <a:r>
                <a:rPr kumimoji="0" lang="fr-FR" sz="1050" b="1" i="0" u="none" strike="noStrike" kern="0" cap="none" spc="0" normalizeH="0" baseline="0" noProof="0" dirty="0">
                  <a:ln>
                    <a:noFill/>
                  </a:ln>
                  <a:solidFill>
                    <a:srgbClr val="FFFFFF"/>
                  </a:solidFill>
                  <a:effectLst/>
                  <a:uLnTx/>
                  <a:uFillTx/>
                  <a:latin typeface="Arial"/>
                  <a:ea typeface="+mn-ea"/>
                  <a:cs typeface="+mn-cs"/>
                </a:rPr>
                <a:t>Accompagnement des pilotes et</a:t>
              </a:r>
              <a:r>
                <a:rPr kumimoji="0" lang="fr-FR" sz="1050" b="1" i="0" u="none" strike="noStrike" kern="0" cap="none" spc="0" normalizeH="0" noProof="0" dirty="0">
                  <a:ln>
                    <a:noFill/>
                  </a:ln>
                  <a:solidFill>
                    <a:srgbClr val="FFFFFF"/>
                  </a:solidFill>
                  <a:effectLst/>
                  <a:uLnTx/>
                  <a:uFillTx/>
                  <a:latin typeface="Arial"/>
                  <a:ea typeface="+mn-ea"/>
                  <a:cs typeface="+mn-cs"/>
                </a:rPr>
                <a:t> suivi de l’expérimentation</a:t>
              </a:r>
              <a:endParaRPr kumimoji="0" lang="fr-FR" sz="1050" b="1" i="0" u="none" strike="noStrike" kern="0" cap="none" spc="0" normalizeH="0" baseline="0" noProof="0" dirty="0">
                <a:ln>
                  <a:noFill/>
                </a:ln>
                <a:solidFill>
                  <a:srgbClr val="FFFFFF"/>
                </a:solidFill>
                <a:effectLst/>
                <a:uLnTx/>
                <a:uFillTx/>
                <a:latin typeface="Arial"/>
                <a:ea typeface="+mn-ea"/>
                <a:cs typeface="+mn-cs"/>
              </a:endParaRPr>
            </a:p>
          </p:txBody>
        </p:sp>
        <p:grpSp>
          <p:nvGrpSpPr>
            <p:cNvPr id="17" name="Groupe 16"/>
            <p:cNvGrpSpPr/>
            <p:nvPr/>
          </p:nvGrpSpPr>
          <p:grpSpPr>
            <a:xfrm>
              <a:off x="2037557" y="3524773"/>
              <a:ext cx="1023401" cy="621753"/>
              <a:chOff x="4533949" y="2141890"/>
              <a:chExt cx="1173937" cy="651668"/>
            </a:xfrm>
          </p:grpSpPr>
          <p:sp>
            <p:nvSpPr>
              <p:cNvPr id="29" name="Rectangle: Rounded Corners 24">
                <a:extLst>
                  <a:ext uri="{FF2B5EF4-FFF2-40B4-BE49-F238E27FC236}">
                    <a16:creationId xmlns:a16="http://schemas.microsoft.com/office/drawing/2014/main" id="{2BA15015-BD92-4175-90C8-DCBE15F18309}"/>
                  </a:ext>
                </a:extLst>
              </p:cNvPr>
              <p:cNvSpPr/>
              <p:nvPr/>
            </p:nvSpPr>
            <p:spPr>
              <a:xfrm>
                <a:off x="4533949" y="2537482"/>
                <a:ext cx="1173937" cy="256076"/>
              </a:xfrm>
              <a:prstGeom prst="roundRect">
                <a:avLst/>
              </a:prstGeom>
              <a:noFill/>
              <a:ln w="635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300"/>
                  </a:spcBef>
                  <a:spcAft>
                    <a:spcPts val="300"/>
                  </a:spcAft>
                  <a:buClrTx/>
                  <a:buSzTx/>
                  <a:buFontTx/>
                  <a:buNone/>
                  <a:tabLst/>
                  <a:defRPr/>
                </a:pPr>
                <a:r>
                  <a:rPr lang="fr-FR" sz="1050" kern="0" dirty="0">
                    <a:solidFill>
                      <a:sysClr val="windowText" lastClr="000000"/>
                    </a:solidFill>
                    <a:latin typeface="Arial"/>
                    <a:ea typeface="+mn-ea"/>
                  </a:rPr>
                  <a:t>dépôt des candidatures </a:t>
                </a:r>
                <a:endParaRPr kumimoji="0" lang="fr-FR" sz="1050" b="0" i="0" u="none" strike="noStrike" kern="0" cap="none" spc="0" normalizeH="0" baseline="0" noProof="0" dirty="0">
                  <a:ln>
                    <a:noFill/>
                  </a:ln>
                  <a:solidFill>
                    <a:sysClr val="windowText" lastClr="000000"/>
                  </a:solidFill>
                  <a:effectLst/>
                  <a:uLnTx/>
                  <a:uFillTx/>
                  <a:latin typeface="Arial"/>
                  <a:ea typeface="+mn-ea"/>
                </a:endParaRPr>
              </a:p>
            </p:txBody>
          </p:sp>
          <p:sp>
            <p:nvSpPr>
              <p:cNvPr id="30" name="Star: 5 Points 10">
                <a:extLst>
                  <a:ext uri="{FF2B5EF4-FFF2-40B4-BE49-F238E27FC236}">
                    <a16:creationId xmlns:a16="http://schemas.microsoft.com/office/drawing/2014/main" id="{D804191E-2F1E-4685-B96A-D63C6138CBA5}"/>
                  </a:ext>
                </a:extLst>
              </p:cNvPr>
              <p:cNvSpPr/>
              <p:nvPr/>
            </p:nvSpPr>
            <p:spPr>
              <a:xfrm>
                <a:off x="4994053" y="2141890"/>
                <a:ext cx="321734" cy="300111"/>
              </a:xfrm>
              <a:prstGeom prst="star5">
                <a:avLst/>
              </a:prstGeom>
              <a:solidFill>
                <a:srgbClr val="23277E"/>
              </a:solidFill>
              <a:ln w="635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300"/>
                  </a:spcBef>
                  <a:spcAft>
                    <a:spcPts val="300"/>
                  </a:spcAft>
                  <a:buClrTx/>
                  <a:buSzTx/>
                  <a:buFontTx/>
                  <a:buNone/>
                  <a:tabLst/>
                  <a:defRPr/>
                </a:pPr>
                <a:endParaRPr kumimoji="0" lang="fr-FR" sz="1600" b="0" i="0" u="none" strike="noStrike" kern="0" cap="none" spc="0" normalizeH="0" baseline="0" noProof="0" err="1">
                  <a:ln>
                    <a:noFill/>
                  </a:ln>
                  <a:solidFill>
                    <a:srgbClr val="FFFFFF"/>
                  </a:solidFill>
                  <a:effectLst/>
                  <a:uLnTx/>
                  <a:uFillTx/>
                  <a:latin typeface="Arial"/>
                  <a:ea typeface="+mn-ea"/>
                  <a:cs typeface="+mn-cs"/>
                </a:endParaRPr>
              </a:p>
            </p:txBody>
          </p:sp>
        </p:grpSp>
        <p:sp>
          <p:nvSpPr>
            <p:cNvPr id="18" name="Rectangle 17"/>
            <p:cNvSpPr/>
            <p:nvPr/>
          </p:nvSpPr>
          <p:spPr>
            <a:xfrm>
              <a:off x="1334527" y="2569107"/>
              <a:ext cx="692280" cy="267973"/>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Février</a:t>
              </a:r>
            </a:p>
          </p:txBody>
        </p:sp>
        <p:sp>
          <p:nvSpPr>
            <p:cNvPr id="19" name="Rectangle 18"/>
            <p:cNvSpPr/>
            <p:nvPr/>
          </p:nvSpPr>
          <p:spPr>
            <a:xfrm>
              <a:off x="2196862" y="2569107"/>
              <a:ext cx="692280" cy="267973"/>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Mars</a:t>
              </a:r>
            </a:p>
          </p:txBody>
        </p:sp>
        <p:sp>
          <p:nvSpPr>
            <p:cNvPr id="20" name="Rectangle 19"/>
            <p:cNvSpPr/>
            <p:nvPr/>
          </p:nvSpPr>
          <p:spPr>
            <a:xfrm>
              <a:off x="3060958" y="2569168"/>
              <a:ext cx="692280" cy="267973"/>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Avril</a:t>
              </a:r>
            </a:p>
          </p:txBody>
        </p:sp>
        <p:sp>
          <p:nvSpPr>
            <p:cNvPr id="21" name="Rectangle 20"/>
            <p:cNvSpPr/>
            <p:nvPr/>
          </p:nvSpPr>
          <p:spPr>
            <a:xfrm>
              <a:off x="3925054" y="2569106"/>
              <a:ext cx="692280" cy="267973"/>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Mai</a:t>
              </a:r>
            </a:p>
          </p:txBody>
        </p:sp>
        <p:sp>
          <p:nvSpPr>
            <p:cNvPr id="22" name="Rectangle 21"/>
            <p:cNvSpPr/>
            <p:nvPr/>
          </p:nvSpPr>
          <p:spPr>
            <a:xfrm>
              <a:off x="4789150" y="2568502"/>
              <a:ext cx="692280" cy="267973"/>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Juin</a:t>
              </a:r>
            </a:p>
          </p:txBody>
        </p:sp>
        <p:sp>
          <p:nvSpPr>
            <p:cNvPr id="23" name="Rectangle 22"/>
            <p:cNvSpPr/>
            <p:nvPr/>
          </p:nvSpPr>
          <p:spPr>
            <a:xfrm>
              <a:off x="5653246" y="2568501"/>
              <a:ext cx="692280" cy="267973"/>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Juillet</a:t>
              </a:r>
            </a:p>
          </p:txBody>
        </p:sp>
        <p:grpSp>
          <p:nvGrpSpPr>
            <p:cNvPr id="24" name="Groupe 23"/>
            <p:cNvGrpSpPr/>
            <p:nvPr/>
          </p:nvGrpSpPr>
          <p:grpSpPr>
            <a:xfrm>
              <a:off x="4789150" y="3721235"/>
              <a:ext cx="1019433" cy="597614"/>
              <a:chOff x="4533949" y="2141890"/>
              <a:chExt cx="1224137" cy="670899"/>
            </a:xfrm>
          </p:grpSpPr>
          <p:sp>
            <p:nvSpPr>
              <p:cNvPr id="26" name="Rectangle: Rounded Corners 24">
                <a:extLst>
                  <a:ext uri="{FF2B5EF4-FFF2-40B4-BE49-F238E27FC236}">
                    <a16:creationId xmlns:a16="http://schemas.microsoft.com/office/drawing/2014/main" id="{2BA15015-BD92-4175-90C8-DCBE15F18309}"/>
                  </a:ext>
                </a:extLst>
              </p:cNvPr>
              <p:cNvSpPr/>
              <p:nvPr/>
            </p:nvSpPr>
            <p:spPr>
              <a:xfrm>
                <a:off x="4533949" y="2467538"/>
                <a:ext cx="1224137" cy="345251"/>
              </a:xfrm>
              <a:prstGeom prst="roundRect">
                <a:avLst/>
              </a:prstGeom>
              <a:noFill/>
              <a:ln w="635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300"/>
                  </a:spcBef>
                  <a:spcAft>
                    <a:spcPts val="300"/>
                  </a:spcAft>
                  <a:buClrTx/>
                  <a:buSzTx/>
                  <a:buFontTx/>
                  <a:buNone/>
                  <a:tabLst/>
                  <a:defRPr/>
                </a:pPr>
                <a:r>
                  <a:rPr lang="fr-FR" sz="1000" kern="0" dirty="0">
                    <a:solidFill>
                      <a:sysClr val="windowText" lastClr="000000"/>
                    </a:solidFill>
                    <a:latin typeface="Arial"/>
                    <a:ea typeface="+mn-ea"/>
                  </a:rPr>
                  <a:t>REX pilotes</a:t>
                </a:r>
                <a:endParaRPr kumimoji="0" lang="fr-FR" sz="1000" b="0" i="0" u="none" strike="noStrike" kern="0" cap="none" spc="0" normalizeH="0" baseline="0" noProof="0" dirty="0">
                  <a:ln>
                    <a:noFill/>
                  </a:ln>
                  <a:solidFill>
                    <a:sysClr val="windowText" lastClr="000000"/>
                  </a:solidFill>
                  <a:effectLst/>
                  <a:uLnTx/>
                  <a:uFillTx/>
                  <a:latin typeface="Arial"/>
                  <a:ea typeface="+mn-ea"/>
                </a:endParaRPr>
              </a:p>
            </p:txBody>
          </p:sp>
          <p:sp>
            <p:nvSpPr>
              <p:cNvPr id="27" name="Star: 5 Points 10">
                <a:extLst>
                  <a:ext uri="{FF2B5EF4-FFF2-40B4-BE49-F238E27FC236}">
                    <a16:creationId xmlns:a16="http://schemas.microsoft.com/office/drawing/2014/main" id="{D804191E-2F1E-4685-B96A-D63C6138CBA5}"/>
                  </a:ext>
                </a:extLst>
              </p:cNvPr>
              <p:cNvSpPr/>
              <p:nvPr/>
            </p:nvSpPr>
            <p:spPr>
              <a:xfrm>
                <a:off x="4994053" y="2141890"/>
                <a:ext cx="321734" cy="300111"/>
              </a:xfrm>
              <a:prstGeom prst="star5">
                <a:avLst/>
              </a:prstGeom>
              <a:solidFill>
                <a:srgbClr val="E73083"/>
              </a:solidFill>
              <a:ln w="635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300"/>
                  </a:spcBef>
                  <a:spcAft>
                    <a:spcPts val="300"/>
                  </a:spcAft>
                  <a:buClrTx/>
                  <a:buSzTx/>
                  <a:buFontTx/>
                  <a:buNone/>
                  <a:tabLst/>
                  <a:defRPr/>
                </a:pPr>
                <a:endParaRPr kumimoji="0" lang="fr-FR" sz="1600" b="0" i="0" u="none" strike="noStrike" kern="0" cap="none" spc="0" normalizeH="0" baseline="0" noProof="0" err="1">
                  <a:ln>
                    <a:noFill/>
                  </a:ln>
                  <a:solidFill>
                    <a:srgbClr val="E73083"/>
                  </a:solidFill>
                  <a:effectLst/>
                  <a:uLnTx/>
                  <a:uFillTx/>
                  <a:latin typeface="Arial"/>
                  <a:ea typeface="+mn-ea"/>
                  <a:cs typeface="+mn-cs"/>
                </a:endParaRPr>
              </a:p>
            </p:txBody>
          </p:sp>
        </p:grpSp>
        <p:sp>
          <p:nvSpPr>
            <p:cNvPr id="62" name="Rectangle 61"/>
            <p:cNvSpPr/>
            <p:nvPr/>
          </p:nvSpPr>
          <p:spPr>
            <a:xfrm>
              <a:off x="6515581" y="2572853"/>
              <a:ext cx="692280" cy="267973"/>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Aout</a:t>
              </a:r>
            </a:p>
          </p:txBody>
        </p:sp>
        <p:sp>
          <p:nvSpPr>
            <p:cNvPr id="63" name="Rectangle 62"/>
            <p:cNvSpPr/>
            <p:nvPr/>
          </p:nvSpPr>
          <p:spPr>
            <a:xfrm>
              <a:off x="7380529" y="2558279"/>
              <a:ext cx="692280" cy="267973"/>
            </a:xfrm>
            <a:prstGeom prst="rect">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Sept</a:t>
              </a:r>
            </a:p>
          </p:txBody>
        </p:sp>
        <p:grpSp>
          <p:nvGrpSpPr>
            <p:cNvPr id="65" name="Groupe 64"/>
            <p:cNvGrpSpPr/>
            <p:nvPr/>
          </p:nvGrpSpPr>
          <p:grpSpPr>
            <a:xfrm>
              <a:off x="7164288" y="3702327"/>
              <a:ext cx="1008112" cy="597615"/>
              <a:chOff x="4533949" y="2141890"/>
              <a:chExt cx="1224137" cy="670900"/>
            </a:xfrm>
          </p:grpSpPr>
          <p:sp>
            <p:nvSpPr>
              <p:cNvPr id="66" name="Rectangle: Rounded Corners 24">
                <a:extLst>
                  <a:ext uri="{FF2B5EF4-FFF2-40B4-BE49-F238E27FC236}">
                    <a16:creationId xmlns:a16="http://schemas.microsoft.com/office/drawing/2014/main" id="{2BA15015-BD92-4175-90C8-DCBE15F18309}"/>
                  </a:ext>
                </a:extLst>
              </p:cNvPr>
              <p:cNvSpPr/>
              <p:nvPr/>
            </p:nvSpPr>
            <p:spPr>
              <a:xfrm>
                <a:off x="4533949" y="2467539"/>
                <a:ext cx="1224137" cy="345251"/>
              </a:xfrm>
              <a:prstGeom prst="roundRect">
                <a:avLst/>
              </a:prstGeom>
              <a:noFill/>
              <a:ln w="635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300"/>
                  </a:spcBef>
                  <a:spcAft>
                    <a:spcPts val="300"/>
                  </a:spcAft>
                  <a:buClrTx/>
                  <a:buSzTx/>
                  <a:buFontTx/>
                  <a:buNone/>
                  <a:tabLst/>
                  <a:defRPr/>
                </a:pPr>
                <a:r>
                  <a:rPr lang="fr-FR" sz="1000" kern="0" dirty="0">
                    <a:solidFill>
                      <a:sysClr val="windowText" lastClr="000000"/>
                    </a:solidFill>
                    <a:latin typeface="Arial"/>
                    <a:ea typeface="+mn-ea"/>
                  </a:rPr>
                  <a:t>REX pilotes</a:t>
                </a:r>
                <a:endParaRPr kumimoji="0" lang="fr-FR" sz="1000" b="0" i="0" u="none" strike="noStrike" kern="0" cap="none" spc="0" normalizeH="0" baseline="0" noProof="0" dirty="0">
                  <a:ln>
                    <a:noFill/>
                  </a:ln>
                  <a:solidFill>
                    <a:sysClr val="windowText" lastClr="000000"/>
                  </a:solidFill>
                  <a:effectLst/>
                  <a:uLnTx/>
                  <a:uFillTx/>
                  <a:latin typeface="Arial"/>
                  <a:ea typeface="+mn-ea"/>
                </a:endParaRPr>
              </a:p>
            </p:txBody>
          </p:sp>
          <p:sp>
            <p:nvSpPr>
              <p:cNvPr id="67" name="Star: 5 Points 10">
                <a:extLst>
                  <a:ext uri="{FF2B5EF4-FFF2-40B4-BE49-F238E27FC236}">
                    <a16:creationId xmlns:a16="http://schemas.microsoft.com/office/drawing/2014/main" id="{D804191E-2F1E-4685-B96A-D63C6138CBA5}"/>
                  </a:ext>
                </a:extLst>
              </p:cNvPr>
              <p:cNvSpPr/>
              <p:nvPr/>
            </p:nvSpPr>
            <p:spPr>
              <a:xfrm>
                <a:off x="4994053" y="2141890"/>
                <a:ext cx="321734" cy="300111"/>
              </a:xfrm>
              <a:prstGeom prst="star5">
                <a:avLst/>
              </a:prstGeom>
              <a:solidFill>
                <a:srgbClr val="E73083"/>
              </a:solidFill>
              <a:ln w="6350" cap="sq"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300"/>
                  </a:spcBef>
                  <a:spcAft>
                    <a:spcPts val="300"/>
                  </a:spcAft>
                  <a:buClrTx/>
                  <a:buSzTx/>
                  <a:buFontTx/>
                  <a:buNone/>
                  <a:tabLst/>
                  <a:defRPr/>
                </a:pPr>
                <a:endParaRPr kumimoji="0" lang="fr-FR" sz="1600" b="0" i="0" u="none" strike="noStrike" kern="0" cap="none" spc="0" normalizeH="0" baseline="0" noProof="0" err="1">
                  <a:ln>
                    <a:noFill/>
                  </a:ln>
                  <a:solidFill>
                    <a:srgbClr val="E73083"/>
                  </a:solidFill>
                  <a:effectLst/>
                  <a:uLnTx/>
                  <a:uFillTx/>
                  <a:latin typeface="Arial"/>
                  <a:ea typeface="+mn-ea"/>
                  <a:cs typeface="+mn-cs"/>
                </a:endParaRPr>
              </a:p>
            </p:txBody>
          </p:sp>
        </p:grpSp>
      </p:grpSp>
    </p:spTree>
    <p:extLst>
      <p:ext uri="{BB962C8B-B14F-4D97-AF65-F5344CB8AC3E}">
        <p14:creationId xmlns:p14="http://schemas.microsoft.com/office/powerpoint/2010/main" val="3643888139"/>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ZoneTexte 115"/>
          <p:cNvSpPr txBox="1"/>
          <p:nvPr/>
        </p:nvSpPr>
        <p:spPr>
          <a:xfrm>
            <a:off x="575316" y="1378798"/>
            <a:ext cx="4919991" cy="415498"/>
          </a:xfrm>
          <a:prstGeom prst="rect">
            <a:avLst/>
          </a:prstGeom>
          <a:noFill/>
          <a:ln>
            <a:noFill/>
          </a:ln>
        </p:spPr>
        <p:txBody>
          <a:bodyPr wrap="square" rtlCol="0">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fr-FR" sz="1050" i="0" u="none" strike="noStrike" kern="1200" cap="none" spc="0" normalizeH="0" baseline="0" noProof="0" dirty="0">
                <a:ln>
                  <a:noFill/>
                </a:ln>
                <a:effectLst/>
                <a:uLnTx/>
                <a:uFillTx/>
                <a:ea typeface="Tahoma" panose="020B0604030504040204" pitchFamily="34" charset="0"/>
                <a:cs typeface="Tahoma" panose="020B0604030504040204" pitchFamily="34" charset="0"/>
              </a:rPr>
              <a:t>Identifier</a:t>
            </a:r>
            <a:r>
              <a:rPr kumimoji="0" lang="fr-FR" sz="1050" i="0" u="none" strike="noStrike" kern="1200" cap="none" spc="0" normalizeH="0" noProof="0" dirty="0">
                <a:ln>
                  <a:noFill/>
                </a:ln>
                <a:effectLst/>
                <a:uLnTx/>
                <a:uFillTx/>
                <a:ea typeface="Tahoma" panose="020B0604030504040204" pitchFamily="34" charset="0"/>
                <a:cs typeface="Tahoma" panose="020B0604030504040204" pitchFamily="34" charset="0"/>
              </a:rPr>
              <a:t> les parcours patients permettant de déployer des cas d’usages autour de Mon espace santé </a:t>
            </a:r>
          </a:p>
        </p:txBody>
      </p:sp>
      <p:sp>
        <p:nvSpPr>
          <p:cNvPr id="21" name="ZoneTexte 125"/>
          <p:cNvSpPr txBox="1"/>
          <p:nvPr/>
        </p:nvSpPr>
        <p:spPr>
          <a:xfrm>
            <a:off x="539552" y="2450629"/>
            <a:ext cx="2424573" cy="2569393"/>
          </a:xfrm>
          <a:prstGeom prst="rect">
            <a:avLst/>
          </a:prstGeom>
          <a:solidFill>
            <a:schemeClr val="bg1">
              <a:lumMod val="85000"/>
            </a:schemeClr>
          </a:solidFill>
          <a:ln>
            <a:solidFill>
              <a:schemeClr val="bg1"/>
            </a:solidFill>
          </a:ln>
        </p:spPr>
        <p:txBody>
          <a:bodyPr wrap="square" rtlCol="0">
            <a:no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1" dirty="0">
                <a:solidFill>
                  <a:srgbClr val="E73083"/>
                </a:solidFill>
                <a:ea typeface="Tahoma" panose="020B0604030504040204" pitchFamily="34" charset="0"/>
                <a:cs typeface="Tahoma" panose="020B0604030504040204" pitchFamily="34" charset="0"/>
              </a:rPr>
              <a:t>Alimenter le DMP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000" i="0" u="none" strike="noStrike" kern="1200" cap="none" spc="0" normalizeH="0" baseline="0" noProof="0" dirty="0">
              <a:ln>
                <a:noFill/>
              </a:ln>
              <a:solidFill>
                <a:srgbClr val="4A4A4A"/>
              </a:solidFill>
              <a:effectLst/>
              <a:uLnTx/>
              <a:uFillTx/>
              <a:ea typeface="Tahoma" panose="020B0604030504040204" pitchFamily="34" charset="0"/>
              <a:cs typeface="Tahoma" panose="020B0604030504040204" pitchFamily="34" charset="0"/>
            </a:endParaRPr>
          </a:p>
          <a:p>
            <a:pPr marL="228600" marR="0" lvl="0" indent="-228600" defTabSz="914400" rtl="0" eaLnBrk="1" fontAlgn="auto" latinLnBrk="0" hangingPunct="1">
              <a:lnSpc>
                <a:spcPct val="100000"/>
              </a:lnSpc>
              <a:spcBef>
                <a:spcPts val="0"/>
              </a:spcBef>
              <a:spcAft>
                <a:spcPts val="0"/>
              </a:spcAft>
              <a:buClrTx/>
              <a:buSzTx/>
              <a:buFontTx/>
              <a:buAutoNum type="arabicParenR"/>
              <a:tabLst/>
              <a:defRPr/>
            </a:pPr>
            <a:r>
              <a:rPr lang="fr-FR" sz="1000" dirty="0">
                <a:ea typeface="Tahoma" panose="020B0604030504040204" pitchFamily="34" charset="0"/>
                <a:cs typeface="Tahoma" panose="020B0604030504040204" pitchFamily="34" charset="0"/>
              </a:rPr>
              <a:t>Alimentation actuelle du DMP en priorité </a:t>
            </a:r>
          </a:p>
          <a:p>
            <a:pPr marL="228600" marR="0" lvl="0" indent="-228600" defTabSz="914400" rtl="0" eaLnBrk="1" fontAlgn="auto" latinLnBrk="0" hangingPunct="1">
              <a:lnSpc>
                <a:spcPct val="100000"/>
              </a:lnSpc>
              <a:spcBef>
                <a:spcPts val="0"/>
              </a:spcBef>
              <a:spcAft>
                <a:spcPts val="0"/>
              </a:spcAft>
              <a:buClrTx/>
              <a:buSzTx/>
              <a:buFontTx/>
              <a:buAutoNum type="arabicParenR"/>
              <a:tabLst/>
              <a:defRPr/>
            </a:pPr>
            <a:endParaRPr lang="fr-FR" sz="1000" dirty="0">
              <a:ea typeface="Tahoma" panose="020B0604030504040204" pitchFamily="34" charset="0"/>
              <a:cs typeface="Tahoma" panose="020B0604030504040204" pitchFamily="34" charset="0"/>
            </a:endParaRPr>
          </a:p>
          <a:p>
            <a:pPr marL="228600" marR="0" lvl="0" indent="-228600" defTabSz="914400" rtl="0" eaLnBrk="1" fontAlgn="auto" latinLnBrk="0" hangingPunct="1">
              <a:lnSpc>
                <a:spcPct val="100000"/>
              </a:lnSpc>
              <a:spcBef>
                <a:spcPts val="0"/>
              </a:spcBef>
              <a:spcAft>
                <a:spcPts val="0"/>
              </a:spcAft>
              <a:buClrTx/>
              <a:buSzTx/>
              <a:buFontTx/>
              <a:buAutoNum type="arabicParenR"/>
              <a:tabLst/>
              <a:defRPr/>
            </a:pPr>
            <a:r>
              <a:rPr lang="fr-FR" sz="1000" dirty="0">
                <a:ea typeface="Tahoma" panose="020B0604030504040204" pitchFamily="34" charset="0"/>
                <a:cs typeface="Tahoma" panose="020B0604030504040204" pitchFamily="34" charset="0"/>
              </a:rPr>
              <a:t>Reprise de l’historique une fois l’alimentation actuelle en routine </a:t>
            </a:r>
          </a:p>
          <a:p>
            <a:pPr marR="0" lvl="0" defTabSz="914400" rtl="0" eaLnBrk="1" fontAlgn="auto" latinLnBrk="0" hangingPunct="1">
              <a:lnSpc>
                <a:spcPct val="100000"/>
              </a:lnSpc>
              <a:spcBef>
                <a:spcPts val="0"/>
              </a:spcBef>
              <a:spcAft>
                <a:spcPts val="0"/>
              </a:spcAft>
              <a:buClrTx/>
              <a:buSzTx/>
              <a:tabLst/>
              <a:defRPr/>
            </a:pPr>
            <a:endParaRPr lang="fr-FR" sz="1000" dirty="0">
              <a:ea typeface="Tahoma" panose="020B0604030504040204" pitchFamily="34" charset="0"/>
              <a:cs typeface="Tahoma" panose="020B0604030504040204" pitchFamily="34" charset="0"/>
            </a:endParaRPr>
          </a:p>
          <a:p>
            <a:pPr lvl="0" fontAlgn="auto">
              <a:spcBef>
                <a:spcPts val="0"/>
              </a:spcBef>
              <a:spcAft>
                <a:spcPts val="0"/>
              </a:spcAft>
              <a:defRPr/>
            </a:pPr>
            <a:r>
              <a:rPr lang="fr-FR" sz="1000" dirty="0">
                <a:ea typeface="Tahoma" panose="020B0604030504040204" pitchFamily="34" charset="0"/>
                <a:cs typeface="Tahoma" panose="020B0604030504040204" pitchFamily="34" charset="0"/>
              </a:rPr>
              <a:t>🚨 L’alimentation avec l’API DMP V1 est tolérée jusqu’à la fin 2022.</a:t>
            </a:r>
            <a:r>
              <a:rPr lang="fr-FR" sz="1000" dirty="0">
                <a:latin typeface="Arial" charset="0"/>
                <a:ea typeface="Geneva" charset="-128"/>
              </a:rPr>
              <a:t> Il est toutefois</a:t>
            </a:r>
            <a:r>
              <a:rPr lang="fr-FR" sz="1000" b="1" dirty="0">
                <a:latin typeface="Arial" charset="0"/>
                <a:ea typeface="Geneva" charset="-128"/>
              </a:rPr>
              <a:t> fortement recommandé </a:t>
            </a:r>
            <a:r>
              <a:rPr lang="fr-FR" sz="1000" dirty="0">
                <a:latin typeface="Arial" charset="0"/>
                <a:ea typeface="Geneva" charset="-128"/>
              </a:rPr>
              <a:t>d’alimenter le DMP via l’API DMP v2 en utilisant l’INS qualifié. </a:t>
            </a:r>
            <a:endParaRPr lang="fr-FR" sz="1000" dirty="0">
              <a:ea typeface="Tahoma" panose="020B0604030504040204" pitchFamily="34" charset="0"/>
              <a:cs typeface="Tahoma" panose="020B0604030504040204" pitchFamily="34" charset="0"/>
            </a:endParaRPr>
          </a:p>
          <a:p>
            <a:pPr marL="228600" marR="0" lvl="0" indent="-228600" defTabSz="914400" rtl="0" eaLnBrk="1" fontAlgn="auto" latinLnBrk="0" hangingPunct="1">
              <a:lnSpc>
                <a:spcPct val="100000"/>
              </a:lnSpc>
              <a:spcBef>
                <a:spcPts val="0"/>
              </a:spcBef>
              <a:spcAft>
                <a:spcPts val="0"/>
              </a:spcAft>
              <a:buClrTx/>
              <a:buSzTx/>
              <a:buFontTx/>
              <a:buAutoNum type="arabicParenR"/>
              <a:tabLst/>
              <a:defRPr/>
            </a:pPr>
            <a:endParaRPr lang="fr-FR" sz="1000" dirty="0">
              <a:ea typeface="Tahoma" panose="020B0604030504040204" pitchFamily="34" charset="0"/>
              <a:cs typeface="Tahoma" panose="020B0604030504040204" pitchFamily="34" charset="0"/>
            </a:endParaRPr>
          </a:p>
        </p:txBody>
      </p:sp>
      <p:sp>
        <p:nvSpPr>
          <p:cNvPr id="22" name="ZoneTexte 118"/>
          <p:cNvSpPr txBox="1"/>
          <p:nvPr/>
        </p:nvSpPr>
        <p:spPr>
          <a:xfrm>
            <a:off x="3172107" y="2450629"/>
            <a:ext cx="2408005" cy="2569393"/>
          </a:xfrm>
          <a:prstGeom prst="rect">
            <a:avLst/>
          </a:prstGeom>
          <a:solidFill>
            <a:schemeClr val="bg1">
              <a:lumMod val="85000"/>
            </a:schemeClr>
          </a:solidFill>
          <a:ln>
            <a:solidFill>
              <a:schemeClr val="bg1"/>
            </a:solidFill>
          </a:ln>
        </p:spPr>
        <p:txBody>
          <a:bodyPr wrap="square" rtlCol="0">
            <a:no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b="1" dirty="0">
                <a:solidFill>
                  <a:srgbClr val="E73083"/>
                </a:solidFill>
                <a:ea typeface="Tahoma" panose="020B0604030504040204" pitchFamily="34" charset="0"/>
                <a:cs typeface="Tahoma" panose="020B0604030504040204" pitchFamily="34" charset="0"/>
              </a:rPr>
              <a:t>Développer les échanges entre le PS et le patient par messagerie</a:t>
            </a:r>
          </a:p>
          <a:p>
            <a:pPr marL="0" marR="0" lvl="0" indent="0" defTabSz="914400" rtl="0" eaLnBrk="1" fontAlgn="auto" latinLnBrk="0" hangingPunct="1">
              <a:lnSpc>
                <a:spcPct val="100000"/>
              </a:lnSpc>
              <a:spcBef>
                <a:spcPts val="0"/>
              </a:spcBef>
              <a:spcAft>
                <a:spcPts val="0"/>
              </a:spcAft>
              <a:buClrTx/>
              <a:buSzTx/>
              <a:buFontTx/>
              <a:buNone/>
              <a:tabLst/>
              <a:defRPr/>
            </a:pPr>
            <a:endParaRPr lang="fr-FR" sz="1000" b="1" dirty="0">
              <a:solidFill>
                <a:srgbClr val="E73083"/>
              </a:solidFill>
              <a:ea typeface="Tahoma" panose="020B0604030504040204" pitchFamily="34" charset="0"/>
              <a:cs typeface="Tahoma" panose="020B0604030504040204" pitchFamily="34" charset="0"/>
            </a:endParaRPr>
          </a:p>
          <a:p>
            <a:pPr marL="228600" indent="-228600" fontAlgn="auto">
              <a:spcBef>
                <a:spcPts val="0"/>
              </a:spcBef>
              <a:spcAft>
                <a:spcPts val="0"/>
              </a:spcAft>
              <a:buFont typeface="Wingdings" panose="05000000000000000000" pitchFamily="2" charset="2"/>
              <a:buChar char="§"/>
              <a:defRPr/>
            </a:pPr>
            <a:r>
              <a:rPr lang="fr-FR" sz="1000" dirty="0">
                <a:ea typeface="Tahoma" panose="020B0604030504040204" pitchFamily="34" charset="0"/>
                <a:cs typeface="Tahoma" panose="020B0604030504040204" pitchFamily="34" charset="0"/>
              </a:rPr>
              <a:t>En amont / post venue patient</a:t>
            </a:r>
          </a:p>
          <a:p>
            <a:pPr marL="228600" indent="-228600" fontAlgn="auto">
              <a:spcBef>
                <a:spcPts val="0"/>
              </a:spcBef>
              <a:spcAft>
                <a:spcPts val="0"/>
              </a:spcAft>
              <a:buFont typeface="Wingdings" panose="05000000000000000000" pitchFamily="2" charset="2"/>
              <a:buChar char="§"/>
              <a:defRPr/>
            </a:pPr>
            <a:r>
              <a:rPr lang="fr-FR" sz="1000" dirty="0">
                <a:ea typeface="Tahoma" panose="020B0604030504040204" pitchFamily="34" charset="0"/>
                <a:cs typeface="Tahoma" panose="020B0604030504040204" pitchFamily="34" charset="0"/>
              </a:rPr>
              <a:t>Envoi infos / documents </a:t>
            </a:r>
          </a:p>
          <a:p>
            <a:pPr marL="228600" indent="-228600" fontAlgn="auto">
              <a:spcBef>
                <a:spcPts val="0"/>
              </a:spcBef>
              <a:spcAft>
                <a:spcPts val="0"/>
              </a:spcAft>
              <a:buFont typeface="Wingdings" panose="05000000000000000000" pitchFamily="2" charset="2"/>
              <a:buChar char="§"/>
              <a:defRPr/>
            </a:pPr>
            <a:r>
              <a:rPr lang="fr-FR" sz="1000" dirty="0">
                <a:ea typeface="Tahoma" panose="020B0604030504040204" pitchFamily="34" charset="0"/>
                <a:cs typeface="Tahoma" panose="020B0604030504040204" pitchFamily="34" charset="0"/>
              </a:rPr>
              <a:t>etc. </a:t>
            </a:r>
          </a:p>
          <a:p>
            <a:pPr marL="0" marR="0" lvl="0" indent="0" defTabSz="914400" rtl="0" eaLnBrk="1" fontAlgn="auto" latinLnBrk="0" hangingPunct="1">
              <a:lnSpc>
                <a:spcPct val="100000"/>
              </a:lnSpc>
              <a:spcBef>
                <a:spcPts val="0"/>
              </a:spcBef>
              <a:spcAft>
                <a:spcPts val="0"/>
              </a:spcAft>
              <a:buClrTx/>
              <a:buSzTx/>
              <a:buFontTx/>
              <a:buNone/>
              <a:tabLst/>
              <a:defRPr/>
            </a:pPr>
            <a:endParaRPr lang="fr-FR" sz="1000" b="1" dirty="0">
              <a:solidFill>
                <a:srgbClr val="E73083"/>
              </a:solidFill>
              <a:ea typeface="Tahoma" panose="020B0604030504040204" pitchFamily="34" charset="0"/>
              <a:cs typeface="Tahoma" panose="020B0604030504040204" pitchFamily="34"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lang="fr-FR" sz="1000" dirty="0">
                <a:ea typeface="Tahoma" panose="020B0604030504040204" pitchFamily="34" charset="0"/>
                <a:cs typeface="Tahoma" panose="020B0604030504040204" pitchFamily="34" charset="0"/>
              </a:rPr>
              <a:t>🚨 Dérogation INS qualifié jusqu’à la fin 2022 : possibilité d’envoi de messages au patient sans l’INS qualifié. Possibilité de récupérer l’INS et donc l’adresse mail de l’usager : </a:t>
            </a:r>
          </a:p>
          <a:p>
            <a:pPr marL="171450" marR="0" lvl="0" indent="-171450" defTabSz="914400" rtl="0" eaLnBrk="1" fontAlgn="auto" latinLnBrk="0" hangingPunct="1">
              <a:lnSpc>
                <a:spcPct val="100000"/>
              </a:lnSpc>
              <a:spcBef>
                <a:spcPts val="0"/>
              </a:spcBef>
              <a:spcAft>
                <a:spcPts val="0"/>
              </a:spcAft>
              <a:buClrTx/>
              <a:buSzTx/>
              <a:buFontTx/>
              <a:buChar char="-"/>
              <a:tabLst/>
              <a:defRPr/>
            </a:pPr>
            <a:r>
              <a:rPr lang="fr-FR" sz="1000" dirty="0">
                <a:ea typeface="Tahoma" panose="020B0604030504040204" pitchFamily="34" charset="0"/>
                <a:cs typeface="Tahoma" panose="020B0604030504040204" pitchFamily="34" charset="0"/>
              </a:rPr>
              <a:t>À partir du numéro de sécurité social de l’usager </a:t>
            </a:r>
          </a:p>
          <a:p>
            <a:pPr marL="171450" marR="0" lvl="0" indent="-171450" defTabSz="914400" rtl="0" eaLnBrk="1" fontAlgn="auto" latinLnBrk="0" hangingPunct="1">
              <a:lnSpc>
                <a:spcPct val="100000"/>
              </a:lnSpc>
              <a:spcBef>
                <a:spcPts val="0"/>
              </a:spcBef>
              <a:spcAft>
                <a:spcPts val="0"/>
              </a:spcAft>
              <a:buClrTx/>
              <a:buSzTx/>
              <a:buFontTx/>
              <a:buChar char="-"/>
              <a:tabLst/>
              <a:defRPr/>
            </a:pPr>
            <a:r>
              <a:rPr lang="fr-FR" sz="1000" dirty="0">
                <a:ea typeface="Tahoma" panose="020B0604030504040204" pitchFamily="34" charset="0"/>
                <a:cs typeface="Tahoma" panose="020B0604030504040204" pitchFamily="34" charset="0"/>
              </a:rPr>
              <a:t>En demandant l’adresse à l’usager (disponible dans Mon espace santé) </a:t>
            </a:r>
          </a:p>
        </p:txBody>
      </p:sp>
      <p:grpSp>
        <p:nvGrpSpPr>
          <p:cNvPr id="23" name="Groupe 22"/>
          <p:cNvGrpSpPr/>
          <p:nvPr/>
        </p:nvGrpSpPr>
        <p:grpSpPr>
          <a:xfrm>
            <a:off x="940308" y="2027904"/>
            <a:ext cx="1367703" cy="341922"/>
            <a:chOff x="1912749" y="1635471"/>
            <a:chExt cx="1759151" cy="439783"/>
          </a:xfrm>
        </p:grpSpPr>
        <p:pic>
          <p:nvPicPr>
            <p:cNvPr id="24" name="Image 5">
              <a:extLst>
                <a:ext uri="{FF2B5EF4-FFF2-40B4-BE49-F238E27FC236}">
                  <a16:creationId xmlns:a16="http://schemas.microsoft.com/office/drawing/2014/main" id="{47D1D8FD-DEFC-40A1-ADAE-95079EDB8A6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20911" y="1635471"/>
              <a:ext cx="650989" cy="432000"/>
            </a:xfrm>
            <a:prstGeom prst="rect">
              <a:avLst/>
            </a:prstGeom>
          </p:spPr>
        </p:pic>
        <p:cxnSp>
          <p:nvCxnSpPr>
            <p:cNvPr id="25" name="Connecteur droit avec flèche 24"/>
            <p:cNvCxnSpPr/>
            <p:nvPr/>
          </p:nvCxnSpPr>
          <p:spPr>
            <a:xfrm>
              <a:off x="2483768" y="1851471"/>
              <a:ext cx="465135" cy="0"/>
            </a:xfrm>
            <a:prstGeom prst="straightConnector1">
              <a:avLst/>
            </a:prstGeom>
            <a:ln w="12700">
              <a:solidFill>
                <a:srgbClr val="E73083"/>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42" name="Picture 50">
              <a:extLst>
                <a:ext uri="{FF2B5EF4-FFF2-40B4-BE49-F238E27FC236}">
                  <a16:creationId xmlns:a16="http://schemas.microsoft.com/office/drawing/2014/main" id="{B3E42009-21FC-4B20-8651-681CFC713958}"/>
                </a:ext>
              </a:extLst>
            </p:cNvPr>
            <p:cNvPicPr>
              <a:picLocks noChangeAspect="1"/>
            </p:cNvPicPr>
            <p:nvPr/>
          </p:nvPicPr>
          <p:blipFill>
            <a:blip r:embed="rId4"/>
            <a:stretch>
              <a:fillRect/>
            </a:stretch>
          </p:blipFill>
          <p:spPr>
            <a:xfrm>
              <a:off x="1912749" y="1643254"/>
              <a:ext cx="581820" cy="432000"/>
            </a:xfrm>
            <a:prstGeom prst="rect">
              <a:avLst/>
            </a:prstGeom>
          </p:spPr>
        </p:pic>
      </p:grpSp>
      <p:grpSp>
        <p:nvGrpSpPr>
          <p:cNvPr id="43" name="Groupe 42"/>
          <p:cNvGrpSpPr/>
          <p:nvPr/>
        </p:nvGrpSpPr>
        <p:grpSpPr>
          <a:xfrm>
            <a:off x="3401612" y="2027993"/>
            <a:ext cx="1642703" cy="341833"/>
            <a:chOff x="5807514" y="1700204"/>
            <a:chExt cx="2112858" cy="439668"/>
          </a:xfrm>
        </p:grpSpPr>
        <p:pic>
          <p:nvPicPr>
            <p:cNvPr id="44" name="Picture 51">
              <a:extLst>
                <a:ext uri="{FF2B5EF4-FFF2-40B4-BE49-F238E27FC236}">
                  <a16:creationId xmlns:a16="http://schemas.microsoft.com/office/drawing/2014/main" id="{C62B9A66-A1A7-4EA8-8543-C4C88645C672}"/>
                </a:ext>
              </a:extLst>
            </p:cNvPr>
            <p:cNvPicPr>
              <a:picLocks noChangeAspect="1"/>
            </p:cNvPicPr>
            <p:nvPr/>
          </p:nvPicPr>
          <p:blipFill>
            <a:blip r:embed="rId5"/>
            <a:stretch>
              <a:fillRect/>
            </a:stretch>
          </p:blipFill>
          <p:spPr>
            <a:xfrm>
              <a:off x="5807514" y="1707872"/>
              <a:ext cx="899212" cy="432000"/>
            </a:xfrm>
            <a:prstGeom prst="rect">
              <a:avLst/>
            </a:prstGeom>
          </p:spPr>
        </p:pic>
        <p:pic>
          <p:nvPicPr>
            <p:cNvPr id="45" name="Image 5">
              <a:extLst>
                <a:ext uri="{FF2B5EF4-FFF2-40B4-BE49-F238E27FC236}">
                  <a16:creationId xmlns:a16="http://schemas.microsoft.com/office/drawing/2014/main" id="{47D1D8FD-DEFC-40A1-ADAE-95079EDB8A6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9384" y="1700204"/>
              <a:ext cx="650988" cy="432000"/>
            </a:xfrm>
            <a:prstGeom prst="rect">
              <a:avLst/>
            </a:prstGeom>
          </p:spPr>
        </p:pic>
        <p:cxnSp>
          <p:nvCxnSpPr>
            <p:cNvPr id="46" name="Connecteur droit avec flèche 45"/>
            <p:cNvCxnSpPr/>
            <p:nvPr/>
          </p:nvCxnSpPr>
          <p:spPr>
            <a:xfrm flipV="1">
              <a:off x="6768244" y="1916204"/>
              <a:ext cx="439622" cy="8949"/>
            </a:xfrm>
            <a:prstGeom prst="straightConnector1">
              <a:avLst/>
            </a:prstGeom>
            <a:ln w="12700">
              <a:solidFill>
                <a:srgbClr val="E73083"/>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47" name="Rectangle 46">
            <a:extLst>
              <a:ext uri="{FF2B5EF4-FFF2-40B4-BE49-F238E27FC236}">
                <a16:creationId xmlns:a16="http://schemas.microsoft.com/office/drawing/2014/main" id="{D766842A-E009-41D7-A7D7-CB346B4AD35A}"/>
              </a:ext>
            </a:extLst>
          </p:cNvPr>
          <p:cNvSpPr/>
          <p:nvPr/>
        </p:nvSpPr>
        <p:spPr>
          <a:xfrm>
            <a:off x="624226" y="1041457"/>
            <a:ext cx="4799074" cy="305979"/>
          </a:xfrm>
          <a:prstGeom prst="rect">
            <a:avLst/>
          </a:prstGeom>
          <a:solidFill>
            <a:srgbClr val="FF3399"/>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r>
              <a:rPr lang="fr-FR" sz="1200" b="1" dirty="0">
                <a:solidFill>
                  <a:schemeClr val="bg1"/>
                </a:solidFill>
              </a:rPr>
              <a:t>Mise en œuvre de cas d’usage</a:t>
            </a:r>
          </a:p>
        </p:txBody>
      </p:sp>
      <p:sp>
        <p:nvSpPr>
          <p:cNvPr id="48" name="Rectangle 47">
            <a:extLst>
              <a:ext uri="{FF2B5EF4-FFF2-40B4-BE49-F238E27FC236}">
                <a16:creationId xmlns:a16="http://schemas.microsoft.com/office/drawing/2014/main" id="{D766842A-E009-41D7-A7D7-CB346B4AD35A}"/>
              </a:ext>
            </a:extLst>
          </p:cNvPr>
          <p:cNvSpPr/>
          <p:nvPr/>
        </p:nvSpPr>
        <p:spPr>
          <a:xfrm>
            <a:off x="5919312" y="1054404"/>
            <a:ext cx="2469111" cy="305979"/>
          </a:xfrm>
          <a:prstGeom prst="rect">
            <a:avLst/>
          </a:prstGeom>
          <a:solidFill>
            <a:srgbClr val="FF3399"/>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Bef>
                <a:spcPts val="300"/>
              </a:spcBef>
              <a:spcAft>
                <a:spcPts val="300"/>
              </a:spcAft>
            </a:pPr>
            <a:r>
              <a:rPr lang="fr-FR" sz="1200" b="1" dirty="0">
                <a:solidFill>
                  <a:schemeClr val="bg1"/>
                </a:solidFill>
              </a:rPr>
              <a:t>Formalisation d’un REX</a:t>
            </a:r>
          </a:p>
        </p:txBody>
      </p:sp>
      <p:sp>
        <p:nvSpPr>
          <p:cNvPr id="49" name="Rectangle 48">
            <a:extLst>
              <a:ext uri="{FF2B5EF4-FFF2-40B4-BE49-F238E27FC236}">
                <a16:creationId xmlns:a16="http://schemas.microsoft.com/office/drawing/2014/main" id="{DA912D41-EE09-4260-911A-6B2771B7DA2A}"/>
              </a:ext>
            </a:extLst>
          </p:cNvPr>
          <p:cNvSpPr/>
          <p:nvPr/>
        </p:nvSpPr>
        <p:spPr>
          <a:xfrm>
            <a:off x="5919312" y="1451840"/>
            <a:ext cx="2469111" cy="2047391"/>
          </a:xfrm>
          <a:prstGeom prst="rect">
            <a:avLst/>
          </a:prstGeom>
          <a:noFill/>
          <a:ln w="6350" cap="sq">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just">
              <a:spcBef>
                <a:spcPts val="300"/>
              </a:spcBef>
              <a:spcAft>
                <a:spcPts val="300"/>
              </a:spcAft>
            </a:pPr>
            <a:r>
              <a:rPr lang="fr-FR" sz="1050" dirty="0">
                <a:solidFill>
                  <a:schemeClr val="tx1"/>
                </a:solidFill>
              </a:rPr>
              <a:t>Formaliser un retour d’expérience partiel ou final précisant :</a:t>
            </a:r>
          </a:p>
          <a:p>
            <a:pPr marL="171450" indent="-171450" algn="just">
              <a:spcBef>
                <a:spcPts val="300"/>
              </a:spcBef>
              <a:spcAft>
                <a:spcPts val="300"/>
              </a:spcAft>
              <a:buFont typeface="Arial" panose="020B0604020202020204" pitchFamily="34" charset="0"/>
              <a:buChar char="•"/>
            </a:pPr>
            <a:r>
              <a:rPr lang="fr-FR" sz="1050" dirty="0">
                <a:solidFill>
                  <a:schemeClr val="tx1"/>
                </a:solidFill>
              </a:rPr>
              <a:t>Démarche</a:t>
            </a:r>
          </a:p>
          <a:p>
            <a:pPr marL="171450" indent="-171450" algn="just">
              <a:spcBef>
                <a:spcPts val="300"/>
              </a:spcBef>
              <a:spcAft>
                <a:spcPts val="300"/>
              </a:spcAft>
              <a:buFont typeface="Arial" panose="020B0604020202020204" pitchFamily="34" charset="0"/>
              <a:buChar char="•"/>
            </a:pPr>
            <a:r>
              <a:rPr lang="fr-FR" sz="1050" dirty="0">
                <a:solidFill>
                  <a:schemeClr val="tx1"/>
                </a:solidFill>
              </a:rPr>
              <a:t>les cas d’usage mis en œuvre</a:t>
            </a:r>
          </a:p>
          <a:p>
            <a:pPr marL="171450" indent="-171450" algn="just">
              <a:spcBef>
                <a:spcPts val="300"/>
              </a:spcBef>
              <a:spcAft>
                <a:spcPts val="300"/>
              </a:spcAft>
              <a:buFont typeface="Arial" panose="020B0604020202020204" pitchFamily="34" charset="0"/>
              <a:buChar char="•"/>
            </a:pPr>
            <a:r>
              <a:rPr lang="fr-FR" sz="1050" dirty="0">
                <a:solidFill>
                  <a:schemeClr val="tx1"/>
                </a:solidFill>
              </a:rPr>
              <a:t>les réussites/ leviers et les freins</a:t>
            </a:r>
          </a:p>
          <a:p>
            <a:pPr marL="171450" indent="-171450" algn="just">
              <a:spcBef>
                <a:spcPts val="300"/>
              </a:spcBef>
              <a:spcAft>
                <a:spcPts val="300"/>
              </a:spcAft>
              <a:buFont typeface="Arial" panose="020B0604020202020204" pitchFamily="34" charset="0"/>
              <a:buChar char="•"/>
            </a:pPr>
            <a:r>
              <a:rPr lang="fr-FR" sz="1050" dirty="0">
                <a:solidFill>
                  <a:schemeClr val="tx1"/>
                </a:solidFill>
              </a:rPr>
              <a:t>recommandations que peut faire l’ES aux autres établissements</a:t>
            </a:r>
          </a:p>
          <a:p>
            <a:pPr algn="just">
              <a:spcBef>
                <a:spcPts val="300"/>
              </a:spcBef>
              <a:spcAft>
                <a:spcPts val="300"/>
              </a:spcAft>
            </a:pPr>
            <a:r>
              <a:rPr lang="fr-FR" sz="1050" dirty="0">
                <a:solidFill>
                  <a:schemeClr val="tx1"/>
                </a:solidFill>
              </a:rPr>
              <a:t>=&gt; Une trame est mise à disposition</a:t>
            </a:r>
          </a:p>
        </p:txBody>
      </p:sp>
      <p:sp>
        <p:nvSpPr>
          <p:cNvPr id="50" name="Ellipse 49"/>
          <p:cNvSpPr/>
          <p:nvPr/>
        </p:nvSpPr>
        <p:spPr>
          <a:xfrm>
            <a:off x="539552" y="1019792"/>
            <a:ext cx="325924" cy="325924"/>
          </a:xfrm>
          <a:prstGeom prst="ellipse">
            <a:avLst/>
          </a:prstGeom>
          <a:solidFill>
            <a:srgbClr val="2F7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solidFill>
                  <a:schemeClr val="bg1"/>
                </a:solidFill>
              </a:rPr>
              <a:t>1</a:t>
            </a:r>
          </a:p>
        </p:txBody>
      </p:sp>
      <p:sp>
        <p:nvSpPr>
          <p:cNvPr id="51" name="Ellipse 50"/>
          <p:cNvSpPr/>
          <p:nvPr/>
        </p:nvSpPr>
        <p:spPr>
          <a:xfrm>
            <a:off x="5797026" y="1019792"/>
            <a:ext cx="325924" cy="325924"/>
          </a:xfrm>
          <a:prstGeom prst="ellipse">
            <a:avLst/>
          </a:prstGeom>
          <a:solidFill>
            <a:srgbClr val="2F75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b="1" dirty="0">
                <a:solidFill>
                  <a:schemeClr val="bg1"/>
                </a:solidFill>
              </a:rPr>
              <a:t>2</a:t>
            </a:r>
          </a:p>
        </p:txBody>
      </p:sp>
      <p:sp>
        <p:nvSpPr>
          <p:cNvPr id="2" name="Titre 1"/>
          <p:cNvSpPr>
            <a:spLocks noGrp="1"/>
          </p:cNvSpPr>
          <p:nvPr>
            <p:ph type="title"/>
          </p:nvPr>
        </p:nvSpPr>
        <p:spPr/>
        <p:txBody>
          <a:bodyPr>
            <a:normAutofit fontScale="90000"/>
          </a:bodyPr>
          <a:lstStyle/>
          <a:p>
            <a:r>
              <a:rPr lang="fr-FR" dirty="0">
                <a:solidFill>
                  <a:schemeClr val="bg2">
                    <a:lumMod val="50000"/>
                  </a:schemeClr>
                </a:solidFill>
              </a:rPr>
              <a:t>1. Contexte de l’expérimentation Mon espace santé </a:t>
            </a:r>
            <a:r>
              <a:rPr lang="fr-FR" dirty="0"/>
              <a:t/>
            </a:r>
            <a:br>
              <a:rPr lang="fr-FR" dirty="0"/>
            </a:br>
            <a:r>
              <a:rPr lang="fr-FR" dirty="0"/>
              <a:t>Attendus des ES pilotes</a:t>
            </a:r>
          </a:p>
        </p:txBody>
      </p:sp>
    </p:spTree>
    <p:extLst>
      <p:ext uri="{BB962C8B-B14F-4D97-AF65-F5344CB8AC3E}">
        <p14:creationId xmlns:p14="http://schemas.microsoft.com/office/powerpoint/2010/main" val="312588133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Freeform 50"/>
          <p:cNvSpPr>
            <a:spLocks/>
          </p:cNvSpPr>
          <p:nvPr/>
        </p:nvSpPr>
        <p:spPr bwMode="auto">
          <a:xfrm>
            <a:off x="3059045" y="2861511"/>
            <a:ext cx="1180670" cy="1519171"/>
          </a:xfrm>
          <a:custGeom>
            <a:avLst/>
            <a:gdLst>
              <a:gd name="T0" fmla="*/ 246 w 254"/>
              <a:gd name="T1" fmla="*/ 363 h 387"/>
              <a:gd name="T2" fmla="*/ 246 w 254"/>
              <a:gd name="T3" fmla="*/ 57 h 387"/>
              <a:gd name="T4" fmla="*/ 242 w 254"/>
              <a:gd name="T5" fmla="*/ 57 h 387"/>
              <a:gd name="T6" fmla="*/ 188 w 254"/>
              <a:gd name="T7" fmla="*/ 3 h 387"/>
              <a:gd name="T8" fmla="*/ 188 w 254"/>
              <a:gd name="T9" fmla="*/ 0 h 387"/>
              <a:gd name="T10" fmla="*/ 66 w 254"/>
              <a:gd name="T11" fmla="*/ 0 h 387"/>
              <a:gd name="T12" fmla="*/ 66 w 254"/>
              <a:gd name="T13" fmla="*/ 3 h 387"/>
              <a:gd name="T14" fmla="*/ 23 w 254"/>
              <a:gd name="T15" fmla="*/ 56 h 387"/>
              <a:gd name="T16" fmla="*/ 12 w 254"/>
              <a:gd name="T17" fmla="*/ 49 h 387"/>
              <a:gd name="T18" fmla="*/ 0 w 254"/>
              <a:gd name="T19" fmla="*/ 61 h 387"/>
              <a:gd name="T20" fmla="*/ 12 w 254"/>
              <a:gd name="T21" fmla="*/ 73 h 387"/>
              <a:gd name="T22" fmla="*/ 24 w 254"/>
              <a:gd name="T23" fmla="*/ 64 h 387"/>
              <a:gd name="T24" fmla="*/ 74 w 254"/>
              <a:gd name="T25" fmla="*/ 7 h 387"/>
              <a:gd name="T26" fmla="*/ 181 w 254"/>
              <a:gd name="T27" fmla="*/ 7 h 387"/>
              <a:gd name="T28" fmla="*/ 238 w 254"/>
              <a:gd name="T29" fmla="*/ 65 h 387"/>
              <a:gd name="T30" fmla="*/ 238 w 254"/>
              <a:gd name="T31" fmla="*/ 363 h 387"/>
              <a:gd name="T32" fmla="*/ 230 w 254"/>
              <a:gd name="T33" fmla="*/ 375 h 387"/>
              <a:gd name="T34" fmla="*/ 242 w 254"/>
              <a:gd name="T35" fmla="*/ 387 h 387"/>
              <a:gd name="T36" fmla="*/ 254 w 254"/>
              <a:gd name="T37" fmla="*/ 375 h 387"/>
              <a:gd name="T38" fmla="*/ 246 w 254"/>
              <a:gd name="T39" fmla="*/ 363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4" h="387">
                <a:moveTo>
                  <a:pt x="246" y="363"/>
                </a:moveTo>
                <a:cubicBezTo>
                  <a:pt x="246" y="57"/>
                  <a:pt x="246" y="57"/>
                  <a:pt x="246" y="57"/>
                </a:cubicBezTo>
                <a:cubicBezTo>
                  <a:pt x="242" y="57"/>
                  <a:pt x="242" y="57"/>
                  <a:pt x="242" y="57"/>
                </a:cubicBezTo>
                <a:cubicBezTo>
                  <a:pt x="213" y="57"/>
                  <a:pt x="189" y="33"/>
                  <a:pt x="188" y="3"/>
                </a:cubicBezTo>
                <a:cubicBezTo>
                  <a:pt x="188" y="0"/>
                  <a:pt x="188" y="0"/>
                  <a:pt x="188" y="0"/>
                </a:cubicBezTo>
                <a:cubicBezTo>
                  <a:pt x="66" y="0"/>
                  <a:pt x="66" y="0"/>
                  <a:pt x="66" y="0"/>
                </a:cubicBezTo>
                <a:cubicBezTo>
                  <a:pt x="66" y="3"/>
                  <a:pt x="66" y="3"/>
                  <a:pt x="66" y="3"/>
                </a:cubicBezTo>
                <a:cubicBezTo>
                  <a:pt x="66" y="29"/>
                  <a:pt x="47" y="51"/>
                  <a:pt x="23" y="56"/>
                </a:cubicBezTo>
                <a:cubicBezTo>
                  <a:pt x="21" y="52"/>
                  <a:pt x="17" y="49"/>
                  <a:pt x="12" y="49"/>
                </a:cubicBezTo>
                <a:cubicBezTo>
                  <a:pt x="5" y="49"/>
                  <a:pt x="0" y="54"/>
                  <a:pt x="0" y="61"/>
                </a:cubicBezTo>
                <a:cubicBezTo>
                  <a:pt x="0" y="68"/>
                  <a:pt x="5" y="73"/>
                  <a:pt x="12" y="73"/>
                </a:cubicBezTo>
                <a:cubicBezTo>
                  <a:pt x="18" y="73"/>
                  <a:pt x="23" y="69"/>
                  <a:pt x="24" y="64"/>
                </a:cubicBezTo>
                <a:cubicBezTo>
                  <a:pt x="51" y="59"/>
                  <a:pt x="72" y="36"/>
                  <a:pt x="74" y="7"/>
                </a:cubicBezTo>
                <a:cubicBezTo>
                  <a:pt x="181" y="7"/>
                  <a:pt x="181" y="7"/>
                  <a:pt x="181" y="7"/>
                </a:cubicBezTo>
                <a:cubicBezTo>
                  <a:pt x="183" y="38"/>
                  <a:pt x="207" y="63"/>
                  <a:pt x="238" y="65"/>
                </a:cubicBezTo>
                <a:cubicBezTo>
                  <a:pt x="238" y="363"/>
                  <a:pt x="238" y="363"/>
                  <a:pt x="238" y="363"/>
                </a:cubicBezTo>
                <a:cubicBezTo>
                  <a:pt x="234" y="365"/>
                  <a:pt x="230" y="369"/>
                  <a:pt x="230" y="375"/>
                </a:cubicBezTo>
                <a:cubicBezTo>
                  <a:pt x="230" y="381"/>
                  <a:pt x="236" y="387"/>
                  <a:pt x="242" y="387"/>
                </a:cubicBezTo>
                <a:cubicBezTo>
                  <a:pt x="249" y="387"/>
                  <a:pt x="254" y="381"/>
                  <a:pt x="254" y="375"/>
                </a:cubicBezTo>
                <a:cubicBezTo>
                  <a:pt x="254" y="369"/>
                  <a:pt x="251" y="365"/>
                  <a:pt x="246" y="363"/>
                </a:cubicBezTo>
                <a:close/>
              </a:path>
            </a:pathLst>
          </a:custGeom>
          <a:solidFill>
            <a:srgbClr val="C8C8C8"/>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58"/>
          <p:cNvSpPr>
            <a:spLocks/>
          </p:cNvSpPr>
          <p:nvPr/>
        </p:nvSpPr>
        <p:spPr bwMode="auto">
          <a:xfrm>
            <a:off x="2070892" y="1368876"/>
            <a:ext cx="1091693" cy="1519171"/>
          </a:xfrm>
          <a:custGeom>
            <a:avLst/>
            <a:gdLst>
              <a:gd name="T0" fmla="*/ 254 w 254"/>
              <a:gd name="T1" fmla="*/ 12 h 387"/>
              <a:gd name="T2" fmla="*/ 242 w 254"/>
              <a:gd name="T3" fmla="*/ 0 h 387"/>
              <a:gd name="T4" fmla="*/ 230 w 254"/>
              <a:gd name="T5" fmla="*/ 12 h 387"/>
              <a:gd name="T6" fmla="*/ 238 w 254"/>
              <a:gd name="T7" fmla="*/ 24 h 387"/>
              <a:gd name="T8" fmla="*/ 238 w 254"/>
              <a:gd name="T9" fmla="*/ 322 h 387"/>
              <a:gd name="T10" fmla="*/ 181 w 254"/>
              <a:gd name="T11" fmla="*/ 380 h 387"/>
              <a:gd name="T12" fmla="*/ 73 w 254"/>
              <a:gd name="T13" fmla="*/ 380 h 387"/>
              <a:gd name="T14" fmla="*/ 24 w 254"/>
              <a:gd name="T15" fmla="*/ 323 h 387"/>
              <a:gd name="T16" fmla="*/ 12 w 254"/>
              <a:gd name="T17" fmla="*/ 314 h 387"/>
              <a:gd name="T18" fmla="*/ 0 w 254"/>
              <a:gd name="T19" fmla="*/ 326 h 387"/>
              <a:gd name="T20" fmla="*/ 12 w 254"/>
              <a:gd name="T21" fmla="*/ 338 h 387"/>
              <a:gd name="T22" fmla="*/ 23 w 254"/>
              <a:gd name="T23" fmla="*/ 331 h 387"/>
              <a:gd name="T24" fmla="*/ 66 w 254"/>
              <a:gd name="T25" fmla="*/ 383 h 387"/>
              <a:gd name="T26" fmla="*/ 66 w 254"/>
              <a:gd name="T27" fmla="*/ 387 h 387"/>
              <a:gd name="T28" fmla="*/ 188 w 254"/>
              <a:gd name="T29" fmla="*/ 387 h 387"/>
              <a:gd name="T30" fmla="*/ 188 w 254"/>
              <a:gd name="T31" fmla="*/ 383 h 387"/>
              <a:gd name="T32" fmla="*/ 242 w 254"/>
              <a:gd name="T33" fmla="*/ 330 h 387"/>
              <a:gd name="T34" fmla="*/ 246 w 254"/>
              <a:gd name="T35" fmla="*/ 330 h 387"/>
              <a:gd name="T36" fmla="*/ 246 w 254"/>
              <a:gd name="T37" fmla="*/ 24 h 387"/>
              <a:gd name="T38" fmla="*/ 254 w 254"/>
              <a:gd name="T39" fmla="*/ 12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4" h="387">
                <a:moveTo>
                  <a:pt x="254" y="12"/>
                </a:moveTo>
                <a:cubicBezTo>
                  <a:pt x="254" y="6"/>
                  <a:pt x="249" y="0"/>
                  <a:pt x="242" y="0"/>
                </a:cubicBezTo>
                <a:cubicBezTo>
                  <a:pt x="235" y="0"/>
                  <a:pt x="230" y="6"/>
                  <a:pt x="230" y="12"/>
                </a:cubicBezTo>
                <a:cubicBezTo>
                  <a:pt x="230" y="18"/>
                  <a:pt x="233" y="22"/>
                  <a:pt x="238" y="24"/>
                </a:cubicBezTo>
                <a:cubicBezTo>
                  <a:pt x="238" y="322"/>
                  <a:pt x="238" y="322"/>
                  <a:pt x="238" y="322"/>
                </a:cubicBezTo>
                <a:cubicBezTo>
                  <a:pt x="207" y="324"/>
                  <a:pt x="183" y="349"/>
                  <a:pt x="181" y="380"/>
                </a:cubicBezTo>
                <a:cubicBezTo>
                  <a:pt x="73" y="380"/>
                  <a:pt x="73" y="380"/>
                  <a:pt x="73" y="380"/>
                </a:cubicBezTo>
                <a:cubicBezTo>
                  <a:pt x="72" y="351"/>
                  <a:pt x="51" y="328"/>
                  <a:pt x="24" y="323"/>
                </a:cubicBezTo>
                <a:cubicBezTo>
                  <a:pt x="23" y="318"/>
                  <a:pt x="18" y="314"/>
                  <a:pt x="12" y="314"/>
                </a:cubicBezTo>
                <a:cubicBezTo>
                  <a:pt x="5" y="314"/>
                  <a:pt x="0" y="319"/>
                  <a:pt x="0" y="326"/>
                </a:cubicBezTo>
                <a:cubicBezTo>
                  <a:pt x="0" y="332"/>
                  <a:pt x="5" y="338"/>
                  <a:pt x="12" y="338"/>
                </a:cubicBezTo>
                <a:cubicBezTo>
                  <a:pt x="17" y="338"/>
                  <a:pt x="21" y="335"/>
                  <a:pt x="23" y="331"/>
                </a:cubicBezTo>
                <a:cubicBezTo>
                  <a:pt x="47" y="336"/>
                  <a:pt x="66" y="358"/>
                  <a:pt x="66" y="383"/>
                </a:cubicBezTo>
                <a:cubicBezTo>
                  <a:pt x="66" y="387"/>
                  <a:pt x="66" y="387"/>
                  <a:pt x="66" y="387"/>
                </a:cubicBezTo>
                <a:cubicBezTo>
                  <a:pt x="188" y="387"/>
                  <a:pt x="188" y="387"/>
                  <a:pt x="188" y="387"/>
                </a:cubicBezTo>
                <a:cubicBezTo>
                  <a:pt x="188" y="383"/>
                  <a:pt x="188" y="383"/>
                  <a:pt x="188" y="383"/>
                </a:cubicBezTo>
                <a:cubicBezTo>
                  <a:pt x="188" y="354"/>
                  <a:pt x="212" y="330"/>
                  <a:pt x="242" y="330"/>
                </a:cubicBezTo>
                <a:cubicBezTo>
                  <a:pt x="246" y="330"/>
                  <a:pt x="246" y="330"/>
                  <a:pt x="246" y="330"/>
                </a:cubicBezTo>
                <a:cubicBezTo>
                  <a:pt x="246" y="24"/>
                  <a:pt x="246" y="24"/>
                  <a:pt x="246" y="24"/>
                </a:cubicBezTo>
                <a:cubicBezTo>
                  <a:pt x="251" y="22"/>
                  <a:pt x="254" y="18"/>
                  <a:pt x="254" y="12"/>
                </a:cubicBezTo>
                <a:close/>
              </a:path>
            </a:pathLst>
          </a:custGeom>
          <a:solidFill>
            <a:srgbClr val="C8C8C8"/>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66"/>
          <p:cNvSpPr>
            <a:spLocks/>
          </p:cNvSpPr>
          <p:nvPr/>
        </p:nvSpPr>
        <p:spPr bwMode="auto">
          <a:xfrm>
            <a:off x="1082738" y="2861511"/>
            <a:ext cx="1091693" cy="1519171"/>
          </a:xfrm>
          <a:custGeom>
            <a:avLst/>
            <a:gdLst>
              <a:gd name="T0" fmla="*/ 246 w 254"/>
              <a:gd name="T1" fmla="*/ 363 h 387"/>
              <a:gd name="T2" fmla="*/ 246 w 254"/>
              <a:gd name="T3" fmla="*/ 57 h 387"/>
              <a:gd name="T4" fmla="*/ 242 w 254"/>
              <a:gd name="T5" fmla="*/ 57 h 387"/>
              <a:gd name="T6" fmla="*/ 188 w 254"/>
              <a:gd name="T7" fmla="*/ 3 h 387"/>
              <a:gd name="T8" fmla="*/ 188 w 254"/>
              <a:gd name="T9" fmla="*/ 0 h 387"/>
              <a:gd name="T10" fmla="*/ 66 w 254"/>
              <a:gd name="T11" fmla="*/ 0 h 387"/>
              <a:gd name="T12" fmla="*/ 66 w 254"/>
              <a:gd name="T13" fmla="*/ 3 h 387"/>
              <a:gd name="T14" fmla="*/ 23 w 254"/>
              <a:gd name="T15" fmla="*/ 56 h 387"/>
              <a:gd name="T16" fmla="*/ 12 w 254"/>
              <a:gd name="T17" fmla="*/ 49 h 387"/>
              <a:gd name="T18" fmla="*/ 0 w 254"/>
              <a:gd name="T19" fmla="*/ 61 h 387"/>
              <a:gd name="T20" fmla="*/ 12 w 254"/>
              <a:gd name="T21" fmla="*/ 73 h 387"/>
              <a:gd name="T22" fmla="*/ 24 w 254"/>
              <a:gd name="T23" fmla="*/ 64 h 387"/>
              <a:gd name="T24" fmla="*/ 73 w 254"/>
              <a:gd name="T25" fmla="*/ 7 h 387"/>
              <a:gd name="T26" fmla="*/ 181 w 254"/>
              <a:gd name="T27" fmla="*/ 7 h 387"/>
              <a:gd name="T28" fmla="*/ 238 w 254"/>
              <a:gd name="T29" fmla="*/ 65 h 387"/>
              <a:gd name="T30" fmla="*/ 238 w 254"/>
              <a:gd name="T31" fmla="*/ 363 h 387"/>
              <a:gd name="T32" fmla="*/ 230 w 254"/>
              <a:gd name="T33" fmla="*/ 375 h 387"/>
              <a:gd name="T34" fmla="*/ 242 w 254"/>
              <a:gd name="T35" fmla="*/ 387 h 387"/>
              <a:gd name="T36" fmla="*/ 254 w 254"/>
              <a:gd name="T37" fmla="*/ 375 h 387"/>
              <a:gd name="T38" fmla="*/ 246 w 254"/>
              <a:gd name="T39" fmla="*/ 363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4" h="387">
                <a:moveTo>
                  <a:pt x="246" y="363"/>
                </a:moveTo>
                <a:cubicBezTo>
                  <a:pt x="246" y="57"/>
                  <a:pt x="246" y="57"/>
                  <a:pt x="246" y="57"/>
                </a:cubicBezTo>
                <a:cubicBezTo>
                  <a:pt x="242" y="57"/>
                  <a:pt x="242" y="57"/>
                  <a:pt x="242" y="57"/>
                </a:cubicBezTo>
                <a:cubicBezTo>
                  <a:pt x="212" y="57"/>
                  <a:pt x="188" y="33"/>
                  <a:pt x="188" y="3"/>
                </a:cubicBezTo>
                <a:cubicBezTo>
                  <a:pt x="188" y="0"/>
                  <a:pt x="188" y="0"/>
                  <a:pt x="188" y="0"/>
                </a:cubicBezTo>
                <a:cubicBezTo>
                  <a:pt x="66" y="0"/>
                  <a:pt x="66" y="0"/>
                  <a:pt x="66" y="0"/>
                </a:cubicBezTo>
                <a:cubicBezTo>
                  <a:pt x="66" y="3"/>
                  <a:pt x="66" y="3"/>
                  <a:pt x="66" y="3"/>
                </a:cubicBezTo>
                <a:cubicBezTo>
                  <a:pt x="66" y="29"/>
                  <a:pt x="47" y="51"/>
                  <a:pt x="23" y="56"/>
                </a:cubicBezTo>
                <a:cubicBezTo>
                  <a:pt x="21" y="52"/>
                  <a:pt x="17" y="49"/>
                  <a:pt x="12" y="49"/>
                </a:cubicBezTo>
                <a:cubicBezTo>
                  <a:pt x="5" y="49"/>
                  <a:pt x="0" y="54"/>
                  <a:pt x="0" y="61"/>
                </a:cubicBezTo>
                <a:cubicBezTo>
                  <a:pt x="0" y="68"/>
                  <a:pt x="5" y="73"/>
                  <a:pt x="12" y="73"/>
                </a:cubicBezTo>
                <a:cubicBezTo>
                  <a:pt x="18" y="73"/>
                  <a:pt x="22" y="69"/>
                  <a:pt x="24" y="64"/>
                </a:cubicBezTo>
                <a:cubicBezTo>
                  <a:pt x="51" y="59"/>
                  <a:pt x="72" y="36"/>
                  <a:pt x="73" y="7"/>
                </a:cubicBezTo>
                <a:cubicBezTo>
                  <a:pt x="181" y="7"/>
                  <a:pt x="181" y="7"/>
                  <a:pt x="181" y="7"/>
                </a:cubicBezTo>
                <a:cubicBezTo>
                  <a:pt x="183" y="38"/>
                  <a:pt x="207" y="63"/>
                  <a:pt x="238" y="65"/>
                </a:cubicBezTo>
                <a:cubicBezTo>
                  <a:pt x="238" y="363"/>
                  <a:pt x="238" y="363"/>
                  <a:pt x="238" y="363"/>
                </a:cubicBezTo>
                <a:cubicBezTo>
                  <a:pt x="233" y="365"/>
                  <a:pt x="230" y="369"/>
                  <a:pt x="230" y="375"/>
                </a:cubicBezTo>
                <a:cubicBezTo>
                  <a:pt x="230" y="381"/>
                  <a:pt x="235" y="387"/>
                  <a:pt x="242" y="387"/>
                </a:cubicBezTo>
                <a:cubicBezTo>
                  <a:pt x="249" y="387"/>
                  <a:pt x="254" y="381"/>
                  <a:pt x="254" y="375"/>
                </a:cubicBezTo>
                <a:cubicBezTo>
                  <a:pt x="254" y="369"/>
                  <a:pt x="251" y="365"/>
                  <a:pt x="246" y="363"/>
                </a:cubicBezTo>
                <a:close/>
              </a:path>
            </a:pathLst>
          </a:custGeom>
          <a:solidFill>
            <a:srgbClr val="C8C8C8"/>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10" name="Freeform 74"/>
          <p:cNvSpPr>
            <a:spLocks/>
          </p:cNvSpPr>
          <p:nvPr/>
        </p:nvSpPr>
        <p:spPr bwMode="auto">
          <a:xfrm>
            <a:off x="443345" y="1368876"/>
            <a:ext cx="742932" cy="1558974"/>
          </a:xfrm>
          <a:custGeom>
            <a:avLst/>
            <a:gdLst>
              <a:gd name="T0" fmla="*/ 173 w 173"/>
              <a:gd name="T1" fmla="*/ 12 h 397"/>
              <a:gd name="T2" fmla="*/ 161 w 173"/>
              <a:gd name="T3" fmla="*/ 0 h 397"/>
              <a:gd name="T4" fmla="*/ 149 w 173"/>
              <a:gd name="T5" fmla="*/ 12 h 397"/>
              <a:gd name="T6" fmla="*/ 157 w 173"/>
              <a:gd name="T7" fmla="*/ 24 h 397"/>
              <a:gd name="T8" fmla="*/ 157 w 173"/>
              <a:gd name="T9" fmla="*/ 322 h 397"/>
              <a:gd name="T10" fmla="*/ 100 w 173"/>
              <a:gd name="T11" fmla="*/ 380 h 397"/>
              <a:gd name="T12" fmla="*/ 26 w 173"/>
              <a:gd name="T13" fmla="*/ 380 h 397"/>
              <a:gd name="T14" fmla="*/ 13 w 173"/>
              <a:gd name="T15" fmla="*/ 370 h 397"/>
              <a:gd name="T16" fmla="*/ 0 w 173"/>
              <a:gd name="T17" fmla="*/ 383 h 397"/>
              <a:gd name="T18" fmla="*/ 13 w 173"/>
              <a:gd name="T19" fmla="*/ 397 h 397"/>
              <a:gd name="T20" fmla="*/ 26 w 173"/>
              <a:gd name="T21" fmla="*/ 387 h 397"/>
              <a:gd name="T22" fmla="*/ 107 w 173"/>
              <a:gd name="T23" fmla="*/ 387 h 397"/>
              <a:gd name="T24" fmla="*/ 107 w 173"/>
              <a:gd name="T25" fmla="*/ 383 h 397"/>
              <a:gd name="T26" fmla="*/ 161 w 173"/>
              <a:gd name="T27" fmla="*/ 330 h 397"/>
              <a:gd name="T28" fmla="*/ 165 w 173"/>
              <a:gd name="T29" fmla="*/ 330 h 397"/>
              <a:gd name="T30" fmla="*/ 165 w 173"/>
              <a:gd name="T31" fmla="*/ 24 h 397"/>
              <a:gd name="T32" fmla="*/ 173 w 173"/>
              <a:gd name="T33" fmla="*/ 1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3" h="397">
                <a:moveTo>
                  <a:pt x="173" y="12"/>
                </a:moveTo>
                <a:cubicBezTo>
                  <a:pt x="173" y="6"/>
                  <a:pt x="168" y="0"/>
                  <a:pt x="161" y="0"/>
                </a:cubicBezTo>
                <a:cubicBezTo>
                  <a:pt x="154" y="0"/>
                  <a:pt x="149" y="6"/>
                  <a:pt x="149" y="12"/>
                </a:cubicBezTo>
                <a:cubicBezTo>
                  <a:pt x="149" y="18"/>
                  <a:pt x="152" y="22"/>
                  <a:pt x="157" y="24"/>
                </a:cubicBezTo>
                <a:cubicBezTo>
                  <a:pt x="157" y="322"/>
                  <a:pt x="157" y="322"/>
                  <a:pt x="157" y="322"/>
                </a:cubicBezTo>
                <a:cubicBezTo>
                  <a:pt x="126" y="324"/>
                  <a:pt x="102" y="349"/>
                  <a:pt x="100" y="380"/>
                </a:cubicBezTo>
                <a:cubicBezTo>
                  <a:pt x="26" y="380"/>
                  <a:pt x="26" y="380"/>
                  <a:pt x="26" y="380"/>
                </a:cubicBezTo>
                <a:cubicBezTo>
                  <a:pt x="25" y="374"/>
                  <a:pt x="20" y="370"/>
                  <a:pt x="13" y="370"/>
                </a:cubicBezTo>
                <a:cubicBezTo>
                  <a:pt x="6" y="370"/>
                  <a:pt x="0" y="376"/>
                  <a:pt x="0" y="383"/>
                </a:cubicBezTo>
                <a:cubicBezTo>
                  <a:pt x="0" y="391"/>
                  <a:pt x="6" y="397"/>
                  <a:pt x="13" y="397"/>
                </a:cubicBezTo>
                <a:cubicBezTo>
                  <a:pt x="20" y="397"/>
                  <a:pt x="25" y="393"/>
                  <a:pt x="26" y="387"/>
                </a:cubicBezTo>
                <a:cubicBezTo>
                  <a:pt x="107" y="387"/>
                  <a:pt x="107" y="387"/>
                  <a:pt x="107" y="387"/>
                </a:cubicBezTo>
                <a:cubicBezTo>
                  <a:pt x="107" y="383"/>
                  <a:pt x="107" y="383"/>
                  <a:pt x="107" y="383"/>
                </a:cubicBezTo>
                <a:cubicBezTo>
                  <a:pt x="107" y="354"/>
                  <a:pt x="131" y="330"/>
                  <a:pt x="161" y="330"/>
                </a:cubicBezTo>
                <a:cubicBezTo>
                  <a:pt x="165" y="330"/>
                  <a:pt x="165" y="330"/>
                  <a:pt x="165" y="330"/>
                </a:cubicBezTo>
                <a:cubicBezTo>
                  <a:pt x="165" y="24"/>
                  <a:pt x="165" y="24"/>
                  <a:pt x="165" y="24"/>
                </a:cubicBezTo>
                <a:cubicBezTo>
                  <a:pt x="170" y="22"/>
                  <a:pt x="173" y="18"/>
                  <a:pt x="173" y="12"/>
                </a:cubicBezTo>
                <a:close/>
              </a:path>
            </a:pathLst>
          </a:custGeom>
          <a:solidFill>
            <a:srgbClr val="C8C8C8"/>
          </a:solidFill>
          <a:ln>
            <a:noFill/>
          </a:ln>
        </p:spPr>
        <p:txBody>
          <a:bodyPr vert="horz" wrap="square" lIns="91440" tIns="45720" rIns="91440" bIns="45720" numCol="1" anchor="t" anchorCtr="0" compatLnSpc="1">
            <a:prstTxWarp prst="textNoShape">
              <a:avLst/>
            </a:prstTxWarp>
          </a:bodyPr>
          <a:lstStyle/>
          <a:p>
            <a:endParaRPr lang="en-US"/>
          </a:p>
        </p:txBody>
      </p:sp>
      <p:sp>
        <p:nvSpPr>
          <p:cNvPr id="111" name="TextBox 162"/>
          <p:cNvSpPr txBox="1"/>
          <p:nvPr/>
        </p:nvSpPr>
        <p:spPr>
          <a:xfrm>
            <a:off x="2256001" y="3195343"/>
            <a:ext cx="1746819" cy="1043128"/>
          </a:xfrm>
          <a:prstGeom prst="rect">
            <a:avLst/>
          </a:prstGeom>
          <a:noFill/>
        </p:spPr>
        <p:txBody>
          <a:bodyPr wrap="square" lIns="0" tIns="0" rIns="0" bIns="0" rtlCol="0">
            <a:spAutoFit/>
          </a:bodyPr>
          <a:lstStyle/>
          <a:p>
            <a:r>
              <a:rPr lang="fr-FR" sz="1050" b="1" dirty="0">
                <a:solidFill>
                  <a:schemeClr val="tx2"/>
                </a:solidFill>
                <a:latin typeface="+mn-lt"/>
                <a:ea typeface="Tahoma" panose="020B0604030504040204" pitchFamily="34" charset="0"/>
                <a:cs typeface="Tahoma" panose="020B0604030504040204" pitchFamily="34" charset="0"/>
              </a:rPr>
              <a:t>Identification des parcours et cas d’usages</a:t>
            </a:r>
          </a:p>
          <a:p>
            <a:r>
              <a:rPr lang="fr-FR" sz="1050" dirty="0">
                <a:latin typeface="+mn-lt"/>
                <a:ea typeface="Tahoma" panose="020B0604030504040204" pitchFamily="34" charset="0"/>
                <a:cs typeface="Tahoma" panose="020B0604030504040204" pitchFamily="34" charset="0"/>
              </a:rPr>
              <a:t>Quel parcours cibler dans l’ES ? </a:t>
            </a:r>
          </a:p>
          <a:p>
            <a:r>
              <a:rPr lang="fr-FR" sz="1050" dirty="0">
                <a:latin typeface="+mn-lt"/>
                <a:ea typeface="Tahoma" panose="020B0604030504040204" pitchFamily="34" charset="0"/>
                <a:cs typeface="Tahoma" panose="020B0604030504040204" pitchFamily="34" charset="0"/>
              </a:rPr>
              <a:t>Quel cas d’usages à tester au sein de ces parcours ? </a:t>
            </a:r>
          </a:p>
        </p:txBody>
      </p:sp>
      <p:sp>
        <p:nvSpPr>
          <p:cNvPr id="112" name="TextBox 162"/>
          <p:cNvSpPr txBox="1"/>
          <p:nvPr/>
        </p:nvSpPr>
        <p:spPr>
          <a:xfrm>
            <a:off x="4283968" y="3234124"/>
            <a:ext cx="2214122" cy="807913"/>
          </a:xfrm>
          <a:prstGeom prst="rect">
            <a:avLst/>
          </a:prstGeom>
          <a:noFill/>
        </p:spPr>
        <p:txBody>
          <a:bodyPr wrap="square" lIns="0" tIns="0" rIns="0" bIns="0" rtlCol="0">
            <a:spAutoFit/>
          </a:bodyPr>
          <a:lstStyle/>
          <a:p>
            <a:r>
              <a:rPr lang="fr-FR" sz="1050" b="1" dirty="0">
                <a:solidFill>
                  <a:schemeClr val="tx2"/>
                </a:solidFill>
                <a:latin typeface="+mn-lt"/>
                <a:ea typeface="Tahoma" panose="020B0604030504040204" pitchFamily="34" charset="0"/>
                <a:cs typeface="Tahoma" panose="020B0604030504040204" pitchFamily="34" charset="0"/>
              </a:rPr>
              <a:t>RETEX expérimentation</a:t>
            </a:r>
          </a:p>
          <a:p>
            <a:r>
              <a:rPr lang="it-IT" sz="1050" dirty="0">
                <a:latin typeface="+mn-lt"/>
                <a:ea typeface="Tahoma" panose="020B0604030504040204" pitchFamily="34" charset="0"/>
                <a:cs typeface="Tahoma" panose="020B0604030504040204" pitchFamily="34" charset="0"/>
              </a:rPr>
              <a:t>Retour d’expérience intermédiaire et final de l’expérimentation</a:t>
            </a:r>
          </a:p>
          <a:p>
            <a:r>
              <a:rPr lang="it-IT" sz="1050" dirty="0">
                <a:latin typeface="+mn-lt"/>
                <a:ea typeface="Tahoma" panose="020B0604030504040204" pitchFamily="34" charset="0"/>
                <a:cs typeface="Tahoma" panose="020B0604030504040204" pitchFamily="34" charset="0"/>
              </a:rPr>
              <a:t>Evaluation des impacts organisationnel et des SI </a:t>
            </a:r>
            <a:endParaRPr lang="fr-FR" sz="1050" dirty="0">
              <a:latin typeface="+mn-lt"/>
              <a:ea typeface="Tahoma" panose="020B0604030504040204" pitchFamily="34" charset="0"/>
              <a:cs typeface="Tahoma" panose="020B0604030504040204" pitchFamily="34" charset="0"/>
            </a:endParaRPr>
          </a:p>
        </p:txBody>
      </p:sp>
      <p:sp>
        <p:nvSpPr>
          <p:cNvPr id="113" name="TextBox 162"/>
          <p:cNvSpPr txBox="1"/>
          <p:nvPr/>
        </p:nvSpPr>
        <p:spPr>
          <a:xfrm>
            <a:off x="3220557" y="1429974"/>
            <a:ext cx="1911073" cy="869274"/>
          </a:xfrm>
          <a:prstGeom prst="rect">
            <a:avLst/>
          </a:prstGeom>
          <a:noFill/>
        </p:spPr>
        <p:txBody>
          <a:bodyPr wrap="square" lIns="0" tIns="0" rIns="0" bIns="0" rtlCol="0">
            <a:spAutoFit/>
          </a:bodyPr>
          <a:lstStyle/>
          <a:p>
            <a:r>
              <a:rPr lang="fr-FR" sz="1050" b="1" dirty="0">
                <a:solidFill>
                  <a:schemeClr val="tx2"/>
                </a:solidFill>
                <a:latin typeface="+mn-lt"/>
                <a:ea typeface="Tahoma" panose="020B0604030504040204" pitchFamily="34" charset="0"/>
                <a:cs typeface="Tahoma" panose="020B0604030504040204" pitchFamily="34" charset="0"/>
              </a:rPr>
              <a:t>Expérimentation des cas d’usages</a:t>
            </a:r>
          </a:p>
          <a:p>
            <a:r>
              <a:rPr lang="it-IT" sz="1050" dirty="0">
                <a:latin typeface="+mn-lt"/>
                <a:ea typeface="Tahoma" panose="020B0604030504040204" pitchFamily="34" charset="0"/>
                <a:cs typeface="Tahoma" panose="020B0604030504040204" pitchFamily="34" charset="0"/>
              </a:rPr>
              <a:t>Mise en place concrète sur le terrain des cas d’usages au sein des parcours identifiés. </a:t>
            </a:r>
            <a:endParaRPr lang="fr-FR" sz="1050" dirty="0">
              <a:latin typeface="+mn-lt"/>
              <a:ea typeface="Tahoma" panose="020B0604030504040204" pitchFamily="34" charset="0"/>
              <a:cs typeface="Tahoma" panose="020B0604030504040204" pitchFamily="34" charset="0"/>
            </a:endParaRPr>
          </a:p>
        </p:txBody>
      </p:sp>
      <p:sp>
        <p:nvSpPr>
          <p:cNvPr id="114" name="TextBox 162"/>
          <p:cNvSpPr txBox="1"/>
          <p:nvPr/>
        </p:nvSpPr>
        <p:spPr>
          <a:xfrm>
            <a:off x="1246271" y="1451979"/>
            <a:ext cx="1722766" cy="969496"/>
          </a:xfrm>
          <a:prstGeom prst="rect">
            <a:avLst/>
          </a:prstGeom>
          <a:noFill/>
        </p:spPr>
        <p:txBody>
          <a:bodyPr wrap="square" lIns="0" tIns="0" rIns="0" bIns="0" rtlCol="0">
            <a:spAutoFit/>
          </a:bodyPr>
          <a:lstStyle/>
          <a:p>
            <a:r>
              <a:rPr lang="fr-FR" sz="1050" b="1" dirty="0">
                <a:solidFill>
                  <a:schemeClr val="tx2"/>
                </a:solidFill>
                <a:latin typeface="+mn-lt"/>
                <a:ea typeface="Tahoma" panose="020B0604030504040204" pitchFamily="34" charset="0"/>
                <a:cs typeface="Tahoma" panose="020B0604030504040204" pitchFamily="34" charset="0"/>
              </a:rPr>
              <a:t>Evaluation de la maturité technique de votre ES </a:t>
            </a:r>
          </a:p>
          <a:p>
            <a:r>
              <a:rPr lang="it-IT" sz="1050" dirty="0">
                <a:latin typeface="+mn-lt"/>
                <a:ea typeface="Tahoma" panose="020B0604030504040204" pitchFamily="34" charset="0"/>
                <a:cs typeface="Tahoma" panose="020B0604030504040204" pitchFamily="34" charset="0"/>
              </a:rPr>
              <a:t>&gt; Equipement MSSanté</a:t>
            </a:r>
          </a:p>
          <a:p>
            <a:r>
              <a:rPr lang="it-IT" sz="1050" dirty="0">
                <a:latin typeface="+mn-lt"/>
                <a:ea typeface="Tahoma" panose="020B0604030504040204" pitchFamily="34" charset="0"/>
                <a:cs typeface="Tahoma" panose="020B0604030504040204" pitchFamily="34" charset="0"/>
              </a:rPr>
              <a:t>&gt; Compatibilité DPI-DMP </a:t>
            </a:r>
          </a:p>
          <a:p>
            <a:r>
              <a:rPr lang="it-IT" sz="1050" dirty="0">
                <a:latin typeface="+mn-lt"/>
                <a:ea typeface="Tahoma" panose="020B0604030504040204" pitchFamily="34" charset="0"/>
                <a:cs typeface="Tahoma" panose="020B0604030504040204" pitchFamily="34" charset="0"/>
              </a:rPr>
              <a:t>&gt; Qualification INS </a:t>
            </a:r>
          </a:p>
          <a:p>
            <a:endParaRPr lang="fr-FR" sz="1050" dirty="0">
              <a:latin typeface="+mn-lt"/>
              <a:ea typeface="Tahoma" panose="020B0604030504040204" pitchFamily="34" charset="0"/>
              <a:cs typeface="Tahoma" panose="020B0604030504040204" pitchFamily="34" charset="0"/>
            </a:endParaRPr>
          </a:p>
        </p:txBody>
      </p:sp>
      <p:sp>
        <p:nvSpPr>
          <p:cNvPr id="115" name="Oval 77"/>
          <p:cNvSpPr>
            <a:spLocks noChangeArrowheads="1"/>
          </p:cNvSpPr>
          <p:nvPr/>
        </p:nvSpPr>
        <p:spPr bwMode="auto">
          <a:xfrm>
            <a:off x="1014239" y="2752396"/>
            <a:ext cx="249445" cy="232188"/>
          </a:xfrm>
          <a:prstGeom prst="ellipse">
            <a:avLst/>
          </a:prstGeom>
          <a:solidFill>
            <a:schemeClr val="bg1"/>
          </a:solidFill>
          <a:ln>
            <a:solidFill>
              <a:schemeClr val="tx2"/>
            </a:solidFill>
          </a:ln>
        </p:spPr>
        <p:txBody>
          <a:bodyPr vert="horz" wrap="square" lIns="91440" tIns="45720" rIns="91440" bIns="45720" numCol="1" anchor="ctr" anchorCtr="0" compatLnSpc="1">
            <a:prstTxWarp prst="textNoShape">
              <a:avLst/>
            </a:prstTxWarp>
          </a:bodyPr>
          <a:lstStyle/>
          <a:p>
            <a:pPr algn="ctr"/>
            <a:r>
              <a:rPr lang="en-US" sz="1200" b="1" dirty="0">
                <a:solidFill>
                  <a:schemeClr val="tx2"/>
                </a:solidFill>
              </a:rPr>
              <a:t>1</a:t>
            </a:r>
          </a:p>
        </p:txBody>
      </p:sp>
      <p:sp>
        <p:nvSpPr>
          <p:cNvPr id="123" name="Oval 77"/>
          <p:cNvSpPr>
            <a:spLocks noChangeArrowheads="1"/>
          </p:cNvSpPr>
          <p:nvPr/>
        </p:nvSpPr>
        <p:spPr bwMode="auto">
          <a:xfrm>
            <a:off x="1986951" y="2752397"/>
            <a:ext cx="249445" cy="232188"/>
          </a:xfrm>
          <a:prstGeom prst="ellipse">
            <a:avLst/>
          </a:prstGeom>
          <a:solidFill>
            <a:schemeClr val="bg1"/>
          </a:solidFill>
          <a:ln>
            <a:solidFill>
              <a:schemeClr val="tx2"/>
            </a:solidFill>
          </a:ln>
        </p:spPr>
        <p:txBody>
          <a:bodyPr vert="horz" wrap="square" lIns="91440" tIns="45720" rIns="91440" bIns="45720" numCol="1" anchor="ctr" anchorCtr="0" compatLnSpc="1">
            <a:prstTxWarp prst="textNoShape">
              <a:avLst/>
            </a:prstTxWarp>
          </a:bodyPr>
          <a:lstStyle/>
          <a:p>
            <a:pPr algn="ctr"/>
            <a:r>
              <a:rPr lang="en-US" sz="1200" b="1" dirty="0">
                <a:solidFill>
                  <a:schemeClr val="tx2"/>
                </a:solidFill>
              </a:rPr>
              <a:t>2</a:t>
            </a:r>
          </a:p>
        </p:txBody>
      </p:sp>
      <p:sp>
        <p:nvSpPr>
          <p:cNvPr id="124" name="Oval 77"/>
          <p:cNvSpPr>
            <a:spLocks noChangeArrowheads="1"/>
          </p:cNvSpPr>
          <p:nvPr/>
        </p:nvSpPr>
        <p:spPr bwMode="auto">
          <a:xfrm>
            <a:off x="2992362" y="2752397"/>
            <a:ext cx="249445" cy="232188"/>
          </a:xfrm>
          <a:prstGeom prst="ellipse">
            <a:avLst/>
          </a:prstGeom>
          <a:solidFill>
            <a:schemeClr val="bg1"/>
          </a:solidFill>
          <a:ln>
            <a:solidFill>
              <a:schemeClr val="tx2"/>
            </a:solidFill>
          </a:ln>
        </p:spPr>
        <p:txBody>
          <a:bodyPr vert="horz" wrap="square" lIns="91440" tIns="45720" rIns="91440" bIns="45720" numCol="1" anchor="ctr" anchorCtr="0" compatLnSpc="1">
            <a:prstTxWarp prst="textNoShape">
              <a:avLst/>
            </a:prstTxWarp>
          </a:bodyPr>
          <a:lstStyle/>
          <a:p>
            <a:pPr algn="ctr"/>
            <a:r>
              <a:rPr lang="en-US" sz="1200" b="1" dirty="0">
                <a:solidFill>
                  <a:schemeClr val="tx2"/>
                </a:solidFill>
              </a:rPr>
              <a:t>3</a:t>
            </a:r>
          </a:p>
        </p:txBody>
      </p:sp>
      <p:sp>
        <p:nvSpPr>
          <p:cNvPr id="125" name="Oval 77"/>
          <p:cNvSpPr>
            <a:spLocks noChangeArrowheads="1"/>
          </p:cNvSpPr>
          <p:nvPr/>
        </p:nvSpPr>
        <p:spPr bwMode="auto">
          <a:xfrm>
            <a:off x="3990273" y="2752397"/>
            <a:ext cx="249445" cy="232188"/>
          </a:xfrm>
          <a:prstGeom prst="ellipse">
            <a:avLst/>
          </a:prstGeom>
          <a:solidFill>
            <a:schemeClr val="bg1"/>
          </a:solidFill>
          <a:ln>
            <a:solidFill>
              <a:schemeClr val="tx2"/>
            </a:solidFill>
          </a:ln>
        </p:spPr>
        <p:txBody>
          <a:bodyPr vert="horz" wrap="square" lIns="91440" tIns="45720" rIns="91440" bIns="45720" numCol="1" anchor="ctr" anchorCtr="0" compatLnSpc="1">
            <a:prstTxWarp prst="textNoShape">
              <a:avLst/>
            </a:prstTxWarp>
          </a:bodyPr>
          <a:lstStyle/>
          <a:p>
            <a:pPr algn="ctr"/>
            <a:r>
              <a:rPr lang="en-US" sz="1200" b="1" dirty="0">
                <a:solidFill>
                  <a:schemeClr val="tx2"/>
                </a:solidFill>
              </a:rPr>
              <a:t>4</a:t>
            </a:r>
          </a:p>
        </p:txBody>
      </p:sp>
      <p:grpSp>
        <p:nvGrpSpPr>
          <p:cNvPr id="3" name="Groupe 2"/>
          <p:cNvGrpSpPr/>
          <p:nvPr/>
        </p:nvGrpSpPr>
        <p:grpSpPr>
          <a:xfrm>
            <a:off x="1814336" y="4404555"/>
            <a:ext cx="672290" cy="615467"/>
            <a:chOff x="1760454" y="4500928"/>
            <a:chExt cx="677540" cy="620273"/>
          </a:xfrm>
        </p:grpSpPr>
        <p:sp>
          <p:nvSpPr>
            <p:cNvPr id="119" name="Oval 71"/>
            <p:cNvSpPr>
              <a:spLocks noChangeArrowheads="1"/>
            </p:cNvSpPr>
            <p:nvPr/>
          </p:nvSpPr>
          <p:spPr bwMode="auto">
            <a:xfrm>
              <a:off x="1760454" y="4500928"/>
              <a:ext cx="677540" cy="620273"/>
            </a:xfrm>
            <a:prstGeom prst="ellipse">
              <a:avLst/>
            </a:prstGeom>
            <a:solidFill>
              <a:srgbClr val="E73083"/>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Oval 72"/>
            <p:cNvSpPr>
              <a:spLocks noChangeArrowheads="1"/>
            </p:cNvSpPr>
            <p:nvPr/>
          </p:nvSpPr>
          <p:spPr bwMode="auto">
            <a:xfrm>
              <a:off x="1837931" y="4566023"/>
              <a:ext cx="536765" cy="490083"/>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27" name="Groupe 126"/>
            <p:cNvGrpSpPr/>
            <p:nvPr/>
          </p:nvGrpSpPr>
          <p:grpSpPr>
            <a:xfrm>
              <a:off x="1936143" y="4629790"/>
              <a:ext cx="369162" cy="328749"/>
              <a:chOff x="7737318" y="2746058"/>
              <a:chExt cx="366713" cy="430212"/>
            </a:xfrm>
            <a:solidFill>
              <a:srgbClr val="E73083"/>
            </a:solidFill>
          </p:grpSpPr>
          <p:sp>
            <p:nvSpPr>
              <p:cNvPr id="154" name="Freeform 101"/>
              <p:cNvSpPr>
                <a:spLocks noEditPoints="1"/>
              </p:cNvSpPr>
              <p:nvPr/>
            </p:nvSpPr>
            <p:spPr bwMode="auto">
              <a:xfrm>
                <a:off x="7737318" y="2746058"/>
                <a:ext cx="366713" cy="430212"/>
              </a:xfrm>
              <a:custGeom>
                <a:avLst/>
                <a:gdLst>
                  <a:gd name="T0" fmla="*/ 457 w 1303"/>
                  <a:gd name="T1" fmla="*/ 123 h 1536"/>
                  <a:gd name="T2" fmla="*/ 108 w 1303"/>
                  <a:gd name="T3" fmla="*/ 146 h 1536"/>
                  <a:gd name="T4" fmla="*/ 108 w 1303"/>
                  <a:gd name="T5" fmla="*/ 1536 h 1536"/>
                  <a:gd name="T6" fmla="*/ 505 w 1303"/>
                  <a:gd name="T7" fmla="*/ 1491 h 1536"/>
                  <a:gd name="T8" fmla="*/ 45 w 1303"/>
                  <a:gd name="T9" fmla="*/ 254 h 1536"/>
                  <a:gd name="T10" fmla="*/ 334 w 1303"/>
                  <a:gd name="T11" fmla="*/ 241 h 1536"/>
                  <a:gd name="T12" fmla="*/ 94 w 1303"/>
                  <a:gd name="T13" fmla="*/ 1411 h 1536"/>
                  <a:gd name="T14" fmla="*/ 1020 w 1303"/>
                  <a:gd name="T15" fmla="*/ 1411 h 1536"/>
                  <a:gd name="T16" fmla="*/ 1069 w 1303"/>
                  <a:gd name="T17" fmla="*/ 1428 h 1536"/>
                  <a:gd name="T18" fmla="*/ 587 w 1303"/>
                  <a:gd name="T19" fmla="*/ 1514 h 1536"/>
                  <a:gd name="T20" fmla="*/ 1114 w 1303"/>
                  <a:gd name="T21" fmla="*/ 1434 h 1536"/>
                  <a:gd name="T22" fmla="*/ 1280 w 1303"/>
                  <a:gd name="T23" fmla="*/ 1463 h 1536"/>
                  <a:gd name="T24" fmla="*/ 1114 w 1303"/>
                  <a:gd name="T25" fmla="*/ 897 h 1536"/>
                  <a:gd name="T26" fmla="*/ 1069 w 1303"/>
                  <a:gd name="T27" fmla="*/ 1171 h 1536"/>
                  <a:gd name="T28" fmla="*/ 1020 w 1303"/>
                  <a:gd name="T29" fmla="*/ 1145 h 1536"/>
                  <a:gd name="T30" fmla="*/ 1020 w 1303"/>
                  <a:gd name="T31" fmla="*/ 831 h 1536"/>
                  <a:gd name="T32" fmla="*/ 780 w 1303"/>
                  <a:gd name="T33" fmla="*/ 241 h 1536"/>
                  <a:gd name="T34" fmla="*/ 1069 w 1303"/>
                  <a:gd name="T35" fmla="*/ 254 h 1536"/>
                  <a:gd name="T36" fmla="*/ 1114 w 1303"/>
                  <a:gd name="T37" fmla="*/ 792 h 1536"/>
                  <a:gd name="T38" fmla="*/ 774 w 1303"/>
                  <a:gd name="T39" fmla="*/ 146 h 1536"/>
                  <a:gd name="T40" fmla="*/ 657 w 1303"/>
                  <a:gd name="T41" fmla="*/ 100 h 1536"/>
                  <a:gd name="T42" fmla="*/ 557 w 1303"/>
                  <a:gd name="T43" fmla="*/ 45 h 1536"/>
                  <a:gd name="T44" fmla="*/ 502 w 1303"/>
                  <a:gd name="T45" fmla="*/ 123 h 1536"/>
                  <a:gd name="T46" fmla="*/ 703 w 1303"/>
                  <a:gd name="T47" fmla="*/ 632 h 1536"/>
                  <a:gd name="T48" fmla="*/ 504 w 1303"/>
                  <a:gd name="T49" fmla="*/ 715 h 1536"/>
                  <a:gd name="T50" fmla="*/ 981 w 1303"/>
                  <a:gd name="T51" fmla="*/ 1170 h 1536"/>
                  <a:gd name="T52" fmla="*/ 923 w 1303"/>
                  <a:gd name="T53" fmla="*/ 1156 h 1536"/>
                  <a:gd name="T54" fmla="*/ 1248 w 1303"/>
                  <a:gd name="T55" fmla="*/ 1431 h 1536"/>
                  <a:gd name="T56" fmla="*/ 1107 w 1303"/>
                  <a:gd name="T57" fmla="*/ 1364 h 1536"/>
                  <a:gd name="T58" fmla="*/ 988 w 1303"/>
                  <a:gd name="T59" fmla="*/ 1227 h 1536"/>
                  <a:gd name="T60" fmla="*/ 1248 w 1303"/>
                  <a:gd name="T61" fmla="*/ 1414 h 1536"/>
                  <a:gd name="T62" fmla="*/ 558 w 1303"/>
                  <a:gd name="T63" fmla="*/ 621 h 1536"/>
                  <a:gd name="T64" fmla="*/ 231 w 1303"/>
                  <a:gd name="T65" fmla="*/ 644 h 1536"/>
                  <a:gd name="T66" fmla="*/ 435 w 1303"/>
                  <a:gd name="T67" fmla="*/ 728 h 1536"/>
                  <a:gd name="T68" fmla="*/ 254 w 1303"/>
                  <a:gd name="T69" fmla="*/ 773 h 1536"/>
                  <a:gd name="T70" fmla="*/ 254 w 1303"/>
                  <a:gd name="T71" fmla="*/ 834 h 1536"/>
                  <a:gd name="T72" fmla="*/ 379 w 1303"/>
                  <a:gd name="T73" fmla="*/ 879 h 1536"/>
                  <a:gd name="T74" fmla="*/ 254 w 1303"/>
                  <a:gd name="T75" fmla="*/ 940 h 1536"/>
                  <a:gd name="T76" fmla="*/ 384 w 1303"/>
                  <a:gd name="T77" fmla="*/ 985 h 1536"/>
                  <a:gd name="T78" fmla="*/ 231 w 1303"/>
                  <a:gd name="T79" fmla="*/ 1069 h 1536"/>
                  <a:gd name="T80" fmla="*/ 480 w 1303"/>
                  <a:gd name="T81" fmla="*/ 1153 h 1536"/>
                  <a:gd name="T82" fmla="*/ 254 w 1303"/>
                  <a:gd name="T83" fmla="*/ 1198 h 1536"/>
                  <a:gd name="T84" fmla="*/ 700 w 1303"/>
                  <a:gd name="T85" fmla="*/ 1241 h 1536"/>
                  <a:gd name="T86" fmla="*/ 939 w 1303"/>
                  <a:gd name="T87" fmla="*/ 1235 h 1536"/>
                  <a:gd name="T88" fmla="*/ 975 w 1303"/>
                  <a:gd name="T89" fmla="*/ 1397 h 1536"/>
                  <a:gd name="T90" fmla="*/ 335 w 1303"/>
                  <a:gd name="T91" fmla="*/ 286 h 1536"/>
                  <a:gd name="T92" fmla="*/ 780 w 1303"/>
                  <a:gd name="T93" fmla="*/ 286 h 1536"/>
                  <a:gd name="T94" fmla="*/ 735 w 1303"/>
                  <a:gd name="T95" fmla="*/ 169 h 1536"/>
                  <a:gd name="T96" fmla="*/ 735 w 1303"/>
                  <a:gd name="T97" fmla="*/ 278 h 1536"/>
                  <a:gd name="T98" fmla="*/ 379 w 1303"/>
                  <a:gd name="T99" fmla="*/ 278 h 1536"/>
                  <a:gd name="T100" fmla="*/ 379 w 1303"/>
                  <a:gd name="T101" fmla="*/ 169 h 1536"/>
                  <a:gd name="T102" fmla="*/ 735 w 1303"/>
                  <a:gd name="T103" fmla="*/ 169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03" h="1536">
                    <a:moveTo>
                      <a:pt x="557" y="0"/>
                    </a:moveTo>
                    <a:cubicBezTo>
                      <a:pt x="502" y="0"/>
                      <a:pt x="457" y="45"/>
                      <a:pt x="457" y="100"/>
                    </a:cubicBezTo>
                    <a:cubicBezTo>
                      <a:pt x="457" y="123"/>
                      <a:pt x="457" y="123"/>
                      <a:pt x="457" y="123"/>
                    </a:cubicBezTo>
                    <a:cubicBezTo>
                      <a:pt x="380" y="123"/>
                      <a:pt x="380" y="123"/>
                      <a:pt x="380" y="123"/>
                    </a:cubicBezTo>
                    <a:cubicBezTo>
                      <a:pt x="363" y="123"/>
                      <a:pt x="348" y="132"/>
                      <a:pt x="340" y="146"/>
                    </a:cubicBezTo>
                    <a:cubicBezTo>
                      <a:pt x="108" y="146"/>
                      <a:pt x="108" y="146"/>
                      <a:pt x="108" y="146"/>
                    </a:cubicBezTo>
                    <a:cubicBezTo>
                      <a:pt x="48" y="146"/>
                      <a:pt x="0" y="195"/>
                      <a:pt x="0" y="254"/>
                    </a:cubicBezTo>
                    <a:cubicBezTo>
                      <a:pt x="0" y="1428"/>
                      <a:pt x="0" y="1428"/>
                      <a:pt x="0" y="1428"/>
                    </a:cubicBezTo>
                    <a:cubicBezTo>
                      <a:pt x="0" y="1488"/>
                      <a:pt x="48" y="1536"/>
                      <a:pt x="108" y="1536"/>
                    </a:cubicBezTo>
                    <a:cubicBezTo>
                      <a:pt x="505" y="1536"/>
                      <a:pt x="505" y="1536"/>
                      <a:pt x="505" y="1536"/>
                    </a:cubicBezTo>
                    <a:cubicBezTo>
                      <a:pt x="517" y="1536"/>
                      <a:pt x="527" y="1526"/>
                      <a:pt x="527" y="1514"/>
                    </a:cubicBezTo>
                    <a:cubicBezTo>
                      <a:pt x="527" y="1501"/>
                      <a:pt x="517" y="1491"/>
                      <a:pt x="505" y="1491"/>
                    </a:cubicBezTo>
                    <a:cubicBezTo>
                      <a:pt x="108" y="1491"/>
                      <a:pt x="108" y="1491"/>
                      <a:pt x="108" y="1491"/>
                    </a:cubicBezTo>
                    <a:cubicBezTo>
                      <a:pt x="73" y="1491"/>
                      <a:pt x="45" y="1463"/>
                      <a:pt x="45" y="1428"/>
                    </a:cubicBezTo>
                    <a:cubicBezTo>
                      <a:pt x="45" y="254"/>
                      <a:pt x="45" y="254"/>
                      <a:pt x="45" y="254"/>
                    </a:cubicBezTo>
                    <a:cubicBezTo>
                      <a:pt x="45" y="219"/>
                      <a:pt x="73" y="191"/>
                      <a:pt x="108" y="191"/>
                    </a:cubicBezTo>
                    <a:cubicBezTo>
                      <a:pt x="334" y="191"/>
                      <a:pt x="334" y="191"/>
                      <a:pt x="334" y="191"/>
                    </a:cubicBezTo>
                    <a:cubicBezTo>
                      <a:pt x="334" y="241"/>
                      <a:pt x="334" y="241"/>
                      <a:pt x="334" y="241"/>
                    </a:cubicBezTo>
                    <a:cubicBezTo>
                      <a:pt x="125" y="241"/>
                      <a:pt x="125" y="241"/>
                      <a:pt x="125" y="241"/>
                    </a:cubicBezTo>
                    <a:cubicBezTo>
                      <a:pt x="108" y="241"/>
                      <a:pt x="94" y="254"/>
                      <a:pt x="94" y="271"/>
                    </a:cubicBezTo>
                    <a:cubicBezTo>
                      <a:pt x="94" y="1411"/>
                      <a:pt x="94" y="1411"/>
                      <a:pt x="94" y="1411"/>
                    </a:cubicBezTo>
                    <a:cubicBezTo>
                      <a:pt x="94" y="1428"/>
                      <a:pt x="108" y="1442"/>
                      <a:pt x="125" y="1442"/>
                    </a:cubicBezTo>
                    <a:cubicBezTo>
                      <a:pt x="990" y="1442"/>
                      <a:pt x="990" y="1442"/>
                      <a:pt x="990" y="1442"/>
                    </a:cubicBezTo>
                    <a:cubicBezTo>
                      <a:pt x="1006" y="1442"/>
                      <a:pt x="1020" y="1428"/>
                      <a:pt x="1020" y="1411"/>
                    </a:cubicBezTo>
                    <a:cubicBezTo>
                      <a:pt x="1020" y="1339"/>
                      <a:pt x="1020" y="1339"/>
                      <a:pt x="1020" y="1339"/>
                    </a:cubicBezTo>
                    <a:cubicBezTo>
                      <a:pt x="1069" y="1389"/>
                      <a:pt x="1069" y="1389"/>
                      <a:pt x="1069" y="1389"/>
                    </a:cubicBezTo>
                    <a:cubicBezTo>
                      <a:pt x="1069" y="1428"/>
                      <a:pt x="1069" y="1428"/>
                      <a:pt x="1069" y="1428"/>
                    </a:cubicBezTo>
                    <a:cubicBezTo>
                      <a:pt x="1069" y="1463"/>
                      <a:pt x="1041" y="1491"/>
                      <a:pt x="1007" y="1491"/>
                    </a:cubicBezTo>
                    <a:cubicBezTo>
                      <a:pt x="610" y="1491"/>
                      <a:pt x="610" y="1491"/>
                      <a:pt x="610" y="1491"/>
                    </a:cubicBezTo>
                    <a:cubicBezTo>
                      <a:pt x="597" y="1491"/>
                      <a:pt x="587" y="1501"/>
                      <a:pt x="587" y="1514"/>
                    </a:cubicBezTo>
                    <a:cubicBezTo>
                      <a:pt x="587" y="1526"/>
                      <a:pt x="597" y="1536"/>
                      <a:pt x="610" y="1536"/>
                    </a:cubicBezTo>
                    <a:cubicBezTo>
                      <a:pt x="1007" y="1536"/>
                      <a:pt x="1007" y="1536"/>
                      <a:pt x="1007" y="1536"/>
                    </a:cubicBezTo>
                    <a:cubicBezTo>
                      <a:pt x="1064" y="1536"/>
                      <a:pt x="1111" y="1491"/>
                      <a:pt x="1114" y="1434"/>
                    </a:cubicBezTo>
                    <a:cubicBezTo>
                      <a:pt x="1171" y="1491"/>
                      <a:pt x="1171" y="1491"/>
                      <a:pt x="1171" y="1491"/>
                    </a:cubicBezTo>
                    <a:cubicBezTo>
                      <a:pt x="1194" y="1513"/>
                      <a:pt x="1230" y="1513"/>
                      <a:pt x="1252" y="1491"/>
                    </a:cubicBezTo>
                    <a:cubicBezTo>
                      <a:pt x="1280" y="1463"/>
                      <a:pt x="1280" y="1463"/>
                      <a:pt x="1280" y="1463"/>
                    </a:cubicBezTo>
                    <a:cubicBezTo>
                      <a:pt x="1303" y="1441"/>
                      <a:pt x="1303" y="1404"/>
                      <a:pt x="1280" y="1382"/>
                    </a:cubicBezTo>
                    <a:cubicBezTo>
                      <a:pt x="1114" y="1216"/>
                      <a:pt x="1114" y="1216"/>
                      <a:pt x="1114" y="1216"/>
                    </a:cubicBezTo>
                    <a:cubicBezTo>
                      <a:pt x="1114" y="897"/>
                      <a:pt x="1114" y="897"/>
                      <a:pt x="1114" y="897"/>
                    </a:cubicBezTo>
                    <a:cubicBezTo>
                      <a:pt x="1114" y="884"/>
                      <a:pt x="1104" y="874"/>
                      <a:pt x="1092" y="874"/>
                    </a:cubicBezTo>
                    <a:cubicBezTo>
                      <a:pt x="1079" y="874"/>
                      <a:pt x="1069" y="884"/>
                      <a:pt x="1069" y="897"/>
                    </a:cubicBezTo>
                    <a:cubicBezTo>
                      <a:pt x="1069" y="1171"/>
                      <a:pt x="1069" y="1171"/>
                      <a:pt x="1069" y="1171"/>
                    </a:cubicBezTo>
                    <a:cubicBezTo>
                      <a:pt x="1065" y="1167"/>
                      <a:pt x="1065" y="1167"/>
                      <a:pt x="1065" y="1167"/>
                    </a:cubicBezTo>
                    <a:cubicBezTo>
                      <a:pt x="1055" y="1156"/>
                      <a:pt x="1040" y="1150"/>
                      <a:pt x="1025" y="1150"/>
                    </a:cubicBezTo>
                    <a:cubicBezTo>
                      <a:pt x="1020" y="1145"/>
                      <a:pt x="1020" y="1145"/>
                      <a:pt x="1020" y="1145"/>
                    </a:cubicBezTo>
                    <a:cubicBezTo>
                      <a:pt x="1020" y="997"/>
                      <a:pt x="1020" y="997"/>
                      <a:pt x="1020" y="997"/>
                    </a:cubicBezTo>
                    <a:cubicBezTo>
                      <a:pt x="1027" y="970"/>
                      <a:pt x="1030" y="942"/>
                      <a:pt x="1030" y="914"/>
                    </a:cubicBezTo>
                    <a:cubicBezTo>
                      <a:pt x="1030" y="886"/>
                      <a:pt x="1027" y="858"/>
                      <a:pt x="1020" y="831"/>
                    </a:cubicBezTo>
                    <a:cubicBezTo>
                      <a:pt x="1020" y="271"/>
                      <a:pt x="1020" y="271"/>
                      <a:pt x="1020" y="271"/>
                    </a:cubicBezTo>
                    <a:cubicBezTo>
                      <a:pt x="1020" y="254"/>
                      <a:pt x="1006" y="241"/>
                      <a:pt x="990" y="241"/>
                    </a:cubicBezTo>
                    <a:cubicBezTo>
                      <a:pt x="780" y="241"/>
                      <a:pt x="780" y="241"/>
                      <a:pt x="780" y="241"/>
                    </a:cubicBezTo>
                    <a:cubicBezTo>
                      <a:pt x="780" y="191"/>
                      <a:pt x="780" y="191"/>
                      <a:pt x="780" y="191"/>
                    </a:cubicBezTo>
                    <a:cubicBezTo>
                      <a:pt x="1007" y="191"/>
                      <a:pt x="1007" y="191"/>
                      <a:pt x="1007" y="191"/>
                    </a:cubicBezTo>
                    <a:cubicBezTo>
                      <a:pt x="1041" y="191"/>
                      <a:pt x="1069" y="219"/>
                      <a:pt x="1069" y="254"/>
                    </a:cubicBezTo>
                    <a:cubicBezTo>
                      <a:pt x="1069" y="792"/>
                      <a:pt x="1069" y="792"/>
                      <a:pt x="1069" y="792"/>
                    </a:cubicBezTo>
                    <a:cubicBezTo>
                      <a:pt x="1069" y="804"/>
                      <a:pt x="1079" y="814"/>
                      <a:pt x="1092" y="814"/>
                    </a:cubicBezTo>
                    <a:cubicBezTo>
                      <a:pt x="1104" y="814"/>
                      <a:pt x="1114" y="804"/>
                      <a:pt x="1114" y="792"/>
                    </a:cubicBezTo>
                    <a:cubicBezTo>
                      <a:pt x="1114" y="254"/>
                      <a:pt x="1114" y="254"/>
                      <a:pt x="1114" y="254"/>
                    </a:cubicBezTo>
                    <a:cubicBezTo>
                      <a:pt x="1114" y="195"/>
                      <a:pt x="1066" y="146"/>
                      <a:pt x="1007" y="146"/>
                    </a:cubicBezTo>
                    <a:cubicBezTo>
                      <a:pt x="774" y="146"/>
                      <a:pt x="774" y="146"/>
                      <a:pt x="774" y="146"/>
                    </a:cubicBezTo>
                    <a:cubicBezTo>
                      <a:pt x="766" y="132"/>
                      <a:pt x="751" y="123"/>
                      <a:pt x="734" y="123"/>
                    </a:cubicBezTo>
                    <a:cubicBezTo>
                      <a:pt x="657" y="123"/>
                      <a:pt x="657" y="123"/>
                      <a:pt x="657" y="123"/>
                    </a:cubicBezTo>
                    <a:cubicBezTo>
                      <a:pt x="657" y="100"/>
                      <a:pt x="657" y="100"/>
                      <a:pt x="657" y="100"/>
                    </a:cubicBezTo>
                    <a:cubicBezTo>
                      <a:pt x="657" y="45"/>
                      <a:pt x="612" y="0"/>
                      <a:pt x="557" y="0"/>
                    </a:cubicBezTo>
                    <a:close/>
                    <a:moveTo>
                      <a:pt x="502" y="100"/>
                    </a:moveTo>
                    <a:cubicBezTo>
                      <a:pt x="502" y="70"/>
                      <a:pt x="526" y="45"/>
                      <a:pt x="557" y="45"/>
                    </a:cubicBezTo>
                    <a:cubicBezTo>
                      <a:pt x="588" y="45"/>
                      <a:pt x="613" y="70"/>
                      <a:pt x="613" y="100"/>
                    </a:cubicBezTo>
                    <a:cubicBezTo>
                      <a:pt x="613" y="123"/>
                      <a:pt x="613" y="123"/>
                      <a:pt x="613" y="123"/>
                    </a:cubicBezTo>
                    <a:cubicBezTo>
                      <a:pt x="502" y="123"/>
                      <a:pt x="502" y="123"/>
                      <a:pt x="502" y="123"/>
                    </a:cubicBezTo>
                    <a:lnTo>
                      <a:pt x="502" y="100"/>
                    </a:lnTo>
                    <a:close/>
                    <a:moveTo>
                      <a:pt x="504" y="715"/>
                    </a:moveTo>
                    <a:cubicBezTo>
                      <a:pt x="557" y="662"/>
                      <a:pt x="628" y="632"/>
                      <a:pt x="703" y="632"/>
                    </a:cubicBezTo>
                    <a:cubicBezTo>
                      <a:pt x="861" y="632"/>
                      <a:pt x="985" y="760"/>
                      <a:pt x="985" y="914"/>
                    </a:cubicBezTo>
                    <a:cubicBezTo>
                      <a:pt x="985" y="1071"/>
                      <a:pt x="858" y="1196"/>
                      <a:pt x="703" y="1196"/>
                    </a:cubicBezTo>
                    <a:cubicBezTo>
                      <a:pt x="453" y="1196"/>
                      <a:pt x="327" y="892"/>
                      <a:pt x="504" y="715"/>
                    </a:cubicBezTo>
                    <a:close/>
                    <a:moveTo>
                      <a:pt x="945" y="1134"/>
                    </a:moveTo>
                    <a:cubicBezTo>
                      <a:pt x="945" y="1134"/>
                      <a:pt x="945" y="1134"/>
                      <a:pt x="945" y="1134"/>
                    </a:cubicBezTo>
                    <a:cubicBezTo>
                      <a:pt x="981" y="1170"/>
                      <a:pt x="981" y="1170"/>
                      <a:pt x="981" y="1170"/>
                    </a:cubicBezTo>
                    <a:cubicBezTo>
                      <a:pt x="959" y="1192"/>
                      <a:pt x="959" y="1192"/>
                      <a:pt x="959" y="1192"/>
                    </a:cubicBezTo>
                    <a:cubicBezTo>
                      <a:pt x="923" y="1156"/>
                      <a:pt x="923" y="1156"/>
                      <a:pt x="923" y="1156"/>
                    </a:cubicBezTo>
                    <a:cubicBezTo>
                      <a:pt x="923" y="1156"/>
                      <a:pt x="923" y="1156"/>
                      <a:pt x="923" y="1156"/>
                    </a:cubicBezTo>
                    <a:cubicBezTo>
                      <a:pt x="931" y="1149"/>
                      <a:pt x="938" y="1142"/>
                      <a:pt x="945" y="1134"/>
                    </a:cubicBezTo>
                    <a:close/>
                    <a:moveTo>
                      <a:pt x="1248" y="1414"/>
                    </a:moveTo>
                    <a:cubicBezTo>
                      <a:pt x="1253" y="1418"/>
                      <a:pt x="1253" y="1426"/>
                      <a:pt x="1248" y="1431"/>
                    </a:cubicBezTo>
                    <a:cubicBezTo>
                      <a:pt x="1221" y="1459"/>
                      <a:pt x="1221" y="1459"/>
                      <a:pt x="1221" y="1459"/>
                    </a:cubicBezTo>
                    <a:cubicBezTo>
                      <a:pt x="1216" y="1464"/>
                      <a:pt x="1208" y="1464"/>
                      <a:pt x="1203" y="1459"/>
                    </a:cubicBezTo>
                    <a:cubicBezTo>
                      <a:pt x="1107" y="1364"/>
                      <a:pt x="1107" y="1364"/>
                      <a:pt x="1107" y="1364"/>
                    </a:cubicBezTo>
                    <a:cubicBezTo>
                      <a:pt x="1107" y="1363"/>
                      <a:pt x="1107" y="1363"/>
                      <a:pt x="1107" y="1363"/>
                    </a:cubicBezTo>
                    <a:cubicBezTo>
                      <a:pt x="988" y="1244"/>
                      <a:pt x="988" y="1244"/>
                      <a:pt x="988" y="1244"/>
                    </a:cubicBezTo>
                    <a:cubicBezTo>
                      <a:pt x="983" y="1239"/>
                      <a:pt x="984" y="1231"/>
                      <a:pt x="988" y="1227"/>
                    </a:cubicBezTo>
                    <a:cubicBezTo>
                      <a:pt x="1016" y="1199"/>
                      <a:pt x="1016" y="1199"/>
                      <a:pt x="1016" y="1199"/>
                    </a:cubicBezTo>
                    <a:cubicBezTo>
                      <a:pt x="1020" y="1195"/>
                      <a:pt x="1028" y="1193"/>
                      <a:pt x="1034" y="1199"/>
                    </a:cubicBezTo>
                    <a:lnTo>
                      <a:pt x="1248" y="1414"/>
                    </a:lnTo>
                    <a:close/>
                    <a:moveTo>
                      <a:pt x="975" y="731"/>
                    </a:moveTo>
                    <a:cubicBezTo>
                      <a:pt x="915" y="644"/>
                      <a:pt x="816" y="587"/>
                      <a:pt x="703" y="587"/>
                    </a:cubicBezTo>
                    <a:cubicBezTo>
                      <a:pt x="652" y="587"/>
                      <a:pt x="602" y="599"/>
                      <a:pt x="558" y="621"/>
                    </a:cubicBezTo>
                    <a:cubicBezTo>
                      <a:pt x="558" y="621"/>
                      <a:pt x="557" y="621"/>
                      <a:pt x="557" y="621"/>
                    </a:cubicBezTo>
                    <a:cubicBezTo>
                      <a:pt x="254" y="621"/>
                      <a:pt x="254" y="621"/>
                      <a:pt x="254" y="621"/>
                    </a:cubicBezTo>
                    <a:cubicBezTo>
                      <a:pt x="241" y="621"/>
                      <a:pt x="231" y="631"/>
                      <a:pt x="231" y="644"/>
                    </a:cubicBezTo>
                    <a:cubicBezTo>
                      <a:pt x="231" y="656"/>
                      <a:pt x="241" y="666"/>
                      <a:pt x="254" y="666"/>
                    </a:cubicBezTo>
                    <a:cubicBezTo>
                      <a:pt x="490" y="666"/>
                      <a:pt x="490" y="666"/>
                      <a:pt x="490" y="666"/>
                    </a:cubicBezTo>
                    <a:cubicBezTo>
                      <a:pt x="470" y="684"/>
                      <a:pt x="451" y="704"/>
                      <a:pt x="435" y="728"/>
                    </a:cubicBezTo>
                    <a:cubicBezTo>
                      <a:pt x="254" y="728"/>
                      <a:pt x="254" y="728"/>
                      <a:pt x="254" y="728"/>
                    </a:cubicBezTo>
                    <a:cubicBezTo>
                      <a:pt x="241" y="728"/>
                      <a:pt x="231" y="738"/>
                      <a:pt x="231" y="750"/>
                    </a:cubicBezTo>
                    <a:cubicBezTo>
                      <a:pt x="231" y="762"/>
                      <a:pt x="241" y="773"/>
                      <a:pt x="254" y="773"/>
                    </a:cubicBezTo>
                    <a:cubicBezTo>
                      <a:pt x="409" y="773"/>
                      <a:pt x="409" y="773"/>
                      <a:pt x="409" y="773"/>
                    </a:cubicBezTo>
                    <a:cubicBezTo>
                      <a:pt x="399" y="792"/>
                      <a:pt x="392" y="813"/>
                      <a:pt x="387" y="834"/>
                    </a:cubicBezTo>
                    <a:cubicBezTo>
                      <a:pt x="254" y="834"/>
                      <a:pt x="254" y="834"/>
                      <a:pt x="254" y="834"/>
                    </a:cubicBezTo>
                    <a:cubicBezTo>
                      <a:pt x="241" y="834"/>
                      <a:pt x="231" y="844"/>
                      <a:pt x="231" y="856"/>
                    </a:cubicBezTo>
                    <a:cubicBezTo>
                      <a:pt x="231" y="869"/>
                      <a:pt x="241" y="879"/>
                      <a:pt x="254" y="879"/>
                    </a:cubicBezTo>
                    <a:cubicBezTo>
                      <a:pt x="379" y="879"/>
                      <a:pt x="379" y="879"/>
                      <a:pt x="379" y="879"/>
                    </a:cubicBezTo>
                    <a:cubicBezTo>
                      <a:pt x="377" y="891"/>
                      <a:pt x="377" y="902"/>
                      <a:pt x="377" y="914"/>
                    </a:cubicBezTo>
                    <a:cubicBezTo>
                      <a:pt x="377" y="923"/>
                      <a:pt x="377" y="931"/>
                      <a:pt x="378" y="940"/>
                    </a:cubicBezTo>
                    <a:cubicBezTo>
                      <a:pt x="254" y="940"/>
                      <a:pt x="254" y="940"/>
                      <a:pt x="254" y="940"/>
                    </a:cubicBezTo>
                    <a:cubicBezTo>
                      <a:pt x="241" y="940"/>
                      <a:pt x="231" y="950"/>
                      <a:pt x="231" y="963"/>
                    </a:cubicBezTo>
                    <a:cubicBezTo>
                      <a:pt x="231" y="975"/>
                      <a:pt x="241" y="985"/>
                      <a:pt x="254" y="985"/>
                    </a:cubicBezTo>
                    <a:cubicBezTo>
                      <a:pt x="384" y="985"/>
                      <a:pt x="384" y="985"/>
                      <a:pt x="384" y="985"/>
                    </a:cubicBezTo>
                    <a:cubicBezTo>
                      <a:pt x="389" y="1006"/>
                      <a:pt x="396" y="1027"/>
                      <a:pt x="405" y="1047"/>
                    </a:cubicBezTo>
                    <a:cubicBezTo>
                      <a:pt x="254" y="1047"/>
                      <a:pt x="254" y="1047"/>
                      <a:pt x="254" y="1047"/>
                    </a:cubicBezTo>
                    <a:cubicBezTo>
                      <a:pt x="241" y="1047"/>
                      <a:pt x="231" y="1057"/>
                      <a:pt x="231" y="1069"/>
                    </a:cubicBezTo>
                    <a:cubicBezTo>
                      <a:pt x="231" y="1082"/>
                      <a:pt x="241" y="1092"/>
                      <a:pt x="254" y="1092"/>
                    </a:cubicBezTo>
                    <a:cubicBezTo>
                      <a:pt x="429" y="1092"/>
                      <a:pt x="429" y="1092"/>
                      <a:pt x="429" y="1092"/>
                    </a:cubicBezTo>
                    <a:cubicBezTo>
                      <a:pt x="444" y="1115"/>
                      <a:pt x="461" y="1135"/>
                      <a:pt x="480" y="1153"/>
                    </a:cubicBezTo>
                    <a:cubicBezTo>
                      <a:pt x="254" y="1153"/>
                      <a:pt x="254" y="1153"/>
                      <a:pt x="254" y="1153"/>
                    </a:cubicBezTo>
                    <a:cubicBezTo>
                      <a:pt x="241" y="1153"/>
                      <a:pt x="231" y="1163"/>
                      <a:pt x="231" y="1175"/>
                    </a:cubicBezTo>
                    <a:cubicBezTo>
                      <a:pt x="231" y="1188"/>
                      <a:pt x="241" y="1198"/>
                      <a:pt x="254" y="1198"/>
                    </a:cubicBezTo>
                    <a:cubicBezTo>
                      <a:pt x="541" y="1198"/>
                      <a:pt x="541" y="1198"/>
                      <a:pt x="541" y="1198"/>
                    </a:cubicBezTo>
                    <a:cubicBezTo>
                      <a:pt x="589" y="1225"/>
                      <a:pt x="643" y="1240"/>
                      <a:pt x="700" y="1241"/>
                    </a:cubicBezTo>
                    <a:cubicBezTo>
                      <a:pt x="700" y="1241"/>
                      <a:pt x="700" y="1241"/>
                      <a:pt x="700" y="1241"/>
                    </a:cubicBezTo>
                    <a:cubicBezTo>
                      <a:pt x="701" y="1241"/>
                      <a:pt x="702" y="1241"/>
                      <a:pt x="703" y="1241"/>
                    </a:cubicBezTo>
                    <a:cubicBezTo>
                      <a:pt x="770" y="1241"/>
                      <a:pt x="834" y="1221"/>
                      <a:pt x="888" y="1184"/>
                    </a:cubicBezTo>
                    <a:cubicBezTo>
                      <a:pt x="939" y="1235"/>
                      <a:pt x="939" y="1235"/>
                      <a:pt x="939" y="1235"/>
                    </a:cubicBezTo>
                    <a:cubicBezTo>
                      <a:pt x="939" y="1251"/>
                      <a:pt x="946" y="1266"/>
                      <a:pt x="956" y="1276"/>
                    </a:cubicBezTo>
                    <a:cubicBezTo>
                      <a:pt x="975" y="1294"/>
                      <a:pt x="975" y="1294"/>
                      <a:pt x="975" y="1294"/>
                    </a:cubicBezTo>
                    <a:cubicBezTo>
                      <a:pt x="975" y="1397"/>
                      <a:pt x="975" y="1397"/>
                      <a:pt x="975" y="1397"/>
                    </a:cubicBezTo>
                    <a:cubicBezTo>
                      <a:pt x="139" y="1397"/>
                      <a:pt x="139" y="1397"/>
                      <a:pt x="139" y="1397"/>
                    </a:cubicBezTo>
                    <a:cubicBezTo>
                      <a:pt x="139" y="286"/>
                      <a:pt x="139" y="286"/>
                      <a:pt x="139" y="286"/>
                    </a:cubicBezTo>
                    <a:cubicBezTo>
                      <a:pt x="335" y="286"/>
                      <a:pt x="335" y="286"/>
                      <a:pt x="335" y="286"/>
                    </a:cubicBezTo>
                    <a:cubicBezTo>
                      <a:pt x="339" y="308"/>
                      <a:pt x="358" y="324"/>
                      <a:pt x="380" y="324"/>
                    </a:cubicBezTo>
                    <a:cubicBezTo>
                      <a:pt x="734" y="324"/>
                      <a:pt x="734" y="324"/>
                      <a:pt x="734" y="324"/>
                    </a:cubicBezTo>
                    <a:cubicBezTo>
                      <a:pt x="756" y="324"/>
                      <a:pt x="776" y="308"/>
                      <a:pt x="780" y="286"/>
                    </a:cubicBezTo>
                    <a:cubicBezTo>
                      <a:pt x="975" y="286"/>
                      <a:pt x="975" y="286"/>
                      <a:pt x="975" y="286"/>
                    </a:cubicBezTo>
                    <a:lnTo>
                      <a:pt x="975" y="731"/>
                    </a:lnTo>
                    <a:close/>
                    <a:moveTo>
                      <a:pt x="735" y="169"/>
                    </a:moveTo>
                    <a:cubicBezTo>
                      <a:pt x="735" y="169"/>
                      <a:pt x="735" y="169"/>
                      <a:pt x="735" y="170"/>
                    </a:cubicBezTo>
                    <a:cubicBezTo>
                      <a:pt x="735" y="277"/>
                      <a:pt x="735" y="277"/>
                      <a:pt x="735" y="277"/>
                    </a:cubicBezTo>
                    <a:cubicBezTo>
                      <a:pt x="735" y="278"/>
                      <a:pt x="735" y="278"/>
                      <a:pt x="735" y="278"/>
                    </a:cubicBezTo>
                    <a:cubicBezTo>
                      <a:pt x="735" y="279"/>
                      <a:pt x="734" y="279"/>
                      <a:pt x="734" y="279"/>
                    </a:cubicBezTo>
                    <a:cubicBezTo>
                      <a:pt x="380" y="279"/>
                      <a:pt x="380" y="279"/>
                      <a:pt x="380" y="279"/>
                    </a:cubicBezTo>
                    <a:cubicBezTo>
                      <a:pt x="380" y="279"/>
                      <a:pt x="380" y="279"/>
                      <a:pt x="379" y="278"/>
                    </a:cubicBezTo>
                    <a:cubicBezTo>
                      <a:pt x="379" y="278"/>
                      <a:pt x="379" y="278"/>
                      <a:pt x="379" y="277"/>
                    </a:cubicBezTo>
                    <a:cubicBezTo>
                      <a:pt x="379" y="216"/>
                      <a:pt x="379" y="231"/>
                      <a:pt x="379" y="170"/>
                    </a:cubicBezTo>
                    <a:cubicBezTo>
                      <a:pt x="379" y="169"/>
                      <a:pt x="379" y="169"/>
                      <a:pt x="379" y="169"/>
                    </a:cubicBezTo>
                    <a:cubicBezTo>
                      <a:pt x="379" y="168"/>
                      <a:pt x="379" y="168"/>
                      <a:pt x="380" y="168"/>
                    </a:cubicBezTo>
                    <a:cubicBezTo>
                      <a:pt x="734" y="168"/>
                      <a:pt x="734" y="168"/>
                      <a:pt x="734" y="168"/>
                    </a:cubicBezTo>
                    <a:cubicBezTo>
                      <a:pt x="735" y="168"/>
                      <a:pt x="735" y="168"/>
                      <a:pt x="735" y="169"/>
                    </a:cubicBezTo>
                    <a:close/>
                    <a:moveTo>
                      <a:pt x="735" y="169"/>
                    </a:moveTo>
                    <a:cubicBezTo>
                      <a:pt x="735" y="169"/>
                      <a:pt x="735" y="169"/>
                      <a:pt x="735" y="169"/>
                    </a:cubicBezTo>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dirty="0">
                  <a:solidFill>
                    <a:srgbClr val="4A4A4A"/>
                  </a:solidFill>
                  <a:latin typeface="Tahoma"/>
                  <a:ea typeface="+mn-ea"/>
                </a:endParaRPr>
              </a:p>
            </p:txBody>
          </p:sp>
          <p:sp>
            <p:nvSpPr>
              <p:cNvPr id="155" name="Freeform 102"/>
              <p:cNvSpPr>
                <a:spLocks noEditPoints="1"/>
              </p:cNvSpPr>
              <p:nvPr/>
            </p:nvSpPr>
            <p:spPr bwMode="auto">
              <a:xfrm>
                <a:off x="7802405" y="2890520"/>
                <a:ext cx="182563" cy="12700"/>
              </a:xfrm>
              <a:custGeom>
                <a:avLst/>
                <a:gdLst>
                  <a:gd name="T0" fmla="*/ 0 w 652"/>
                  <a:gd name="T1" fmla="*/ 22 h 45"/>
                  <a:gd name="T2" fmla="*/ 23 w 652"/>
                  <a:gd name="T3" fmla="*/ 45 h 45"/>
                  <a:gd name="T4" fmla="*/ 629 w 652"/>
                  <a:gd name="T5" fmla="*/ 45 h 45"/>
                  <a:gd name="T6" fmla="*/ 652 w 652"/>
                  <a:gd name="T7" fmla="*/ 22 h 45"/>
                  <a:gd name="T8" fmla="*/ 629 w 652"/>
                  <a:gd name="T9" fmla="*/ 0 h 45"/>
                  <a:gd name="T10" fmla="*/ 23 w 652"/>
                  <a:gd name="T11" fmla="*/ 0 h 45"/>
                  <a:gd name="T12" fmla="*/ 0 w 652"/>
                  <a:gd name="T13" fmla="*/ 22 h 45"/>
                  <a:gd name="T14" fmla="*/ 0 w 652"/>
                  <a:gd name="T15" fmla="*/ 22 h 45"/>
                  <a:gd name="T16" fmla="*/ 0 w 652"/>
                  <a:gd name="T17"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2" h="45">
                    <a:moveTo>
                      <a:pt x="0" y="22"/>
                    </a:moveTo>
                    <a:cubicBezTo>
                      <a:pt x="0" y="35"/>
                      <a:pt x="10" y="45"/>
                      <a:pt x="23" y="45"/>
                    </a:cubicBezTo>
                    <a:cubicBezTo>
                      <a:pt x="629" y="45"/>
                      <a:pt x="629" y="45"/>
                      <a:pt x="629" y="45"/>
                    </a:cubicBezTo>
                    <a:cubicBezTo>
                      <a:pt x="642" y="45"/>
                      <a:pt x="652" y="35"/>
                      <a:pt x="652" y="22"/>
                    </a:cubicBezTo>
                    <a:cubicBezTo>
                      <a:pt x="652" y="10"/>
                      <a:pt x="642" y="0"/>
                      <a:pt x="629" y="0"/>
                    </a:cubicBezTo>
                    <a:cubicBezTo>
                      <a:pt x="23" y="0"/>
                      <a:pt x="23" y="0"/>
                      <a:pt x="23" y="0"/>
                    </a:cubicBezTo>
                    <a:cubicBezTo>
                      <a:pt x="10" y="0"/>
                      <a:pt x="0" y="10"/>
                      <a:pt x="0" y="22"/>
                    </a:cubicBezTo>
                    <a:close/>
                    <a:moveTo>
                      <a:pt x="0" y="22"/>
                    </a:moveTo>
                    <a:cubicBezTo>
                      <a:pt x="0" y="22"/>
                      <a:pt x="0" y="22"/>
                      <a:pt x="0" y="22"/>
                    </a:cubicBezTo>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dirty="0">
                  <a:solidFill>
                    <a:srgbClr val="4A4A4A"/>
                  </a:solidFill>
                  <a:latin typeface="Tahoma"/>
                  <a:ea typeface="+mn-ea"/>
                </a:endParaRPr>
              </a:p>
            </p:txBody>
          </p:sp>
          <p:sp>
            <p:nvSpPr>
              <p:cNvPr id="156" name="Freeform 103"/>
              <p:cNvSpPr>
                <a:spLocks noEditPoints="1"/>
              </p:cNvSpPr>
              <p:nvPr/>
            </p:nvSpPr>
            <p:spPr bwMode="auto">
              <a:xfrm>
                <a:off x="7845267" y="2860358"/>
                <a:ext cx="96838" cy="12700"/>
              </a:xfrm>
              <a:custGeom>
                <a:avLst/>
                <a:gdLst>
                  <a:gd name="T0" fmla="*/ 22 w 348"/>
                  <a:gd name="T1" fmla="*/ 45 h 45"/>
                  <a:gd name="T2" fmla="*/ 326 w 348"/>
                  <a:gd name="T3" fmla="*/ 45 h 45"/>
                  <a:gd name="T4" fmla="*/ 348 w 348"/>
                  <a:gd name="T5" fmla="*/ 23 h 45"/>
                  <a:gd name="T6" fmla="*/ 326 w 348"/>
                  <a:gd name="T7" fmla="*/ 0 h 45"/>
                  <a:gd name="T8" fmla="*/ 22 w 348"/>
                  <a:gd name="T9" fmla="*/ 0 h 45"/>
                  <a:gd name="T10" fmla="*/ 0 w 348"/>
                  <a:gd name="T11" fmla="*/ 23 h 45"/>
                  <a:gd name="T12" fmla="*/ 22 w 348"/>
                  <a:gd name="T13" fmla="*/ 45 h 45"/>
                  <a:gd name="T14" fmla="*/ 22 w 348"/>
                  <a:gd name="T15" fmla="*/ 45 h 45"/>
                  <a:gd name="T16" fmla="*/ 22 w 348"/>
                  <a:gd name="T17"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8" h="45">
                    <a:moveTo>
                      <a:pt x="22" y="45"/>
                    </a:moveTo>
                    <a:cubicBezTo>
                      <a:pt x="326" y="45"/>
                      <a:pt x="326" y="45"/>
                      <a:pt x="326" y="45"/>
                    </a:cubicBezTo>
                    <a:cubicBezTo>
                      <a:pt x="338" y="45"/>
                      <a:pt x="348" y="35"/>
                      <a:pt x="348" y="23"/>
                    </a:cubicBezTo>
                    <a:cubicBezTo>
                      <a:pt x="348" y="10"/>
                      <a:pt x="338" y="0"/>
                      <a:pt x="326" y="0"/>
                    </a:cubicBezTo>
                    <a:cubicBezTo>
                      <a:pt x="22" y="0"/>
                      <a:pt x="22" y="0"/>
                      <a:pt x="22" y="0"/>
                    </a:cubicBezTo>
                    <a:cubicBezTo>
                      <a:pt x="10" y="0"/>
                      <a:pt x="0" y="10"/>
                      <a:pt x="0" y="23"/>
                    </a:cubicBezTo>
                    <a:cubicBezTo>
                      <a:pt x="0" y="35"/>
                      <a:pt x="10" y="45"/>
                      <a:pt x="22" y="45"/>
                    </a:cubicBezTo>
                    <a:close/>
                    <a:moveTo>
                      <a:pt x="22" y="45"/>
                    </a:moveTo>
                    <a:cubicBezTo>
                      <a:pt x="22" y="45"/>
                      <a:pt x="22" y="45"/>
                      <a:pt x="22" y="45"/>
                    </a:cubicBezTo>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dirty="0">
                  <a:solidFill>
                    <a:srgbClr val="4A4A4A"/>
                  </a:solidFill>
                  <a:latin typeface="Tahoma"/>
                  <a:ea typeface="+mn-ea"/>
                </a:endParaRPr>
              </a:p>
            </p:txBody>
          </p:sp>
          <p:sp>
            <p:nvSpPr>
              <p:cNvPr id="157" name="Freeform 104"/>
              <p:cNvSpPr>
                <a:spLocks noEditPoints="1"/>
              </p:cNvSpPr>
              <p:nvPr/>
            </p:nvSpPr>
            <p:spPr bwMode="auto">
              <a:xfrm>
                <a:off x="7802405" y="3098483"/>
                <a:ext cx="182563" cy="12700"/>
              </a:xfrm>
              <a:custGeom>
                <a:avLst/>
                <a:gdLst>
                  <a:gd name="T0" fmla="*/ 23 w 652"/>
                  <a:gd name="T1" fmla="*/ 45 h 45"/>
                  <a:gd name="T2" fmla="*/ 629 w 652"/>
                  <a:gd name="T3" fmla="*/ 45 h 45"/>
                  <a:gd name="T4" fmla="*/ 652 w 652"/>
                  <a:gd name="T5" fmla="*/ 23 h 45"/>
                  <a:gd name="T6" fmla="*/ 629 w 652"/>
                  <a:gd name="T7" fmla="*/ 0 h 45"/>
                  <a:gd name="T8" fmla="*/ 23 w 652"/>
                  <a:gd name="T9" fmla="*/ 0 h 45"/>
                  <a:gd name="T10" fmla="*/ 0 w 652"/>
                  <a:gd name="T11" fmla="*/ 23 h 45"/>
                  <a:gd name="T12" fmla="*/ 23 w 652"/>
                  <a:gd name="T13" fmla="*/ 45 h 45"/>
                  <a:gd name="T14" fmla="*/ 23 w 652"/>
                  <a:gd name="T15" fmla="*/ 45 h 45"/>
                  <a:gd name="T16" fmla="*/ 23 w 652"/>
                  <a:gd name="T17"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2" h="45">
                    <a:moveTo>
                      <a:pt x="23" y="45"/>
                    </a:moveTo>
                    <a:cubicBezTo>
                      <a:pt x="629" y="45"/>
                      <a:pt x="629" y="45"/>
                      <a:pt x="629" y="45"/>
                    </a:cubicBezTo>
                    <a:cubicBezTo>
                      <a:pt x="642" y="45"/>
                      <a:pt x="652" y="35"/>
                      <a:pt x="652" y="23"/>
                    </a:cubicBezTo>
                    <a:cubicBezTo>
                      <a:pt x="652" y="10"/>
                      <a:pt x="642" y="0"/>
                      <a:pt x="629" y="0"/>
                    </a:cubicBezTo>
                    <a:cubicBezTo>
                      <a:pt x="23" y="0"/>
                      <a:pt x="23" y="0"/>
                      <a:pt x="23" y="0"/>
                    </a:cubicBezTo>
                    <a:cubicBezTo>
                      <a:pt x="10" y="0"/>
                      <a:pt x="0" y="10"/>
                      <a:pt x="0" y="23"/>
                    </a:cubicBezTo>
                    <a:cubicBezTo>
                      <a:pt x="0" y="35"/>
                      <a:pt x="10" y="45"/>
                      <a:pt x="23" y="45"/>
                    </a:cubicBezTo>
                    <a:close/>
                    <a:moveTo>
                      <a:pt x="23" y="45"/>
                    </a:moveTo>
                    <a:cubicBezTo>
                      <a:pt x="23" y="45"/>
                      <a:pt x="23" y="45"/>
                      <a:pt x="23" y="45"/>
                    </a:cubicBezTo>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dirty="0">
                  <a:solidFill>
                    <a:srgbClr val="4A4A4A"/>
                  </a:solidFill>
                  <a:latin typeface="Tahoma"/>
                  <a:ea typeface="+mn-ea"/>
                </a:endParaRPr>
              </a:p>
            </p:txBody>
          </p:sp>
          <p:sp>
            <p:nvSpPr>
              <p:cNvPr id="158" name="Freeform 105"/>
              <p:cNvSpPr>
                <a:spLocks noEditPoints="1"/>
              </p:cNvSpPr>
              <p:nvPr/>
            </p:nvSpPr>
            <p:spPr bwMode="auto">
              <a:xfrm>
                <a:off x="7856380" y="2803208"/>
                <a:ext cx="74613" cy="11112"/>
              </a:xfrm>
              <a:custGeom>
                <a:avLst/>
                <a:gdLst>
                  <a:gd name="T0" fmla="*/ 0 w 264"/>
                  <a:gd name="T1" fmla="*/ 22 h 45"/>
                  <a:gd name="T2" fmla="*/ 23 w 264"/>
                  <a:gd name="T3" fmla="*/ 45 h 45"/>
                  <a:gd name="T4" fmla="*/ 241 w 264"/>
                  <a:gd name="T5" fmla="*/ 45 h 45"/>
                  <a:gd name="T6" fmla="*/ 264 w 264"/>
                  <a:gd name="T7" fmla="*/ 22 h 45"/>
                  <a:gd name="T8" fmla="*/ 241 w 264"/>
                  <a:gd name="T9" fmla="*/ 0 h 45"/>
                  <a:gd name="T10" fmla="*/ 23 w 264"/>
                  <a:gd name="T11" fmla="*/ 0 h 45"/>
                  <a:gd name="T12" fmla="*/ 0 w 264"/>
                  <a:gd name="T13" fmla="*/ 22 h 45"/>
                  <a:gd name="T14" fmla="*/ 0 w 264"/>
                  <a:gd name="T15" fmla="*/ 22 h 45"/>
                  <a:gd name="T16" fmla="*/ 0 w 264"/>
                  <a:gd name="T17" fmla="*/ 2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4" h="45">
                    <a:moveTo>
                      <a:pt x="0" y="22"/>
                    </a:moveTo>
                    <a:cubicBezTo>
                      <a:pt x="0" y="35"/>
                      <a:pt x="10" y="45"/>
                      <a:pt x="23" y="45"/>
                    </a:cubicBezTo>
                    <a:cubicBezTo>
                      <a:pt x="241" y="45"/>
                      <a:pt x="241" y="45"/>
                      <a:pt x="241" y="45"/>
                    </a:cubicBezTo>
                    <a:cubicBezTo>
                      <a:pt x="254" y="45"/>
                      <a:pt x="264" y="35"/>
                      <a:pt x="264" y="22"/>
                    </a:cubicBezTo>
                    <a:cubicBezTo>
                      <a:pt x="264" y="10"/>
                      <a:pt x="254" y="0"/>
                      <a:pt x="241" y="0"/>
                    </a:cubicBezTo>
                    <a:cubicBezTo>
                      <a:pt x="23" y="0"/>
                      <a:pt x="23" y="0"/>
                      <a:pt x="23" y="0"/>
                    </a:cubicBezTo>
                    <a:cubicBezTo>
                      <a:pt x="10" y="0"/>
                      <a:pt x="0" y="10"/>
                      <a:pt x="0" y="22"/>
                    </a:cubicBezTo>
                    <a:close/>
                    <a:moveTo>
                      <a:pt x="0" y="22"/>
                    </a:moveTo>
                    <a:cubicBezTo>
                      <a:pt x="0" y="22"/>
                      <a:pt x="0" y="22"/>
                      <a:pt x="0" y="22"/>
                    </a:cubicBezTo>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dirty="0">
                  <a:solidFill>
                    <a:srgbClr val="4A4A4A"/>
                  </a:solidFill>
                  <a:latin typeface="Tahoma"/>
                  <a:ea typeface="+mn-ea"/>
                </a:endParaRPr>
              </a:p>
            </p:txBody>
          </p:sp>
          <p:sp>
            <p:nvSpPr>
              <p:cNvPr id="159" name="Freeform 106"/>
              <p:cNvSpPr>
                <a:spLocks noEditPoints="1"/>
              </p:cNvSpPr>
              <p:nvPr/>
            </p:nvSpPr>
            <p:spPr bwMode="auto">
              <a:xfrm>
                <a:off x="7846855" y="2936558"/>
                <a:ext cx="174625" cy="130175"/>
              </a:xfrm>
              <a:custGeom>
                <a:avLst/>
                <a:gdLst>
                  <a:gd name="T0" fmla="*/ 475 w 621"/>
                  <a:gd name="T1" fmla="*/ 68 h 464"/>
                  <a:gd name="T2" fmla="*/ 310 w 621"/>
                  <a:gd name="T3" fmla="*/ 0 h 464"/>
                  <a:gd name="T4" fmla="*/ 146 w 621"/>
                  <a:gd name="T5" fmla="*/ 396 h 464"/>
                  <a:gd name="T6" fmla="*/ 310 w 621"/>
                  <a:gd name="T7" fmla="*/ 464 h 464"/>
                  <a:gd name="T8" fmla="*/ 475 w 621"/>
                  <a:gd name="T9" fmla="*/ 68 h 464"/>
                  <a:gd name="T10" fmla="*/ 310 w 621"/>
                  <a:gd name="T11" fmla="*/ 45 h 464"/>
                  <a:gd name="T12" fmla="*/ 443 w 621"/>
                  <a:gd name="T13" fmla="*/ 99 h 464"/>
                  <a:gd name="T14" fmla="*/ 310 w 621"/>
                  <a:gd name="T15" fmla="*/ 419 h 464"/>
                  <a:gd name="T16" fmla="*/ 178 w 621"/>
                  <a:gd name="T17" fmla="*/ 364 h 464"/>
                  <a:gd name="T18" fmla="*/ 310 w 621"/>
                  <a:gd name="T19" fmla="*/ 45 h 464"/>
                  <a:gd name="T20" fmla="*/ 310 w 621"/>
                  <a:gd name="T21" fmla="*/ 45 h 464"/>
                  <a:gd name="T22" fmla="*/ 310 w 621"/>
                  <a:gd name="T23" fmla="*/ 45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1" h="464">
                    <a:moveTo>
                      <a:pt x="475" y="68"/>
                    </a:moveTo>
                    <a:cubicBezTo>
                      <a:pt x="431" y="24"/>
                      <a:pt x="373" y="0"/>
                      <a:pt x="310" y="0"/>
                    </a:cubicBezTo>
                    <a:cubicBezTo>
                      <a:pt x="104" y="0"/>
                      <a:pt x="0" y="250"/>
                      <a:pt x="146" y="396"/>
                    </a:cubicBezTo>
                    <a:cubicBezTo>
                      <a:pt x="190" y="440"/>
                      <a:pt x="248" y="464"/>
                      <a:pt x="310" y="464"/>
                    </a:cubicBezTo>
                    <a:cubicBezTo>
                      <a:pt x="517" y="464"/>
                      <a:pt x="621" y="214"/>
                      <a:pt x="475" y="68"/>
                    </a:cubicBezTo>
                    <a:close/>
                    <a:moveTo>
                      <a:pt x="310" y="45"/>
                    </a:moveTo>
                    <a:cubicBezTo>
                      <a:pt x="360" y="45"/>
                      <a:pt x="408" y="64"/>
                      <a:pt x="443" y="99"/>
                    </a:cubicBezTo>
                    <a:cubicBezTo>
                      <a:pt x="561" y="217"/>
                      <a:pt x="477" y="419"/>
                      <a:pt x="310" y="419"/>
                    </a:cubicBezTo>
                    <a:cubicBezTo>
                      <a:pt x="260" y="419"/>
                      <a:pt x="213" y="400"/>
                      <a:pt x="178" y="364"/>
                    </a:cubicBezTo>
                    <a:cubicBezTo>
                      <a:pt x="60" y="247"/>
                      <a:pt x="144" y="45"/>
                      <a:pt x="310" y="45"/>
                    </a:cubicBezTo>
                    <a:close/>
                    <a:moveTo>
                      <a:pt x="310" y="45"/>
                    </a:moveTo>
                    <a:cubicBezTo>
                      <a:pt x="310" y="45"/>
                      <a:pt x="310" y="45"/>
                      <a:pt x="310" y="45"/>
                    </a:cubicBezTo>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dirty="0">
                  <a:solidFill>
                    <a:srgbClr val="4A4A4A"/>
                  </a:solidFill>
                  <a:latin typeface="Tahoma"/>
                  <a:ea typeface="+mn-ea"/>
                </a:endParaRPr>
              </a:p>
            </p:txBody>
          </p:sp>
        </p:grpSp>
      </p:grpSp>
      <p:sp>
        <p:nvSpPr>
          <p:cNvPr id="108" name="Oval 71"/>
          <p:cNvSpPr>
            <a:spLocks noChangeArrowheads="1"/>
          </p:cNvSpPr>
          <p:nvPr/>
        </p:nvSpPr>
        <p:spPr bwMode="auto">
          <a:xfrm>
            <a:off x="899592" y="734938"/>
            <a:ext cx="560220" cy="512869"/>
          </a:xfrm>
          <a:prstGeom prst="ellipse">
            <a:avLst/>
          </a:prstGeom>
          <a:solidFill>
            <a:srgbClr val="E73083"/>
          </a:solidFill>
          <a:ln>
            <a:noFill/>
          </a:ln>
        </p:spPr>
        <p:txBody>
          <a:bodyPr vert="horz" wrap="square" lIns="91440" tIns="45720" rIns="91440" bIns="45720" numCol="1" anchor="t" anchorCtr="0" compatLnSpc="1">
            <a:prstTxWarp prst="textNoShape">
              <a:avLst/>
            </a:prstTxWarp>
          </a:bodyPr>
          <a:lstStyle/>
          <a:p>
            <a:endParaRPr lang="en-US"/>
          </a:p>
        </p:txBody>
      </p:sp>
      <p:sp>
        <p:nvSpPr>
          <p:cNvPr id="109" name="Oval 72"/>
          <p:cNvSpPr>
            <a:spLocks noChangeArrowheads="1"/>
          </p:cNvSpPr>
          <p:nvPr/>
        </p:nvSpPr>
        <p:spPr bwMode="auto">
          <a:xfrm>
            <a:off x="957791" y="788761"/>
            <a:ext cx="443821" cy="405222"/>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Oval 71"/>
          <p:cNvSpPr>
            <a:spLocks noChangeArrowheads="1"/>
          </p:cNvSpPr>
          <p:nvPr/>
        </p:nvSpPr>
        <p:spPr bwMode="auto">
          <a:xfrm>
            <a:off x="2859652" y="734938"/>
            <a:ext cx="560220" cy="512869"/>
          </a:xfrm>
          <a:prstGeom prst="ellipse">
            <a:avLst/>
          </a:prstGeom>
          <a:solidFill>
            <a:srgbClr val="E73083"/>
          </a:solidFill>
          <a:ln>
            <a:noFill/>
          </a:ln>
        </p:spPr>
        <p:txBody>
          <a:bodyPr vert="horz" wrap="square" lIns="91440" tIns="45720" rIns="91440" bIns="45720" numCol="1" anchor="t" anchorCtr="0" compatLnSpc="1">
            <a:prstTxWarp prst="textNoShape">
              <a:avLst/>
            </a:prstTxWarp>
          </a:bodyPr>
          <a:lstStyle/>
          <a:p>
            <a:endParaRPr lang="en-US"/>
          </a:p>
        </p:txBody>
      </p:sp>
      <p:sp>
        <p:nvSpPr>
          <p:cNvPr id="117" name="Oval 72"/>
          <p:cNvSpPr>
            <a:spLocks noChangeArrowheads="1"/>
          </p:cNvSpPr>
          <p:nvPr/>
        </p:nvSpPr>
        <p:spPr bwMode="auto">
          <a:xfrm>
            <a:off x="2917852" y="788762"/>
            <a:ext cx="443821" cy="405222"/>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26" name="Groupe 125"/>
          <p:cNvGrpSpPr/>
          <p:nvPr/>
        </p:nvGrpSpPr>
        <p:grpSpPr>
          <a:xfrm>
            <a:off x="1028431" y="859116"/>
            <a:ext cx="305775" cy="288192"/>
            <a:chOff x="704534" y="2862230"/>
            <a:chExt cx="511491" cy="428400"/>
          </a:xfrm>
          <a:solidFill>
            <a:srgbClr val="E73083"/>
          </a:solidFill>
        </p:grpSpPr>
        <p:sp>
          <p:nvSpPr>
            <p:cNvPr id="160" name="Freeform 27"/>
            <p:cNvSpPr>
              <a:spLocks noEditPoints="1"/>
            </p:cNvSpPr>
            <p:nvPr/>
          </p:nvSpPr>
          <p:spPr bwMode="auto">
            <a:xfrm>
              <a:off x="704534" y="2862230"/>
              <a:ext cx="511200" cy="428400"/>
            </a:xfrm>
            <a:custGeom>
              <a:avLst/>
              <a:gdLst>
                <a:gd name="T0" fmla="*/ 1514 w 1536"/>
                <a:gd name="T1" fmla="*/ 649 h 1297"/>
                <a:gd name="T2" fmla="*/ 1491 w 1536"/>
                <a:gd name="T3" fmla="*/ 671 h 1297"/>
                <a:gd name="T4" fmla="*/ 1491 w 1536"/>
                <a:gd name="T5" fmla="*/ 823 h 1297"/>
                <a:gd name="T6" fmla="*/ 45 w 1536"/>
                <a:gd name="T7" fmla="*/ 823 h 1297"/>
                <a:gd name="T8" fmla="*/ 45 w 1536"/>
                <a:gd name="T9" fmla="*/ 74 h 1297"/>
                <a:gd name="T10" fmla="*/ 74 w 1536"/>
                <a:gd name="T11" fmla="*/ 45 h 1297"/>
                <a:gd name="T12" fmla="*/ 1090 w 1536"/>
                <a:gd name="T13" fmla="*/ 45 h 1297"/>
                <a:gd name="T14" fmla="*/ 1112 w 1536"/>
                <a:gd name="T15" fmla="*/ 22 h 1297"/>
                <a:gd name="T16" fmla="*/ 1090 w 1536"/>
                <a:gd name="T17" fmla="*/ 0 h 1297"/>
                <a:gd name="T18" fmla="*/ 74 w 1536"/>
                <a:gd name="T19" fmla="*/ 0 h 1297"/>
                <a:gd name="T20" fmla="*/ 0 w 1536"/>
                <a:gd name="T21" fmla="*/ 74 h 1297"/>
                <a:gd name="T22" fmla="*/ 0 w 1536"/>
                <a:gd name="T23" fmla="*/ 926 h 1297"/>
                <a:gd name="T24" fmla="*/ 74 w 1536"/>
                <a:gd name="T25" fmla="*/ 1000 h 1297"/>
                <a:gd name="T26" fmla="*/ 325 w 1536"/>
                <a:gd name="T27" fmla="*/ 1000 h 1297"/>
                <a:gd name="T28" fmla="*/ 347 w 1536"/>
                <a:gd name="T29" fmla="*/ 977 h 1297"/>
                <a:gd name="T30" fmla="*/ 325 w 1536"/>
                <a:gd name="T31" fmla="*/ 955 h 1297"/>
                <a:gd name="T32" fmla="*/ 74 w 1536"/>
                <a:gd name="T33" fmla="*/ 955 h 1297"/>
                <a:gd name="T34" fmla="*/ 45 w 1536"/>
                <a:gd name="T35" fmla="*/ 926 h 1297"/>
                <a:gd name="T36" fmla="*/ 45 w 1536"/>
                <a:gd name="T37" fmla="*/ 868 h 1297"/>
                <a:gd name="T38" fmla="*/ 1491 w 1536"/>
                <a:gd name="T39" fmla="*/ 868 h 1297"/>
                <a:gd name="T40" fmla="*/ 1491 w 1536"/>
                <a:gd name="T41" fmla="*/ 926 h 1297"/>
                <a:gd name="T42" fmla="*/ 1462 w 1536"/>
                <a:gd name="T43" fmla="*/ 955 h 1297"/>
                <a:gd name="T44" fmla="*/ 429 w 1536"/>
                <a:gd name="T45" fmla="*/ 955 h 1297"/>
                <a:gd name="T46" fmla="*/ 406 w 1536"/>
                <a:gd name="T47" fmla="*/ 977 h 1297"/>
                <a:gd name="T48" fmla="*/ 429 w 1536"/>
                <a:gd name="T49" fmla="*/ 1000 h 1297"/>
                <a:gd name="T50" fmla="*/ 618 w 1536"/>
                <a:gd name="T51" fmla="*/ 1000 h 1297"/>
                <a:gd name="T52" fmla="*/ 609 w 1536"/>
                <a:gd name="T53" fmla="*/ 1057 h 1297"/>
                <a:gd name="T54" fmla="*/ 551 w 1536"/>
                <a:gd name="T55" fmla="*/ 1176 h 1297"/>
                <a:gd name="T56" fmla="*/ 526 w 1536"/>
                <a:gd name="T57" fmla="*/ 1202 h 1297"/>
                <a:gd name="T58" fmla="*/ 515 w 1536"/>
                <a:gd name="T59" fmla="*/ 1263 h 1297"/>
                <a:gd name="T60" fmla="*/ 567 w 1536"/>
                <a:gd name="T61" fmla="*/ 1297 h 1297"/>
                <a:gd name="T62" fmla="*/ 969 w 1536"/>
                <a:gd name="T63" fmla="*/ 1297 h 1297"/>
                <a:gd name="T64" fmla="*/ 1021 w 1536"/>
                <a:gd name="T65" fmla="*/ 1263 h 1297"/>
                <a:gd name="T66" fmla="*/ 1010 w 1536"/>
                <a:gd name="T67" fmla="*/ 1202 h 1297"/>
                <a:gd name="T68" fmla="*/ 985 w 1536"/>
                <a:gd name="T69" fmla="*/ 1176 h 1297"/>
                <a:gd name="T70" fmla="*/ 927 w 1536"/>
                <a:gd name="T71" fmla="*/ 1057 h 1297"/>
                <a:gd name="T72" fmla="*/ 918 w 1536"/>
                <a:gd name="T73" fmla="*/ 1000 h 1297"/>
                <a:gd name="T74" fmla="*/ 1462 w 1536"/>
                <a:gd name="T75" fmla="*/ 1000 h 1297"/>
                <a:gd name="T76" fmla="*/ 1536 w 1536"/>
                <a:gd name="T77" fmla="*/ 926 h 1297"/>
                <a:gd name="T78" fmla="*/ 1536 w 1536"/>
                <a:gd name="T79" fmla="*/ 671 h 1297"/>
                <a:gd name="T80" fmla="*/ 1514 w 1536"/>
                <a:gd name="T81" fmla="*/ 649 h 1297"/>
                <a:gd name="T82" fmla="*/ 980 w 1536"/>
                <a:gd name="T83" fmla="*/ 1245 h 1297"/>
                <a:gd name="T84" fmla="*/ 969 w 1536"/>
                <a:gd name="T85" fmla="*/ 1252 h 1297"/>
                <a:gd name="T86" fmla="*/ 567 w 1536"/>
                <a:gd name="T87" fmla="*/ 1252 h 1297"/>
                <a:gd name="T88" fmla="*/ 556 w 1536"/>
                <a:gd name="T89" fmla="*/ 1245 h 1297"/>
                <a:gd name="T90" fmla="*/ 559 w 1536"/>
                <a:gd name="T91" fmla="*/ 1233 h 1297"/>
                <a:gd name="T92" fmla="*/ 583 w 1536"/>
                <a:gd name="T93" fmla="*/ 1207 h 1297"/>
                <a:gd name="T94" fmla="*/ 596 w 1536"/>
                <a:gd name="T95" fmla="*/ 1193 h 1297"/>
                <a:gd name="T96" fmla="*/ 940 w 1536"/>
                <a:gd name="T97" fmla="*/ 1193 h 1297"/>
                <a:gd name="T98" fmla="*/ 953 w 1536"/>
                <a:gd name="T99" fmla="*/ 1207 h 1297"/>
                <a:gd name="T100" fmla="*/ 977 w 1536"/>
                <a:gd name="T101" fmla="*/ 1233 h 1297"/>
                <a:gd name="T102" fmla="*/ 980 w 1536"/>
                <a:gd name="T103" fmla="*/ 1245 h 1297"/>
                <a:gd name="T104" fmla="*/ 882 w 1536"/>
                <a:gd name="T105" fmla="*/ 1064 h 1297"/>
                <a:gd name="T106" fmla="*/ 910 w 1536"/>
                <a:gd name="T107" fmla="*/ 1148 h 1297"/>
                <a:gd name="T108" fmla="*/ 626 w 1536"/>
                <a:gd name="T109" fmla="*/ 1148 h 1297"/>
                <a:gd name="T110" fmla="*/ 654 w 1536"/>
                <a:gd name="T111" fmla="*/ 1064 h 1297"/>
                <a:gd name="T112" fmla="*/ 664 w 1536"/>
                <a:gd name="T113" fmla="*/ 1000 h 1297"/>
                <a:gd name="T114" fmla="*/ 872 w 1536"/>
                <a:gd name="T115" fmla="*/ 1000 h 1297"/>
                <a:gd name="T116" fmla="*/ 882 w 1536"/>
                <a:gd name="T117" fmla="*/ 1064 h 1297"/>
                <a:gd name="T118" fmla="*/ 882 w 1536"/>
                <a:gd name="T119" fmla="*/ 1064 h 1297"/>
                <a:gd name="T120" fmla="*/ 882 w 1536"/>
                <a:gd name="T121" fmla="*/ 1064 h 1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36" h="1297">
                  <a:moveTo>
                    <a:pt x="1514" y="649"/>
                  </a:moveTo>
                  <a:cubicBezTo>
                    <a:pt x="1501" y="649"/>
                    <a:pt x="1491" y="659"/>
                    <a:pt x="1491" y="671"/>
                  </a:cubicBezTo>
                  <a:cubicBezTo>
                    <a:pt x="1491" y="823"/>
                    <a:pt x="1491" y="823"/>
                    <a:pt x="1491" y="823"/>
                  </a:cubicBezTo>
                  <a:cubicBezTo>
                    <a:pt x="45" y="823"/>
                    <a:pt x="45" y="823"/>
                    <a:pt x="45" y="823"/>
                  </a:cubicBezTo>
                  <a:cubicBezTo>
                    <a:pt x="45" y="74"/>
                    <a:pt x="45" y="74"/>
                    <a:pt x="45" y="74"/>
                  </a:cubicBezTo>
                  <a:cubicBezTo>
                    <a:pt x="45" y="58"/>
                    <a:pt x="58" y="45"/>
                    <a:pt x="74" y="45"/>
                  </a:cubicBezTo>
                  <a:cubicBezTo>
                    <a:pt x="1090" y="45"/>
                    <a:pt x="1090" y="45"/>
                    <a:pt x="1090" y="45"/>
                  </a:cubicBezTo>
                  <a:cubicBezTo>
                    <a:pt x="1102" y="45"/>
                    <a:pt x="1112" y="35"/>
                    <a:pt x="1112" y="22"/>
                  </a:cubicBezTo>
                  <a:cubicBezTo>
                    <a:pt x="1112" y="10"/>
                    <a:pt x="1102" y="0"/>
                    <a:pt x="1090" y="0"/>
                  </a:cubicBezTo>
                  <a:cubicBezTo>
                    <a:pt x="74" y="0"/>
                    <a:pt x="74" y="0"/>
                    <a:pt x="74" y="0"/>
                  </a:cubicBezTo>
                  <a:cubicBezTo>
                    <a:pt x="33" y="0"/>
                    <a:pt x="0" y="33"/>
                    <a:pt x="0" y="74"/>
                  </a:cubicBezTo>
                  <a:cubicBezTo>
                    <a:pt x="0" y="926"/>
                    <a:pt x="0" y="926"/>
                    <a:pt x="0" y="926"/>
                  </a:cubicBezTo>
                  <a:cubicBezTo>
                    <a:pt x="0" y="967"/>
                    <a:pt x="33" y="1000"/>
                    <a:pt x="74" y="1000"/>
                  </a:cubicBezTo>
                  <a:cubicBezTo>
                    <a:pt x="325" y="1000"/>
                    <a:pt x="325" y="1000"/>
                    <a:pt x="325" y="1000"/>
                  </a:cubicBezTo>
                  <a:cubicBezTo>
                    <a:pt x="337" y="1000"/>
                    <a:pt x="347" y="990"/>
                    <a:pt x="347" y="977"/>
                  </a:cubicBezTo>
                  <a:cubicBezTo>
                    <a:pt x="347" y="965"/>
                    <a:pt x="337" y="955"/>
                    <a:pt x="325" y="955"/>
                  </a:cubicBezTo>
                  <a:cubicBezTo>
                    <a:pt x="74" y="955"/>
                    <a:pt x="74" y="955"/>
                    <a:pt x="74" y="955"/>
                  </a:cubicBezTo>
                  <a:cubicBezTo>
                    <a:pt x="58" y="955"/>
                    <a:pt x="45" y="942"/>
                    <a:pt x="45" y="926"/>
                  </a:cubicBezTo>
                  <a:cubicBezTo>
                    <a:pt x="45" y="868"/>
                    <a:pt x="45" y="868"/>
                    <a:pt x="45" y="868"/>
                  </a:cubicBezTo>
                  <a:cubicBezTo>
                    <a:pt x="1491" y="868"/>
                    <a:pt x="1491" y="868"/>
                    <a:pt x="1491" y="868"/>
                  </a:cubicBezTo>
                  <a:cubicBezTo>
                    <a:pt x="1491" y="926"/>
                    <a:pt x="1491" y="926"/>
                    <a:pt x="1491" y="926"/>
                  </a:cubicBezTo>
                  <a:cubicBezTo>
                    <a:pt x="1491" y="942"/>
                    <a:pt x="1478" y="955"/>
                    <a:pt x="1462" y="955"/>
                  </a:cubicBezTo>
                  <a:cubicBezTo>
                    <a:pt x="429" y="955"/>
                    <a:pt x="429" y="955"/>
                    <a:pt x="429" y="955"/>
                  </a:cubicBezTo>
                  <a:cubicBezTo>
                    <a:pt x="416" y="955"/>
                    <a:pt x="406" y="965"/>
                    <a:pt x="406" y="977"/>
                  </a:cubicBezTo>
                  <a:cubicBezTo>
                    <a:pt x="406" y="990"/>
                    <a:pt x="416" y="1000"/>
                    <a:pt x="429" y="1000"/>
                  </a:cubicBezTo>
                  <a:cubicBezTo>
                    <a:pt x="618" y="1000"/>
                    <a:pt x="618" y="1000"/>
                    <a:pt x="618" y="1000"/>
                  </a:cubicBezTo>
                  <a:cubicBezTo>
                    <a:pt x="609" y="1057"/>
                    <a:pt x="609" y="1057"/>
                    <a:pt x="609" y="1057"/>
                  </a:cubicBezTo>
                  <a:cubicBezTo>
                    <a:pt x="603" y="1102"/>
                    <a:pt x="582" y="1143"/>
                    <a:pt x="551" y="1176"/>
                  </a:cubicBezTo>
                  <a:cubicBezTo>
                    <a:pt x="526" y="1202"/>
                    <a:pt x="526" y="1202"/>
                    <a:pt x="526" y="1202"/>
                  </a:cubicBezTo>
                  <a:cubicBezTo>
                    <a:pt x="510" y="1218"/>
                    <a:pt x="506" y="1242"/>
                    <a:pt x="515" y="1263"/>
                  </a:cubicBezTo>
                  <a:cubicBezTo>
                    <a:pt x="524" y="1284"/>
                    <a:pt x="544" y="1297"/>
                    <a:pt x="567" y="1297"/>
                  </a:cubicBezTo>
                  <a:cubicBezTo>
                    <a:pt x="969" y="1297"/>
                    <a:pt x="969" y="1297"/>
                    <a:pt x="969" y="1297"/>
                  </a:cubicBezTo>
                  <a:cubicBezTo>
                    <a:pt x="992" y="1297"/>
                    <a:pt x="1012" y="1284"/>
                    <a:pt x="1021" y="1263"/>
                  </a:cubicBezTo>
                  <a:cubicBezTo>
                    <a:pt x="1030" y="1242"/>
                    <a:pt x="1026" y="1218"/>
                    <a:pt x="1010" y="1202"/>
                  </a:cubicBezTo>
                  <a:cubicBezTo>
                    <a:pt x="985" y="1176"/>
                    <a:pt x="985" y="1176"/>
                    <a:pt x="985" y="1176"/>
                  </a:cubicBezTo>
                  <a:cubicBezTo>
                    <a:pt x="954" y="1143"/>
                    <a:pt x="933" y="1102"/>
                    <a:pt x="927" y="1057"/>
                  </a:cubicBezTo>
                  <a:cubicBezTo>
                    <a:pt x="918" y="1000"/>
                    <a:pt x="918" y="1000"/>
                    <a:pt x="918" y="1000"/>
                  </a:cubicBezTo>
                  <a:cubicBezTo>
                    <a:pt x="1462" y="1000"/>
                    <a:pt x="1462" y="1000"/>
                    <a:pt x="1462" y="1000"/>
                  </a:cubicBezTo>
                  <a:cubicBezTo>
                    <a:pt x="1503" y="1000"/>
                    <a:pt x="1536" y="967"/>
                    <a:pt x="1536" y="926"/>
                  </a:cubicBezTo>
                  <a:cubicBezTo>
                    <a:pt x="1536" y="671"/>
                    <a:pt x="1536" y="671"/>
                    <a:pt x="1536" y="671"/>
                  </a:cubicBezTo>
                  <a:cubicBezTo>
                    <a:pt x="1536" y="659"/>
                    <a:pt x="1526" y="649"/>
                    <a:pt x="1514" y="649"/>
                  </a:cubicBezTo>
                  <a:close/>
                  <a:moveTo>
                    <a:pt x="980" y="1245"/>
                  </a:moveTo>
                  <a:cubicBezTo>
                    <a:pt x="979" y="1248"/>
                    <a:pt x="976" y="1252"/>
                    <a:pt x="969" y="1252"/>
                  </a:cubicBezTo>
                  <a:cubicBezTo>
                    <a:pt x="567" y="1252"/>
                    <a:pt x="567" y="1252"/>
                    <a:pt x="567" y="1252"/>
                  </a:cubicBezTo>
                  <a:cubicBezTo>
                    <a:pt x="560" y="1252"/>
                    <a:pt x="557" y="1248"/>
                    <a:pt x="556" y="1245"/>
                  </a:cubicBezTo>
                  <a:cubicBezTo>
                    <a:pt x="555" y="1243"/>
                    <a:pt x="554" y="1238"/>
                    <a:pt x="559" y="1233"/>
                  </a:cubicBezTo>
                  <a:cubicBezTo>
                    <a:pt x="583" y="1207"/>
                    <a:pt x="583" y="1207"/>
                    <a:pt x="583" y="1207"/>
                  </a:cubicBezTo>
                  <a:cubicBezTo>
                    <a:pt x="588" y="1202"/>
                    <a:pt x="592" y="1198"/>
                    <a:pt x="596" y="1193"/>
                  </a:cubicBezTo>
                  <a:cubicBezTo>
                    <a:pt x="940" y="1193"/>
                    <a:pt x="940" y="1193"/>
                    <a:pt x="940" y="1193"/>
                  </a:cubicBezTo>
                  <a:cubicBezTo>
                    <a:pt x="944" y="1198"/>
                    <a:pt x="948" y="1202"/>
                    <a:pt x="953" y="1207"/>
                  </a:cubicBezTo>
                  <a:cubicBezTo>
                    <a:pt x="977" y="1233"/>
                    <a:pt x="977" y="1233"/>
                    <a:pt x="977" y="1233"/>
                  </a:cubicBezTo>
                  <a:cubicBezTo>
                    <a:pt x="982" y="1238"/>
                    <a:pt x="981" y="1243"/>
                    <a:pt x="980" y="1245"/>
                  </a:cubicBezTo>
                  <a:close/>
                  <a:moveTo>
                    <a:pt x="882" y="1064"/>
                  </a:moveTo>
                  <a:cubicBezTo>
                    <a:pt x="887" y="1093"/>
                    <a:pt x="896" y="1122"/>
                    <a:pt x="910" y="1148"/>
                  </a:cubicBezTo>
                  <a:cubicBezTo>
                    <a:pt x="626" y="1148"/>
                    <a:pt x="626" y="1148"/>
                    <a:pt x="626" y="1148"/>
                  </a:cubicBezTo>
                  <a:cubicBezTo>
                    <a:pt x="640" y="1122"/>
                    <a:pt x="649" y="1093"/>
                    <a:pt x="654" y="1064"/>
                  </a:cubicBezTo>
                  <a:cubicBezTo>
                    <a:pt x="664" y="1000"/>
                    <a:pt x="664" y="1000"/>
                    <a:pt x="664" y="1000"/>
                  </a:cubicBezTo>
                  <a:cubicBezTo>
                    <a:pt x="872" y="1000"/>
                    <a:pt x="872" y="1000"/>
                    <a:pt x="872" y="1000"/>
                  </a:cubicBezTo>
                  <a:lnTo>
                    <a:pt x="882" y="1064"/>
                  </a:lnTo>
                  <a:close/>
                  <a:moveTo>
                    <a:pt x="882" y="1064"/>
                  </a:moveTo>
                  <a:cubicBezTo>
                    <a:pt x="882" y="1064"/>
                    <a:pt x="882" y="1064"/>
                    <a:pt x="882" y="1064"/>
                  </a:cubicBezTo>
                </a:path>
              </a:pathLst>
            </a:custGeom>
            <a:grpFill/>
            <a:ln>
              <a:noFill/>
            </a:ln>
          </p:spPr>
          <p:txBody>
            <a:bodyPr vert="horz" wrap="square" lIns="91440" tIns="45720" rIns="91440" bIns="45720" numCol="1" anchor="t" anchorCtr="0" compatLnSpc="1">
              <a:prstTxWarp prst="textNoShape">
                <a:avLst/>
              </a:prstTxWarp>
            </a:bodyPr>
            <a:lstStyle/>
            <a:p>
              <a:endParaRPr lang="fr-FR" dirty="0"/>
            </a:p>
          </p:txBody>
        </p:sp>
        <p:sp>
          <p:nvSpPr>
            <p:cNvPr id="161" name="Freeform 28"/>
            <p:cNvSpPr>
              <a:spLocks noEditPoints="1"/>
            </p:cNvSpPr>
            <p:nvPr/>
          </p:nvSpPr>
          <p:spPr bwMode="auto">
            <a:xfrm>
              <a:off x="1092200" y="2862230"/>
              <a:ext cx="123825" cy="198438"/>
            </a:xfrm>
            <a:custGeom>
              <a:avLst/>
              <a:gdLst>
                <a:gd name="T0" fmla="*/ 291 w 365"/>
                <a:gd name="T1" fmla="*/ 0 h 590"/>
                <a:gd name="T2" fmla="*/ 23 w 365"/>
                <a:gd name="T3" fmla="*/ 0 h 590"/>
                <a:gd name="T4" fmla="*/ 0 w 365"/>
                <a:gd name="T5" fmla="*/ 22 h 590"/>
                <a:gd name="T6" fmla="*/ 23 w 365"/>
                <a:gd name="T7" fmla="*/ 45 h 590"/>
                <a:gd name="T8" fmla="*/ 291 w 365"/>
                <a:gd name="T9" fmla="*/ 45 h 590"/>
                <a:gd name="T10" fmla="*/ 320 w 365"/>
                <a:gd name="T11" fmla="*/ 74 h 590"/>
                <a:gd name="T12" fmla="*/ 320 w 365"/>
                <a:gd name="T13" fmla="*/ 567 h 590"/>
                <a:gd name="T14" fmla="*/ 343 w 365"/>
                <a:gd name="T15" fmla="*/ 590 h 590"/>
                <a:gd name="T16" fmla="*/ 365 w 365"/>
                <a:gd name="T17" fmla="*/ 567 h 590"/>
                <a:gd name="T18" fmla="*/ 365 w 365"/>
                <a:gd name="T19" fmla="*/ 74 h 590"/>
                <a:gd name="T20" fmla="*/ 291 w 365"/>
                <a:gd name="T21" fmla="*/ 0 h 590"/>
                <a:gd name="T22" fmla="*/ 291 w 365"/>
                <a:gd name="T23" fmla="*/ 0 h 590"/>
                <a:gd name="T24" fmla="*/ 291 w 365"/>
                <a:gd name="T25" fmla="*/ 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5" h="590">
                  <a:moveTo>
                    <a:pt x="291" y="0"/>
                  </a:moveTo>
                  <a:cubicBezTo>
                    <a:pt x="23" y="0"/>
                    <a:pt x="23" y="0"/>
                    <a:pt x="23" y="0"/>
                  </a:cubicBezTo>
                  <a:cubicBezTo>
                    <a:pt x="10" y="0"/>
                    <a:pt x="0" y="10"/>
                    <a:pt x="0" y="22"/>
                  </a:cubicBezTo>
                  <a:cubicBezTo>
                    <a:pt x="0" y="35"/>
                    <a:pt x="10" y="45"/>
                    <a:pt x="23" y="45"/>
                  </a:cubicBezTo>
                  <a:cubicBezTo>
                    <a:pt x="291" y="45"/>
                    <a:pt x="291" y="45"/>
                    <a:pt x="291" y="45"/>
                  </a:cubicBezTo>
                  <a:cubicBezTo>
                    <a:pt x="307" y="45"/>
                    <a:pt x="320" y="58"/>
                    <a:pt x="320" y="74"/>
                  </a:cubicBezTo>
                  <a:cubicBezTo>
                    <a:pt x="320" y="567"/>
                    <a:pt x="320" y="567"/>
                    <a:pt x="320" y="567"/>
                  </a:cubicBezTo>
                  <a:cubicBezTo>
                    <a:pt x="320" y="580"/>
                    <a:pt x="330" y="590"/>
                    <a:pt x="343" y="590"/>
                  </a:cubicBezTo>
                  <a:cubicBezTo>
                    <a:pt x="355" y="590"/>
                    <a:pt x="365" y="580"/>
                    <a:pt x="365" y="567"/>
                  </a:cubicBezTo>
                  <a:cubicBezTo>
                    <a:pt x="365" y="74"/>
                    <a:pt x="365" y="74"/>
                    <a:pt x="365" y="74"/>
                  </a:cubicBezTo>
                  <a:cubicBezTo>
                    <a:pt x="365" y="33"/>
                    <a:pt x="332" y="0"/>
                    <a:pt x="291" y="0"/>
                  </a:cubicBezTo>
                  <a:close/>
                  <a:moveTo>
                    <a:pt x="291" y="0"/>
                  </a:moveTo>
                  <a:cubicBezTo>
                    <a:pt x="291" y="0"/>
                    <a:pt x="291" y="0"/>
                    <a:pt x="291" y="0"/>
                  </a:cubicBezTo>
                </a:path>
              </a:pathLst>
            </a:custGeom>
            <a:grpFill/>
            <a:ln>
              <a:noFill/>
            </a:ln>
          </p:spPr>
          <p:txBody>
            <a:bodyPr vert="horz" wrap="square" lIns="91440" tIns="45720" rIns="91440" bIns="45720" numCol="1" anchor="t" anchorCtr="0" compatLnSpc="1">
              <a:prstTxWarp prst="textNoShape">
                <a:avLst/>
              </a:prstTxWarp>
            </a:bodyPr>
            <a:lstStyle/>
            <a:p>
              <a:endParaRPr lang="fr-FR" dirty="0"/>
            </a:p>
          </p:txBody>
        </p:sp>
        <p:sp>
          <p:nvSpPr>
            <p:cNvPr id="162" name="Freeform 32"/>
            <p:cNvSpPr>
              <a:spLocks noEditPoints="1"/>
            </p:cNvSpPr>
            <p:nvPr/>
          </p:nvSpPr>
          <p:spPr bwMode="auto">
            <a:xfrm>
              <a:off x="801688" y="2930493"/>
              <a:ext cx="114300" cy="14288"/>
            </a:xfrm>
            <a:custGeom>
              <a:avLst/>
              <a:gdLst>
                <a:gd name="T0" fmla="*/ 317 w 339"/>
                <a:gd name="T1" fmla="*/ 45 h 45"/>
                <a:gd name="T2" fmla="*/ 339 w 339"/>
                <a:gd name="T3" fmla="*/ 22 h 45"/>
                <a:gd name="T4" fmla="*/ 317 w 339"/>
                <a:gd name="T5" fmla="*/ 0 h 45"/>
                <a:gd name="T6" fmla="*/ 23 w 339"/>
                <a:gd name="T7" fmla="*/ 0 h 45"/>
                <a:gd name="T8" fmla="*/ 0 w 339"/>
                <a:gd name="T9" fmla="*/ 22 h 45"/>
                <a:gd name="T10" fmla="*/ 23 w 339"/>
                <a:gd name="T11" fmla="*/ 45 h 45"/>
                <a:gd name="T12" fmla="*/ 317 w 339"/>
                <a:gd name="T13" fmla="*/ 45 h 45"/>
                <a:gd name="T14" fmla="*/ 317 w 339"/>
                <a:gd name="T15" fmla="*/ 45 h 45"/>
                <a:gd name="T16" fmla="*/ 317 w 339"/>
                <a:gd name="T17"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9" h="45">
                  <a:moveTo>
                    <a:pt x="317" y="45"/>
                  </a:moveTo>
                  <a:cubicBezTo>
                    <a:pt x="329" y="45"/>
                    <a:pt x="339" y="35"/>
                    <a:pt x="339" y="22"/>
                  </a:cubicBezTo>
                  <a:cubicBezTo>
                    <a:pt x="339" y="10"/>
                    <a:pt x="329" y="0"/>
                    <a:pt x="317" y="0"/>
                  </a:cubicBezTo>
                  <a:cubicBezTo>
                    <a:pt x="23" y="0"/>
                    <a:pt x="23" y="0"/>
                    <a:pt x="23" y="0"/>
                  </a:cubicBezTo>
                  <a:cubicBezTo>
                    <a:pt x="11" y="0"/>
                    <a:pt x="0" y="10"/>
                    <a:pt x="0" y="22"/>
                  </a:cubicBezTo>
                  <a:cubicBezTo>
                    <a:pt x="0" y="35"/>
                    <a:pt x="11" y="45"/>
                    <a:pt x="23" y="45"/>
                  </a:cubicBezTo>
                  <a:lnTo>
                    <a:pt x="317" y="45"/>
                  </a:lnTo>
                  <a:close/>
                  <a:moveTo>
                    <a:pt x="317" y="45"/>
                  </a:moveTo>
                  <a:cubicBezTo>
                    <a:pt x="317" y="45"/>
                    <a:pt x="317" y="45"/>
                    <a:pt x="317" y="45"/>
                  </a:cubicBezTo>
                </a:path>
              </a:pathLst>
            </a:custGeom>
            <a:grpFill/>
            <a:ln>
              <a:noFill/>
            </a:ln>
          </p:spPr>
          <p:txBody>
            <a:bodyPr vert="horz" wrap="square" lIns="91440" tIns="45720" rIns="91440" bIns="45720" numCol="1" anchor="t" anchorCtr="0" compatLnSpc="1">
              <a:prstTxWarp prst="textNoShape">
                <a:avLst/>
              </a:prstTxWarp>
            </a:bodyPr>
            <a:lstStyle/>
            <a:p>
              <a:endParaRPr lang="fr-FR" dirty="0"/>
            </a:p>
          </p:txBody>
        </p:sp>
        <p:sp>
          <p:nvSpPr>
            <p:cNvPr id="163" name="Freeform 33"/>
            <p:cNvSpPr>
              <a:spLocks noEditPoints="1"/>
            </p:cNvSpPr>
            <p:nvPr/>
          </p:nvSpPr>
          <p:spPr bwMode="auto">
            <a:xfrm>
              <a:off x="760413" y="2930493"/>
              <a:ext cx="26987" cy="14288"/>
            </a:xfrm>
            <a:custGeom>
              <a:avLst/>
              <a:gdLst>
                <a:gd name="T0" fmla="*/ 23 w 84"/>
                <a:gd name="T1" fmla="*/ 45 h 45"/>
                <a:gd name="T2" fmla="*/ 62 w 84"/>
                <a:gd name="T3" fmla="*/ 45 h 45"/>
                <a:gd name="T4" fmla="*/ 84 w 84"/>
                <a:gd name="T5" fmla="*/ 22 h 45"/>
                <a:gd name="T6" fmla="*/ 62 w 84"/>
                <a:gd name="T7" fmla="*/ 0 h 45"/>
                <a:gd name="T8" fmla="*/ 23 w 84"/>
                <a:gd name="T9" fmla="*/ 0 h 45"/>
                <a:gd name="T10" fmla="*/ 0 w 84"/>
                <a:gd name="T11" fmla="*/ 22 h 45"/>
                <a:gd name="T12" fmla="*/ 23 w 84"/>
                <a:gd name="T13" fmla="*/ 45 h 45"/>
                <a:gd name="T14" fmla="*/ 23 w 84"/>
                <a:gd name="T15" fmla="*/ 45 h 45"/>
                <a:gd name="T16" fmla="*/ 23 w 84"/>
                <a:gd name="T17"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45">
                  <a:moveTo>
                    <a:pt x="23" y="45"/>
                  </a:moveTo>
                  <a:cubicBezTo>
                    <a:pt x="62" y="45"/>
                    <a:pt x="62" y="45"/>
                    <a:pt x="62" y="45"/>
                  </a:cubicBezTo>
                  <a:cubicBezTo>
                    <a:pt x="74" y="45"/>
                    <a:pt x="84" y="35"/>
                    <a:pt x="84" y="22"/>
                  </a:cubicBezTo>
                  <a:cubicBezTo>
                    <a:pt x="84" y="10"/>
                    <a:pt x="74" y="0"/>
                    <a:pt x="62" y="0"/>
                  </a:cubicBezTo>
                  <a:cubicBezTo>
                    <a:pt x="23" y="0"/>
                    <a:pt x="23" y="0"/>
                    <a:pt x="23" y="0"/>
                  </a:cubicBezTo>
                  <a:cubicBezTo>
                    <a:pt x="10" y="0"/>
                    <a:pt x="0" y="10"/>
                    <a:pt x="0" y="22"/>
                  </a:cubicBezTo>
                  <a:cubicBezTo>
                    <a:pt x="0" y="35"/>
                    <a:pt x="10" y="45"/>
                    <a:pt x="23" y="45"/>
                  </a:cubicBezTo>
                  <a:close/>
                  <a:moveTo>
                    <a:pt x="23" y="45"/>
                  </a:moveTo>
                  <a:cubicBezTo>
                    <a:pt x="23" y="45"/>
                    <a:pt x="23" y="45"/>
                    <a:pt x="23" y="45"/>
                  </a:cubicBezTo>
                </a:path>
              </a:pathLst>
            </a:custGeom>
            <a:grpFill/>
            <a:ln>
              <a:noFill/>
            </a:ln>
          </p:spPr>
          <p:txBody>
            <a:bodyPr vert="horz" wrap="square" lIns="91440" tIns="45720" rIns="91440" bIns="45720" numCol="1" anchor="t" anchorCtr="0" compatLnSpc="1">
              <a:prstTxWarp prst="textNoShape">
                <a:avLst/>
              </a:prstTxWarp>
            </a:bodyPr>
            <a:lstStyle/>
            <a:p>
              <a:endParaRPr lang="fr-FR" dirty="0"/>
            </a:p>
          </p:txBody>
        </p:sp>
        <p:sp>
          <p:nvSpPr>
            <p:cNvPr id="164" name="Freeform 34"/>
            <p:cNvSpPr>
              <a:spLocks noEditPoints="1"/>
            </p:cNvSpPr>
            <p:nvPr/>
          </p:nvSpPr>
          <p:spPr bwMode="auto">
            <a:xfrm>
              <a:off x="760413" y="2965418"/>
              <a:ext cx="125412" cy="15875"/>
            </a:xfrm>
            <a:custGeom>
              <a:avLst/>
              <a:gdLst>
                <a:gd name="T0" fmla="*/ 372 w 372"/>
                <a:gd name="T1" fmla="*/ 23 h 45"/>
                <a:gd name="T2" fmla="*/ 350 w 372"/>
                <a:gd name="T3" fmla="*/ 0 h 45"/>
                <a:gd name="T4" fmla="*/ 23 w 372"/>
                <a:gd name="T5" fmla="*/ 0 h 45"/>
                <a:gd name="T6" fmla="*/ 0 w 372"/>
                <a:gd name="T7" fmla="*/ 23 h 45"/>
                <a:gd name="T8" fmla="*/ 23 w 372"/>
                <a:gd name="T9" fmla="*/ 45 h 45"/>
                <a:gd name="T10" fmla="*/ 350 w 372"/>
                <a:gd name="T11" fmla="*/ 45 h 45"/>
                <a:gd name="T12" fmla="*/ 372 w 372"/>
                <a:gd name="T13" fmla="*/ 23 h 45"/>
                <a:gd name="T14" fmla="*/ 372 w 372"/>
                <a:gd name="T15" fmla="*/ 23 h 45"/>
                <a:gd name="T16" fmla="*/ 372 w 372"/>
                <a:gd name="T17" fmla="*/ 2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45">
                  <a:moveTo>
                    <a:pt x="372" y="23"/>
                  </a:moveTo>
                  <a:cubicBezTo>
                    <a:pt x="372" y="10"/>
                    <a:pt x="362" y="0"/>
                    <a:pt x="350" y="0"/>
                  </a:cubicBezTo>
                  <a:cubicBezTo>
                    <a:pt x="23" y="0"/>
                    <a:pt x="23" y="0"/>
                    <a:pt x="23" y="0"/>
                  </a:cubicBezTo>
                  <a:cubicBezTo>
                    <a:pt x="10" y="0"/>
                    <a:pt x="0" y="10"/>
                    <a:pt x="0" y="23"/>
                  </a:cubicBezTo>
                  <a:cubicBezTo>
                    <a:pt x="0" y="35"/>
                    <a:pt x="10" y="45"/>
                    <a:pt x="23" y="45"/>
                  </a:cubicBezTo>
                  <a:cubicBezTo>
                    <a:pt x="350" y="45"/>
                    <a:pt x="350" y="45"/>
                    <a:pt x="350" y="45"/>
                  </a:cubicBezTo>
                  <a:cubicBezTo>
                    <a:pt x="362" y="45"/>
                    <a:pt x="372" y="35"/>
                    <a:pt x="372" y="23"/>
                  </a:cubicBezTo>
                  <a:close/>
                  <a:moveTo>
                    <a:pt x="372" y="23"/>
                  </a:moveTo>
                  <a:cubicBezTo>
                    <a:pt x="372" y="23"/>
                    <a:pt x="372" y="23"/>
                    <a:pt x="372" y="23"/>
                  </a:cubicBezTo>
                </a:path>
              </a:pathLst>
            </a:custGeom>
            <a:grpFill/>
            <a:ln>
              <a:noFill/>
            </a:ln>
          </p:spPr>
          <p:txBody>
            <a:bodyPr vert="horz" wrap="square" lIns="91440" tIns="45720" rIns="91440" bIns="45720" numCol="1" anchor="t" anchorCtr="0" compatLnSpc="1">
              <a:prstTxWarp prst="textNoShape">
                <a:avLst/>
              </a:prstTxWarp>
            </a:bodyPr>
            <a:lstStyle/>
            <a:p>
              <a:endParaRPr lang="fr-FR" dirty="0"/>
            </a:p>
          </p:txBody>
        </p:sp>
        <p:sp>
          <p:nvSpPr>
            <p:cNvPr id="165" name="Freeform 35"/>
            <p:cNvSpPr>
              <a:spLocks noEditPoints="1"/>
            </p:cNvSpPr>
            <p:nvPr/>
          </p:nvSpPr>
          <p:spPr bwMode="auto">
            <a:xfrm>
              <a:off x="760413" y="3001930"/>
              <a:ext cx="100012" cy="15875"/>
            </a:xfrm>
            <a:custGeom>
              <a:avLst/>
              <a:gdLst>
                <a:gd name="T0" fmla="*/ 300 w 300"/>
                <a:gd name="T1" fmla="*/ 23 h 45"/>
                <a:gd name="T2" fmla="*/ 278 w 300"/>
                <a:gd name="T3" fmla="*/ 0 h 45"/>
                <a:gd name="T4" fmla="*/ 23 w 300"/>
                <a:gd name="T5" fmla="*/ 0 h 45"/>
                <a:gd name="T6" fmla="*/ 0 w 300"/>
                <a:gd name="T7" fmla="*/ 23 h 45"/>
                <a:gd name="T8" fmla="*/ 23 w 300"/>
                <a:gd name="T9" fmla="*/ 45 h 45"/>
                <a:gd name="T10" fmla="*/ 278 w 300"/>
                <a:gd name="T11" fmla="*/ 45 h 45"/>
                <a:gd name="T12" fmla="*/ 300 w 300"/>
                <a:gd name="T13" fmla="*/ 23 h 45"/>
                <a:gd name="T14" fmla="*/ 300 w 300"/>
                <a:gd name="T15" fmla="*/ 23 h 45"/>
                <a:gd name="T16" fmla="*/ 300 w 300"/>
                <a:gd name="T17" fmla="*/ 2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45">
                  <a:moveTo>
                    <a:pt x="300" y="23"/>
                  </a:moveTo>
                  <a:cubicBezTo>
                    <a:pt x="300" y="10"/>
                    <a:pt x="290" y="0"/>
                    <a:pt x="278" y="0"/>
                  </a:cubicBezTo>
                  <a:cubicBezTo>
                    <a:pt x="23" y="0"/>
                    <a:pt x="23" y="0"/>
                    <a:pt x="23" y="0"/>
                  </a:cubicBezTo>
                  <a:cubicBezTo>
                    <a:pt x="10" y="0"/>
                    <a:pt x="0" y="10"/>
                    <a:pt x="0" y="23"/>
                  </a:cubicBezTo>
                  <a:cubicBezTo>
                    <a:pt x="0" y="35"/>
                    <a:pt x="10" y="45"/>
                    <a:pt x="23" y="45"/>
                  </a:cubicBezTo>
                  <a:cubicBezTo>
                    <a:pt x="278" y="45"/>
                    <a:pt x="278" y="45"/>
                    <a:pt x="278" y="45"/>
                  </a:cubicBezTo>
                  <a:cubicBezTo>
                    <a:pt x="290" y="45"/>
                    <a:pt x="300" y="35"/>
                    <a:pt x="300" y="23"/>
                  </a:cubicBezTo>
                  <a:close/>
                  <a:moveTo>
                    <a:pt x="300" y="23"/>
                  </a:moveTo>
                  <a:cubicBezTo>
                    <a:pt x="300" y="23"/>
                    <a:pt x="300" y="23"/>
                    <a:pt x="300" y="23"/>
                  </a:cubicBezTo>
                </a:path>
              </a:pathLst>
            </a:custGeom>
            <a:grpFill/>
            <a:ln>
              <a:noFill/>
            </a:ln>
          </p:spPr>
          <p:txBody>
            <a:bodyPr vert="horz" wrap="square" lIns="91440" tIns="45720" rIns="91440" bIns="45720" numCol="1" anchor="t" anchorCtr="0" compatLnSpc="1">
              <a:prstTxWarp prst="textNoShape">
                <a:avLst/>
              </a:prstTxWarp>
            </a:bodyPr>
            <a:lstStyle/>
            <a:p>
              <a:endParaRPr lang="fr-FR" dirty="0"/>
            </a:p>
          </p:txBody>
        </p:sp>
        <p:sp>
          <p:nvSpPr>
            <p:cNvPr id="166" name="Freeform 36"/>
            <p:cNvSpPr>
              <a:spLocks noEditPoints="1"/>
            </p:cNvSpPr>
            <p:nvPr/>
          </p:nvSpPr>
          <p:spPr bwMode="auto">
            <a:xfrm>
              <a:off x="760413" y="3038443"/>
              <a:ext cx="82550" cy="14288"/>
            </a:xfrm>
            <a:custGeom>
              <a:avLst/>
              <a:gdLst>
                <a:gd name="T0" fmla="*/ 246 w 246"/>
                <a:gd name="T1" fmla="*/ 23 h 45"/>
                <a:gd name="T2" fmla="*/ 224 w 246"/>
                <a:gd name="T3" fmla="*/ 0 h 45"/>
                <a:gd name="T4" fmla="*/ 23 w 246"/>
                <a:gd name="T5" fmla="*/ 0 h 45"/>
                <a:gd name="T6" fmla="*/ 0 w 246"/>
                <a:gd name="T7" fmla="*/ 23 h 45"/>
                <a:gd name="T8" fmla="*/ 23 w 246"/>
                <a:gd name="T9" fmla="*/ 45 h 45"/>
                <a:gd name="T10" fmla="*/ 224 w 246"/>
                <a:gd name="T11" fmla="*/ 45 h 45"/>
                <a:gd name="T12" fmla="*/ 246 w 246"/>
                <a:gd name="T13" fmla="*/ 23 h 45"/>
                <a:gd name="T14" fmla="*/ 246 w 246"/>
                <a:gd name="T15" fmla="*/ 23 h 45"/>
                <a:gd name="T16" fmla="*/ 246 w 246"/>
                <a:gd name="T17" fmla="*/ 2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6" h="45">
                  <a:moveTo>
                    <a:pt x="246" y="23"/>
                  </a:moveTo>
                  <a:cubicBezTo>
                    <a:pt x="246" y="10"/>
                    <a:pt x="236" y="0"/>
                    <a:pt x="224" y="0"/>
                  </a:cubicBezTo>
                  <a:cubicBezTo>
                    <a:pt x="23" y="0"/>
                    <a:pt x="23" y="0"/>
                    <a:pt x="23" y="0"/>
                  </a:cubicBezTo>
                  <a:cubicBezTo>
                    <a:pt x="10" y="0"/>
                    <a:pt x="0" y="10"/>
                    <a:pt x="0" y="23"/>
                  </a:cubicBezTo>
                  <a:cubicBezTo>
                    <a:pt x="0" y="35"/>
                    <a:pt x="10" y="45"/>
                    <a:pt x="23" y="45"/>
                  </a:cubicBezTo>
                  <a:cubicBezTo>
                    <a:pt x="224" y="45"/>
                    <a:pt x="224" y="45"/>
                    <a:pt x="224" y="45"/>
                  </a:cubicBezTo>
                  <a:cubicBezTo>
                    <a:pt x="236" y="45"/>
                    <a:pt x="246" y="35"/>
                    <a:pt x="246" y="23"/>
                  </a:cubicBezTo>
                  <a:close/>
                  <a:moveTo>
                    <a:pt x="246" y="23"/>
                  </a:moveTo>
                  <a:cubicBezTo>
                    <a:pt x="246" y="23"/>
                    <a:pt x="246" y="23"/>
                    <a:pt x="246" y="23"/>
                  </a:cubicBezTo>
                </a:path>
              </a:pathLst>
            </a:custGeom>
            <a:grpFill/>
            <a:ln>
              <a:noFill/>
            </a:ln>
          </p:spPr>
          <p:txBody>
            <a:bodyPr vert="horz" wrap="square" lIns="91440" tIns="45720" rIns="91440" bIns="45720" numCol="1" anchor="t" anchorCtr="0" compatLnSpc="1">
              <a:prstTxWarp prst="textNoShape">
                <a:avLst/>
              </a:prstTxWarp>
            </a:bodyPr>
            <a:lstStyle/>
            <a:p>
              <a:endParaRPr lang="fr-FR" dirty="0"/>
            </a:p>
          </p:txBody>
        </p:sp>
        <p:sp>
          <p:nvSpPr>
            <p:cNvPr id="167" name="Freeform 37"/>
            <p:cNvSpPr>
              <a:spLocks noEditPoints="1"/>
            </p:cNvSpPr>
            <p:nvPr/>
          </p:nvSpPr>
          <p:spPr bwMode="auto">
            <a:xfrm>
              <a:off x="760413" y="3073368"/>
              <a:ext cx="76200" cy="15875"/>
            </a:xfrm>
            <a:custGeom>
              <a:avLst/>
              <a:gdLst>
                <a:gd name="T0" fmla="*/ 206 w 228"/>
                <a:gd name="T1" fmla="*/ 0 h 45"/>
                <a:gd name="T2" fmla="*/ 23 w 228"/>
                <a:gd name="T3" fmla="*/ 0 h 45"/>
                <a:gd name="T4" fmla="*/ 0 w 228"/>
                <a:gd name="T5" fmla="*/ 23 h 45"/>
                <a:gd name="T6" fmla="*/ 23 w 228"/>
                <a:gd name="T7" fmla="*/ 45 h 45"/>
                <a:gd name="T8" fmla="*/ 206 w 228"/>
                <a:gd name="T9" fmla="*/ 45 h 45"/>
                <a:gd name="T10" fmla="*/ 228 w 228"/>
                <a:gd name="T11" fmla="*/ 23 h 45"/>
                <a:gd name="T12" fmla="*/ 206 w 228"/>
                <a:gd name="T13" fmla="*/ 0 h 45"/>
                <a:gd name="T14" fmla="*/ 206 w 228"/>
                <a:gd name="T15" fmla="*/ 0 h 45"/>
                <a:gd name="T16" fmla="*/ 206 w 228"/>
                <a:gd name="T17"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8" h="45">
                  <a:moveTo>
                    <a:pt x="206" y="0"/>
                  </a:moveTo>
                  <a:cubicBezTo>
                    <a:pt x="23" y="0"/>
                    <a:pt x="23" y="0"/>
                    <a:pt x="23" y="0"/>
                  </a:cubicBezTo>
                  <a:cubicBezTo>
                    <a:pt x="10" y="0"/>
                    <a:pt x="0" y="10"/>
                    <a:pt x="0" y="23"/>
                  </a:cubicBezTo>
                  <a:cubicBezTo>
                    <a:pt x="0" y="35"/>
                    <a:pt x="10" y="45"/>
                    <a:pt x="23" y="45"/>
                  </a:cubicBezTo>
                  <a:cubicBezTo>
                    <a:pt x="206" y="45"/>
                    <a:pt x="206" y="45"/>
                    <a:pt x="206" y="45"/>
                  </a:cubicBezTo>
                  <a:cubicBezTo>
                    <a:pt x="218" y="45"/>
                    <a:pt x="228" y="35"/>
                    <a:pt x="228" y="23"/>
                  </a:cubicBezTo>
                  <a:cubicBezTo>
                    <a:pt x="228" y="10"/>
                    <a:pt x="218" y="0"/>
                    <a:pt x="206" y="0"/>
                  </a:cubicBezTo>
                  <a:close/>
                  <a:moveTo>
                    <a:pt x="206" y="0"/>
                  </a:moveTo>
                  <a:cubicBezTo>
                    <a:pt x="206" y="0"/>
                    <a:pt x="206" y="0"/>
                    <a:pt x="206" y="0"/>
                  </a:cubicBezTo>
                </a:path>
              </a:pathLst>
            </a:custGeom>
            <a:grpFill/>
            <a:ln>
              <a:noFill/>
            </a:ln>
          </p:spPr>
          <p:txBody>
            <a:bodyPr vert="horz" wrap="square" lIns="91440" tIns="45720" rIns="91440" bIns="45720" numCol="1" anchor="t" anchorCtr="0" compatLnSpc="1">
              <a:prstTxWarp prst="textNoShape">
                <a:avLst/>
              </a:prstTxWarp>
            </a:bodyPr>
            <a:lstStyle/>
            <a:p>
              <a:endParaRPr lang="fr-FR" dirty="0"/>
            </a:p>
          </p:txBody>
        </p:sp>
      </p:grpSp>
      <p:grpSp>
        <p:nvGrpSpPr>
          <p:cNvPr id="128" name="Groupe 127"/>
          <p:cNvGrpSpPr/>
          <p:nvPr/>
        </p:nvGrpSpPr>
        <p:grpSpPr>
          <a:xfrm>
            <a:off x="2965727" y="859116"/>
            <a:ext cx="338568" cy="271264"/>
            <a:chOff x="751276" y="1430628"/>
            <a:chExt cx="373930" cy="428400"/>
          </a:xfrm>
          <a:solidFill>
            <a:srgbClr val="E73083"/>
          </a:solidFill>
        </p:grpSpPr>
        <p:sp>
          <p:nvSpPr>
            <p:cNvPr id="146" name="Freeform 7"/>
            <p:cNvSpPr>
              <a:spLocks noEditPoints="1"/>
            </p:cNvSpPr>
            <p:nvPr/>
          </p:nvSpPr>
          <p:spPr bwMode="auto">
            <a:xfrm>
              <a:off x="956375" y="1519959"/>
              <a:ext cx="39622" cy="57600"/>
            </a:xfrm>
            <a:custGeom>
              <a:avLst/>
              <a:gdLst>
                <a:gd name="T0" fmla="*/ 154 w 154"/>
                <a:gd name="T1" fmla="*/ 78 h 246"/>
                <a:gd name="T2" fmla="*/ 154 w 154"/>
                <a:gd name="T3" fmla="*/ 71 h 246"/>
                <a:gd name="T4" fmla="*/ 132 w 154"/>
                <a:gd name="T5" fmla="*/ 20 h 246"/>
                <a:gd name="T6" fmla="*/ 79 w 154"/>
                <a:gd name="T7" fmla="*/ 1 h 246"/>
                <a:gd name="T8" fmla="*/ 22 w 154"/>
                <a:gd name="T9" fmla="*/ 4 h 246"/>
                <a:gd name="T10" fmla="*/ 0 w 154"/>
                <a:gd name="T11" fmla="*/ 26 h 246"/>
                <a:gd name="T12" fmla="*/ 0 w 154"/>
                <a:gd name="T13" fmla="*/ 224 h 246"/>
                <a:gd name="T14" fmla="*/ 23 w 154"/>
                <a:gd name="T15" fmla="*/ 246 h 246"/>
                <a:gd name="T16" fmla="*/ 46 w 154"/>
                <a:gd name="T17" fmla="*/ 224 h 246"/>
                <a:gd name="T18" fmla="*/ 46 w 154"/>
                <a:gd name="T19" fmla="*/ 156 h 246"/>
                <a:gd name="T20" fmla="*/ 90 w 154"/>
                <a:gd name="T21" fmla="*/ 173 h 246"/>
                <a:gd name="T22" fmla="*/ 108 w 154"/>
                <a:gd name="T23" fmla="*/ 218 h 246"/>
                <a:gd name="T24" fmla="*/ 131 w 154"/>
                <a:gd name="T25" fmla="*/ 241 h 246"/>
                <a:gd name="T26" fmla="*/ 154 w 154"/>
                <a:gd name="T27" fmla="*/ 218 h 246"/>
                <a:gd name="T28" fmla="*/ 121 w 154"/>
                <a:gd name="T29" fmla="*/ 141 h 246"/>
                <a:gd name="T30" fmla="*/ 121 w 154"/>
                <a:gd name="T31" fmla="*/ 140 h 246"/>
                <a:gd name="T32" fmla="*/ 154 w 154"/>
                <a:gd name="T33" fmla="*/ 78 h 246"/>
                <a:gd name="T34" fmla="*/ 108 w 154"/>
                <a:gd name="T35" fmla="*/ 78 h 246"/>
                <a:gd name="T36" fmla="*/ 79 w 154"/>
                <a:gd name="T37" fmla="*/ 109 h 246"/>
                <a:gd name="T38" fmla="*/ 46 w 154"/>
                <a:gd name="T39" fmla="*/ 110 h 246"/>
                <a:gd name="T40" fmla="*/ 46 w 154"/>
                <a:gd name="T41" fmla="*/ 48 h 246"/>
                <a:gd name="T42" fmla="*/ 82 w 154"/>
                <a:gd name="T43" fmla="*/ 47 h 246"/>
                <a:gd name="T44" fmla="*/ 101 w 154"/>
                <a:gd name="T45" fmla="*/ 53 h 246"/>
                <a:gd name="T46" fmla="*/ 108 w 154"/>
                <a:gd name="T47" fmla="*/ 71 h 246"/>
                <a:gd name="T48" fmla="*/ 108 w 154"/>
                <a:gd name="T49" fmla="*/ 78 h 246"/>
                <a:gd name="T50" fmla="*/ 108 w 154"/>
                <a:gd name="T51" fmla="*/ 78 h 246"/>
                <a:gd name="T52" fmla="*/ 108 w 154"/>
                <a:gd name="T53" fmla="*/ 7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4" h="246">
                  <a:moveTo>
                    <a:pt x="154" y="78"/>
                  </a:moveTo>
                  <a:cubicBezTo>
                    <a:pt x="154" y="71"/>
                    <a:pt x="154" y="71"/>
                    <a:pt x="154" y="71"/>
                  </a:cubicBezTo>
                  <a:cubicBezTo>
                    <a:pt x="154" y="52"/>
                    <a:pt x="146" y="33"/>
                    <a:pt x="132" y="20"/>
                  </a:cubicBezTo>
                  <a:cubicBezTo>
                    <a:pt x="118" y="7"/>
                    <a:pt x="99" y="0"/>
                    <a:pt x="79" y="1"/>
                  </a:cubicBezTo>
                  <a:cubicBezTo>
                    <a:pt x="60" y="2"/>
                    <a:pt x="41" y="3"/>
                    <a:pt x="22" y="4"/>
                  </a:cubicBezTo>
                  <a:cubicBezTo>
                    <a:pt x="10" y="4"/>
                    <a:pt x="0" y="14"/>
                    <a:pt x="0" y="26"/>
                  </a:cubicBezTo>
                  <a:cubicBezTo>
                    <a:pt x="0" y="224"/>
                    <a:pt x="0" y="224"/>
                    <a:pt x="0" y="224"/>
                  </a:cubicBezTo>
                  <a:cubicBezTo>
                    <a:pt x="0" y="236"/>
                    <a:pt x="11" y="246"/>
                    <a:pt x="23" y="246"/>
                  </a:cubicBezTo>
                  <a:cubicBezTo>
                    <a:pt x="36" y="246"/>
                    <a:pt x="46" y="236"/>
                    <a:pt x="46" y="224"/>
                  </a:cubicBezTo>
                  <a:cubicBezTo>
                    <a:pt x="46" y="156"/>
                    <a:pt x="46" y="156"/>
                    <a:pt x="46" y="156"/>
                  </a:cubicBezTo>
                  <a:cubicBezTo>
                    <a:pt x="63" y="156"/>
                    <a:pt x="78" y="162"/>
                    <a:pt x="90" y="173"/>
                  </a:cubicBezTo>
                  <a:cubicBezTo>
                    <a:pt x="102" y="185"/>
                    <a:pt x="108" y="201"/>
                    <a:pt x="108" y="218"/>
                  </a:cubicBezTo>
                  <a:cubicBezTo>
                    <a:pt x="108" y="231"/>
                    <a:pt x="119" y="241"/>
                    <a:pt x="131" y="241"/>
                  </a:cubicBezTo>
                  <a:cubicBezTo>
                    <a:pt x="144" y="241"/>
                    <a:pt x="154" y="231"/>
                    <a:pt x="154" y="218"/>
                  </a:cubicBezTo>
                  <a:cubicBezTo>
                    <a:pt x="154" y="188"/>
                    <a:pt x="142" y="161"/>
                    <a:pt x="121" y="141"/>
                  </a:cubicBezTo>
                  <a:cubicBezTo>
                    <a:pt x="121" y="141"/>
                    <a:pt x="121" y="140"/>
                    <a:pt x="121" y="140"/>
                  </a:cubicBezTo>
                  <a:cubicBezTo>
                    <a:pt x="141" y="126"/>
                    <a:pt x="154" y="103"/>
                    <a:pt x="154" y="78"/>
                  </a:cubicBezTo>
                  <a:close/>
                  <a:moveTo>
                    <a:pt x="108" y="78"/>
                  </a:moveTo>
                  <a:cubicBezTo>
                    <a:pt x="108" y="94"/>
                    <a:pt x="95" y="108"/>
                    <a:pt x="79" y="109"/>
                  </a:cubicBezTo>
                  <a:cubicBezTo>
                    <a:pt x="68" y="109"/>
                    <a:pt x="57" y="110"/>
                    <a:pt x="46" y="110"/>
                  </a:cubicBezTo>
                  <a:cubicBezTo>
                    <a:pt x="46" y="48"/>
                    <a:pt x="46" y="48"/>
                    <a:pt x="46" y="48"/>
                  </a:cubicBezTo>
                  <a:cubicBezTo>
                    <a:pt x="58" y="48"/>
                    <a:pt x="70" y="47"/>
                    <a:pt x="82" y="47"/>
                  </a:cubicBezTo>
                  <a:cubicBezTo>
                    <a:pt x="89" y="46"/>
                    <a:pt x="96" y="49"/>
                    <a:pt x="101" y="53"/>
                  </a:cubicBezTo>
                  <a:cubicBezTo>
                    <a:pt x="106" y="58"/>
                    <a:pt x="108" y="64"/>
                    <a:pt x="108" y="71"/>
                  </a:cubicBezTo>
                  <a:lnTo>
                    <a:pt x="108" y="78"/>
                  </a:lnTo>
                  <a:close/>
                  <a:moveTo>
                    <a:pt x="108" y="78"/>
                  </a:moveTo>
                  <a:cubicBezTo>
                    <a:pt x="108" y="78"/>
                    <a:pt x="108" y="78"/>
                    <a:pt x="108" y="78"/>
                  </a:cubicBezTo>
                </a:path>
              </a:pathLst>
            </a:custGeom>
            <a:grpFill/>
            <a:ln>
              <a:noFill/>
            </a:ln>
          </p:spPr>
          <p:txBody>
            <a:bodyPr vert="horz" wrap="square" lIns="91440" tIns="45720" rIns="91440" bIns="45720" numCol="1" anchor="t" anchorCtr="0" compatLnSpc="1">
              <a:prstTxWarp prst="textNoShape">
                <a:avLst/>
              </a:prstTxWarp>
            </a:bodyPr>
            <a:lstStyle/>
            <a:p>
              <a:endParaRPr lang="fr-FR"/>
            </a:p>
          </p:txBody>
        </p:sp>
        <p:sp>
          <p:nvSpPr>
            <p:cNvPr id="147" name="Freeform 8"/>
            <p:cNvSpPr>
              <a:spLocks noEditPoints="1"/>
            </p:cNvSpPr>
            <p:nvPr/>
          </p:nvSpPr>
          <p:spPr bwMode="auto">
            <a:xfrm>
              <a:off x="903474" y="1519530"/>
              <a:ext cx="38569" cy="57600"/>
            </a:xfrm>
            <a:custGeom>
              <a:avLst/>
              <a:gdLst>
                <a:gd name="T0" fmla="*/ 75 w 150"/>
                <a:gd name="T1" fmla="*/ 0 h 243"/>
                <a:gd name="T2" fmla="*/ 22 w 150"/>
                <a:gd name="T3" fmla="*/ 22 h 243"/>
                <a:gd name="T4" fmla="*/ 0 w 150"/>
                <a:gd name="T5" fmla="*/ 75 h 243"/>
                <a:gd name="T6" fmla="*/ 0 w 150"/>
                <a:gd name="T7" fmla="*/ 219 h 243"/>
                <a:gd name="T8" fmla="*/ 23 w 150"/>
                <a:gd name="T9" fmla="*/ 242 h 243"/>
                <a:gd name="T10" fmla="*/ 45 w 150"/>
                <a:gd name="T11" fmla="*/ 219 h 243"/>
                <a:gd name="T12" fmla="*/ 45 w 150"/>
                <a:gd name="T13" fmla="*/ 151 h 243"/>
                <a:gd name="T14" fmla="*/ 95 w 150"/>
                <a:gd name="T15" fmla="*/ 152 h 243"/>
                <a:gd name="T16" fmla="*/ 105 w 150"/>
                <a:gd name="T17" fmla="*/ 152 h 243"/>
                <a:gd name="T18" fmla="*/ 105 w 150"/>
                <a:gd name="T19" fmla="*/ 220 h 243"/>
                <a:gd name="T20" fmla="*/ 128 w 150"/>
                <a:gd name="T21" fmla="*/ 243 h 243"/>
                <a:gd name="T22" fmla="*/ 150 w 150"/>
                <a:gd name="T23" fmla="*/ 220 h 243"/>
                <a:gd name="T24" fmla="*/ 150 w 150"/>
                <a:gd name="T25" fmla="*/ 75 h 243"/>
                <a:gd name="T26" fmla="*/ 75 w 150"/>
                <a:gd name="T27" fmla="*/ 0 h 243"/>
                <a:gd name="T28" fmla="*/ 105 w 150"/>
                <a:gd name="T29" fmla="*/ 106 h 243"/>
                <a:gd name="T30" fmla="*/ 45 w 150"/>
                <a:gd name="T31" fmla="*/ 106 h 243"/>
                <a:gd name="T32" fmla="*/ 45 w 150"/>
                <a:gd name="T33" fmla="*/ 75 h 243"/>
                <a:gd name="T34" fmla="*/ 54 w 150"/>
                <a:gd name="T35" fmla="*/ 54 h 243"/>
                <a:gd name="T36" fmla="*/ 75 w 150"/>
                <a:gd name="T37" fmla="*/ 46 h 243"/>
                <a:gd name="T38" fmla="*/ 105 w 150"/>
                <a:gd name="T39" fmla="*/ 75 h 243"/>
                <a:gd name="T40" fmla="*/ 105 w 150"/>
                <a:gd name="T41" fmla="*/ 106 h 243"/>
                <a:gd name="T42" fmla="*/ 105 w 150"/>
                <a:gd name="T43" fmla="*/ 106 h 243"/>
                <a:gd name="T44" fmla="*/ 105 w 150"/>
                <a:gd name="T45" fmla="*/ 10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0" h="243">
                  <a:moveTo>
                    <a:pt x="75" y="0"/>
                  </a:moveTo>
                  <a:cubicBezTo>
                    <a:pt x="55" y="0"/>
                    <a:pt x="36" y="8"/>
                    <a:pt x="22" y="22"/>
                  </a:cubicBezTo>
                  <a:cubicBezTo>
                    <a:pt x="8" y="36"/>
                    <a:pt x="0" y="55"/>
                    <a:pt x="0" y="75"/>
                  </a:cubicBezTo>
                  <a:cubicBezTo>
                    <a:pt x="0" y="219"/>
                    <a:pt x="0" y="219"/>
                    <a:pt x="0" y="219"/>
                  </a:cubicBezTo>
                  <a:cubicBezTo>
                    <a:pt x="0" y="232"/>
                    <a:pt x="10" y="242"/>
                    <a:pt x="23" y="242"/>
                  </a:cubicBezTo>
                  <a:cubicBezTo>
                    <a:pt x="35" y="242"/>
                    <a:pt x="45" y="232"/>
                    <a:pt x="45" y="219"/>
                  </a:cubicBezTo>
                  <a:cubicBezTo>
                    <a:pt x="45" y="151"/>
                    <a:pt x="45" y="151"/>
                    <a:pt x="45" y="151"/>
                  </a:cubicBezTo>
                  <a:cubicBezTo>
                    <a:pt x="62" y="152"/>
                    <a:pt x="79" y="152"/>
                    <a:pt x="95" y="152"/>
                  </a:cubicBezTo>
                  <a:cubicBezTo>
                    <a:pt x="98" y="152"/>
                    <a:pt x="102" y="152"/>
                    <a:pt x="105" y="152"/>
                  </a:cubicBezTo>
                  <a:cubicBezTo>
                    <a:pt x="105" y="220"/>
                    <a:pt x="105" y="220"/>
                    <a:pt x="105" y="220"/>
                  </a:cubicBezTo>
                  <a:cubicBezTo>
                    <a:pt x="105" y="233"/>
                    <a:pt x="115" y="243"/>
                    <a:pt x="128" y="243"/>
                  </a:cubicBezTo>
                  <a:cubicBezTo>
                    <a:pt x="140" y="243"/>
                    <a:pt x="150" y="233"/>
                    <a:pt x="150" y="220"/>
                  </a:cubicBezTo>
                  <a:cubicBezTo>
                    <a:pt x="150" y="75"/>
                    <a:pt x="150" y="75"/>
                    <a:pt x="150" y="75"/>
                  </a:cubicBezTo>
                  <a:cubicBezTo>
                    <a:pt x="150" y="34"/>
                    <a:pt x="117" y="0"/>
                    <a:pt x="75" y="0"/>
                  </a:cubicBezTo>
                  <a:close/>
                  <a:moveTo>
                    <a:pt x="105" y="106"/>
                  </a:moveTo>
                  <a:cubicBezTo>
                    <a:pt x="85" y="106"/>
                    <a:pt x="65" y="106"/>
                    <a:pt x="45" y="106"/>
                  </a:cubicBezTo>
                  <a:cubicBezTo>
                    <a:pt x="45" y="75"/>
                    <a:pt x="45" y="75"/>
                    <a:pt x="45" y="75"/>
                  </a:cubicBezTo>
                  <a:cubicBezTo>
                    <a:pt x="45" y="67"/>
                    <a:pt x="48" y="60"/>
                    <a:pt x="54" y="54"/>
                  </a:cubicBezTo>
                  <a:cubicBezTo>
                    <a:pt x="59" y="49"/>
                    <a:pt x="67" y="46"/>
                    <a:pt x="75" y="46"/>
                  </a:cubicBezTo>
                  <a:cubicBezTo>
                    <a:pt x="91" y="46"/>
                    <a:pt x="105" y="59"/>
                    <a:pt x="105" y="75"/>
                  </a:cubicBezTo>
                  <a:cubicBezTo>
                    <a:pt x="105" y="106"/>
                    <a:pt x="105" y="106"/>
                    <a:pt x="105" y="106"/>
                  </a:cubicBezTo>
                  <a:close/>
                  <a:moveTo>
                    <a:pt x="105" y="106"/>
                  </a:moveTo>
                  <a:cubicBezTo>
                    <a:pt x="105" y="106"/>
                    <a:pt x="105" y="106"/>
                    <a:pt x="105" y="106"/>
                  </a:cubicBezTo>
                </a:path>
              </a:pathLst>
            </a:custGeom>
            <a:grpFill/>
            <a:ln>
              <a:noFill/>
            </a:ln>
          </p:spPr>
          <p:txBody>
            <a:bodyPr vert="horz" wrap="square" lIns="91440" tIns="45720" rIns="91440" bIns="45720" numCol="1" anchor="t" anchorCtr="0" compatLnSpc="1">
              <a:prstTxWarp prst="textNoShape">
                <a:avLst/>
              </a:prstTxWarp>
            </a:bodyPr>
            <a:lstStyle/>
            <a:p>
              <a:endParaRPr lang="fr-FR"/>
            </a:p>
          </p:txBody>
        </p:sp>
        <p:sp>
          <p:nvSpPr>
            <p:cNvPr id="148" name="Line 38"/>
            <p:cNvSpPr>
              <a:spLocks noChangeShapeType="1"/>
            </p:cNvSpPr>
            <p:nvPr/>
          </p:nvSpPr>
          <p:spPr bwMode="auto">
            <a:xfrm>
              <a:off x="849218" y="1806350"/>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49" name="Line 39"/>
            <p:cNvSpPr>
              <a:spLocks noChangeShapeType="1"/>
            </p:cNvSpPr>
            <p:nvPr/>
          </p:nvSpPr>
          <p:spPr bwMode="auto">
            <a:xfrm>
              <a:off x="849218" y="1806350"/>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50" name="Freeform 5"/>
            <p:cNvSpPr>
              <a:spLocks noEditPoints="1"/>
            </p:cNvSpPr>
            <p:nvPr/>
          </p:nvSpPr>
          <p:spPr bwMode="auto">
            <a:xfrm>
              <a:off x="751276" y="1430628"/>
              <a:ext cx="373930" cy="428400"/>
            </a:xfrm>
            <a:custGeom>
              <a:avLst/>
              <a:gdLst>
                <a:gd name="T0" fmla="*/ 1329 w 1334"/>
                <a:gd name="T1" fmla="*/ 403 h 1536"/>
                <a:gd name="T2" fmla="*/ 1175 w 1334"/>
                <a:gd name="T3" fmla="*/ 164 h 1536"/>
                <a:gd name="T4" fmla="*/ 1156 w 1334"/>
                <a:gd name="T5" fmla="*/ 154 h 1536"/>
                <a:gd name="T6" fmla="*/ 963 w 1334"/>
                <a:gd name="T7" fmla="*/ 154 h 1536"/>
                <a:gd name="T8" fmla="*/ 941 w 1334"/>
                <a:gd name="T9" fmla="*/ 177 h 1536"/>
                <a:gd name="T10" fmla="*/ 963 w 1334"/>
                <a:gd name="T11" fmla="*/ 200 h 1536"/>
                <a:gd name="T12" fmla="*/ 1143 w 1334"/>
                <a:gd name="T13" fmla="*/ 200 h 1536"/>
                <a:gd name="T14" fmla="*/ 1282 w 1334"/>
                <a:gd name="T15" fmla="*/ 415 h 1536"/>
                <a:gd name="T16" fmla="*/ 1143 w 1334"/>
                <a:gd name="T17" fmla="*/ 631 h 1536"/>
                <a:gd name="T18" fmla="*/ 46 w 1334"/>
                <a:gd name="T19" fmla="*/ 631 h 1536"/>
                <a:gd name="T20" fmla="*/ 46 w 1334"/>
                <a:gd name="T21" fmla="*/ 200 h 1536"/>
                <a:gd name="T22" fmla="*/ 887 w 1334"/>
                <a:gd name="T23" fmla="*/ 200 h 1536"/>
                <a:gd name="T24" fmla="*/ 910 w 1334"/>
                <a:gd name="T25" fmla="*/ 177 h 1536"/>
                <a:gd name="T26" fmla="*/ 887 w 1334"/>
                <a:gd name="T27" fmla="*/ 154 h 1536"/>
                <a:gd name="T28" fmla="*/ 705 w 1334"/>
                <a:gd name="T29" fmla="*/ 154 h 1536"/>
                <a:gd name="T30" fmla="*/ 705 w 1334"/>
                <a:gd name="T31" fmla="*/ 23 h 1536"/>
                <a:gd name="T32" fmla="*/ 682 w 1334"/>
                <a:gd name="T33" fmla="*/ 0 h 1536"/>
                <a:gd name="T34" fmla="*/ 549 w 1334"/>
                <a:gd name="T35" fmla="*/ 0 h 1536"/>
                <a:gd name="T36" fmla="*/ 527 w 1334"/>
                <a:gd name="T37" fmla="*/ 23 h 1536"/>
                <a:gd name="T38" fmla="*/ 527 w 1334"/>
                <a:gd name="T39" fmla="*/ 154 h 1536"/>
                <a:gd name="T40" fmla="*/ 23 w 1334"/>
                <a:gd name="T41" fmla="*/ 154 h 1536"/>
                <a:gd name="T42" fmla="*/ 0 w 1334"/>
                <a:gd name="T43" fmla="*/ 177 h 1536"/>
                <a:gd name="T44" fmla="*/ 0 w 1334"/>
                <a:gd name="T45" fmla="*/ 654 h 1536"/>
                <a:gd name="T46" fmla="*/ 23 w 1334"/>
                <a:gd name="T47" fmla="*/ 677 h 1536"/>
                <a:gd name="T48" fmla="*/ 527 w 1334"/>
                <a:gd name="T49" fmla="*/ 677 h 1536"/>
                <a:gd name="T50" fmla="*/ 527 w 1334"/>
                <a:gd name="T51" fmla="*/ 944 h 1536"/>
                <a:gd name="T52" fmla="*/ 549 w 1334"/>
                <a:gd name="T53" fmla="*/ 967 h 1536"/>
                <a:gd name="T54" fmla="*/ 572 w 1334"/>
                <a:gd name="T55" fmla="*/ 944 h 1536"/>
                <a:gd name="T56" fmla="*/ 572 w 1334"/>
                <a:gd name="T57" fmla="*/ 677 h 1536"/>
                <a:gd name="T58" fmla="*/ 659 w 1334"/>
                <a:gd name="T59" fmla="*/ 677 h 1536"/>
                <a:gd name="T60" fmla="*/ 659 w 1334"/>
                <a:gd name="T61" fmla="*/ 1490 h 1536"/>
                <a:gd name="T62" fmla="*/ 572 w 1334"/>
                <a:gd name="T63" fmla="*/ 1490 h 1536"/>
                <a:gd name="T64" fmla="*/ 572 w 1334"/>
                <a:gd name="T65" fmla="*/ 1021 h 1536"/>
                <a:gd name="T66" fmla="*/ 549 w 1334"/>
                <a:gd name="T67" fmla="*/ 998 h 1536"/>
                <a:gd name="T68" fmla="*/ 527 w 1334"/>
                <a:gd name="T69" fmla="*/ 1021 h 1536"/>
                <a:gd name="T70" fmla="*/ 527 w 1334"/>
                <a:gd name="T71" fmla="*/ 1513 h 1536"/>
                <a:gd name="T72" fmla="*/ 549 w 1334"/>
                <a:gd name="T73" fmla="*/ 1536 h 1536"/>
                <a:gd name="T74" fmla="*/ 682 w 1334"/>
                <a:gd name="T75" fmla="*/ 1536 h 1536"/>
                <a:gd name="T76" fmla="*/ 705 w 1334"/>
                <a:gd name="T77" fmla="*/ 1513 h 1536"/>
                <a:gd name="T78" fmla="*/ 705 w 1334"/>
                <a:gd name="T79" fmla="*/ 677 h 1536"/>
                <a:gd name="T80" fmla="*/ 1156 w 1334"/>
                <a:gd name="T81" fmla="*/ 677 h 1536"/>
                <a:gd name="T82" fmla="*/ 1175 w 1334"/>
                <a:gd name="T83" fmla="*/ 666 h 1536"/>
                <a:gd name="T84" fmla="*/ 1329 w 1334"/>
                <a:gd name="T85" fmla="*/ 428 h 1536"/>
                <a:gd name="T86" fmla="*/ 1329 w 1334"/>
                <a:gd name="T87" fmla="*/ 403 h 1536"/>
                <a:gd name="T88" fmla="*/ 572 w 1334"/>
                <a:gd name="T89" fmla="*/ 46 h 1536"/>
                <a:gd name="T90" fmla="*/ 659 w 1334"/>
                <a:gd name="T91" fmla="*/ 46 h 1536"/>
                <a:gd name="T92" fmla="*/ 659 w 1334"/>
                <a:gd name="T93" fmla="*/ 154 h 1536"/>
                <a:gd name="T94" fmla="*/ 572 w 1334"/>
                <a:gd name="T95" fmla="*/ 154 h 1536"/>
                <a:gd name="T96" fmla="*/ 572 w 1334"/>
                <a:gd name="T97" fmla="*/ 46 h 1536"/>
                <a:gd name="T98" fmla="*/ 572 w 1334"/>
                <a:gd name="T99" fmla="*/ 46 h 1536"/>
                <a:gd name="T100" fmla="*/ 572 w 1334"/>
                <a:gd name="T101" fmla="*/ 46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34" h="1536">
                  <a:moveTo>
                    <a:pt x="1329" y="403"/>
                  </a:moveTo>
                  <a:cubicBezTo>
                    <a:pt x="1175" y="164"/>
                    <a:pt x="1175" y="164"/>
                    <a:pt x="1175" y="164"/>
                  </a:cubicBezTo>
                  <a:cubicBezTo>
                    <a:pt x="1171" y="158"/>
                    <a:pt x="1163" y="154"/>
                    <a:pt x="1156" y="154"/>
                  </a:cubicBezTo>
                  <a:cubicBezTo>
                    <a:pt x="963" y="154"/>
                    <a:pt x="963" y="154"/>
                    <a:pt x="963" y="154"/>
                  </a:cubicBezTo>
                  <a:cubicBezTo>
                    <a:pt x="951" y="154"/>
                    <a:pt x="941" y="164"/>
                    <a:pt x="941" y="177"/>
                  </a:cubicBezTo>
                  <a:cubicBezTo>
                    <a:pt x="941" y="189"/>
                    <a:pt x="951" y="200"/>
                    <a:pt x="963" y="200"/>
                  </a:cubicBezTo>
                  <a:cubicBezTo>
                    <a:pt x="1143" y="200"/>
                    <a:pt x="1143" y="200"/>
                    <a:pt x="1143" y="200"/>
                  </a:cubicBezTo>
                  <a:cubicBezTo>
                    <a:pt x="1282" y="415"/>
                    <a:pt x="1282" y="415"/>
                    <a:pt x="1282" y="415"/>
                  </a:cubicBezTo>
                  <a:cubicBezTo>
                    <a:pt x="1143" y="631"/>
                    <a:pt x="1143" y="631"/>
                    <a:pt x="1143" y="631"/>
                  </a:cubicBezTo>
                  <a:cubicBezTo>
                    <a:pt x="46" y="631"/>
                    <a:pt x="46" y="631"/>
                    <a:pt x="46" y="631"/>
                  </a:cubicBezTo>
                  <a:cubicBezTo>
                    <a:pt x="46" y="200"/>
                    <a:pt x="46" y="200"/>
                    <a:pt x="46" y="200"/>
                  </a:cubicBezTo>
                  <a:cubicBezTo>
                    <a:pt x="887" y="200"/>
                    <a:pt x="887" y="200"/>
                    <a:pt x="887" y="200"/>
                  </a:cubicBezTo>
                  <a:cubicBezTo>
                    <a:pt x="900" y="200"/>
                    <a:pt x="910" y="189"/>
                    <a:pt x="910" y="177"/>
                  </a:cubicBezTo>
                  <a:cubicBezTo>
                    <a:pt x="910" y="164"/>
                    <a:pt x="900" y="154"/>
                    <a:pt x="887" y="154"/>
                  </a:cubicBezTo>
                  <a:cubicBezTo>
                    <a:pt x="705" y="154"/>
                    <a:pt x="705" y="154"/>
                    <a:pt x="705" y="154"/>
                  </a:cubicBezTo>
                  <a:cubicBezTo>
                    <a:pt x="705" y="23"/>
                    <a:pt x="705" y="23"/>
                    <a:pt x="705" y="23"/>
                  </a:cubicBezTo>
                  <a:cubicBezTo>
                    <a:pt x="705" y="10"/>
                    <a:pt x="695" y="0"/>
                    <a:pt x="682" y="0"/>
                  </a:cubicBezTo>
                  <a:cubicBezTo>
                    <a:pt x="549" y="0"/>
                    <a:pt x="549" y="0"/>
                    <a:pt x="549" y="0"/>
                  </a:cubicBezTo>
                  <a:cubicBezTo>
                    <a:pt x="537" y="0"/>
                    <a:pt x="527" y="10"/>
                    <a:pt x="527" y="23"/>
                  </a:cubicBezTo>
                  <a:cubicBezTo>
                    <a:pt x="527" y="154"/>
                    <a:pt x="527" y="154"/>
                    <a:pt x="527" y="154"/>
                  </a:cubicBezTo>
                  <a:cubicBezTo>
                    <a:pt x="23" y="154"/>
                    <a:pt x="23" y="154"/>
                    <a:pt x="23" y="154"/>
                  </a:cubicBezTo>
                  <a:cubicBezTo>
                    <a:pt x="10" y="154"/>
                    <a:pt x="0" y="164"/>
                    <a:pt x="0" y="177"/>
                  </a:cubicBezTo>
                  <a:cubicBezTo>
                    <a:pt x="0" y="654"/>
                    <a:pt x="0" y="654"/>
                    <a:pt x="0" y="654"/>
                  </a:cubicBezTo>
                  <a:cubicBezTo>
                    <a:pt x="0" y="666"/>
                    <a:pt x="10" y="677"/>
                    <a:pt x="23" y="677"/>
                  </a:cubicBezTo>
                  <a:cubicBezTo>
                    <a:pt x="527" y="677"/>
                    <a:pt x="527" y="677"/>
                    <a:pt x="527" y="677"/>
                  </a:cubicBezTo>
                  <a:cubicBezTo>
                    <a:pt x="527" y="944"/>
                    <a:pt x="527" y="944"/>
                    <a:pt x="527" y="944"/>
                  </a:cubicBezTo>
                  <a:cubicBezTo>
                    <a:pt x="527" y="957"/>
                    <a:pt x="537" y="967"/>
                    <a:pt x="549" y="967"/>
                  </a:cubicBezTo>
                  <a:cubicBezTo>
                    <a:pt x="562" y="967"/>
                    <a:pt x="572" y="957"/>
                    <a:pt x="572" y="944"/>
                  </a:cubicBezTo>
                  <a:cubicBezTo>
                    <a:pt x="572" y="677"/>
                    <a:pt x="572" y="677"/>
                    <a:pt x="572" y="677"/>
                  </a:cubicBezTo>
                  <a:cubicBezTo>
                    <a:pt x="659" y="677"/>
                    <a:pt x="659" y="677"/>
                    <a:pt x="659" y="677"/>
                  </a:cubicBezTo>
                  <a:cubicBezTo>
                    <a:pt x="659" y="1490"/>
                    <a:pt x="659" y="1490"/>
                    <a:pt x="659" y="1490"/>
                  </a:cubicBezTo>
                  <a:cubicBezTo>
                    <a:pt x="572" y="1490"/>
                    <a:pt x="572" y="1490"/>
                    <a:pt x="572" y="1490"/>
                  </a:cubicBezTo>
                  <a:cubicBezTo>
                    <a:pt x="572" y="1021"/>
                    <a:pt x="572" y="1021"/>
                    <a:pt x="572" y="1021"/>
                  </a:cubicBezTo>
                  <a:cubicBezTo>
                    <a:pt x="572" y="1008"/>
                    <a:pt x="562" y="998"/>
                    <a:pt x="549" y="998"/>
                  </a:cubicBezTo>
                  <a:cubicBezTo>
                    <a:pt x="537" y="998"/>
                    <a:pt x="527" y="1008"/>
                    <a:pt x="527" y="1021"/>
                  </a:cubicBezTo>
                  <a:cubicBezTo>
                    <a:pt x="527" y="1513"/>
                    <a:pt x="527" y="1513"/>
                    <a:pt x="527" y="1513"/>
                  </a:cubicBezTo>
                  <a:cubicBezTo>
                    <a:pt x="527" y="1526"/>
                    <a:pt x="537" y="1536"/>
                    <a:pt x="549" y="1536"/>
                  </a:cubicBezTo>
                  <a:cubicBezTo>
                    <a:pt x="682" y="1536"/>
                    <a:pt x="682" y="1536"/>
                    <a:pt x="682" y="1536"/>
                  </a:cubicBezTo>
                  <a:cubicBezTo>
                    <a:pt x="695" y="1536"/>
                    <a:pt x="705" y="1526"/>
                    <a:pt x="705" y="1513"/>
                  </a:cubicBezTo>
                  <a:cubicBezTo>
                    <a:pt x="705" y="677"/>
                    <a:pt x="705" y="677"/>
                    <a:pt x="705" y="677"/>
                  </a:cubicBezTo>
                  <a:cubicBezTo>
                    <a:pt x="1156" y="677"/>
                    <a:pt x="1156" y="677"/>
                    <a:pt x="1156" y="677"/>
                  </a:cubicBezTo>
                  <a:cubicBezTo>
                    <a:pt x="1163" y="677"/>
                    <a:pt x="1171" y="673"/>
                    <a:pt x="1175" y="666"/>
                  </a:cubicBezTo>
                  <a:cubicBezTo>
                    <a:pt x="1329" y="428"/>
                    <a:pt x="1329" y="428"/>
                    <a:pt x="1329" y="428"/>
                  </a:cubicBezTo>
                  <a:cubicBezTo>
                    <a:pt x="1334" y="420"/>
                    <a:pt x="1334" y="410"/>
                    <a:pt x="1329" y="403"/>
                  </a:cubicBezTo>
                  <a:close/>
                  <a:moveTo>
                    <a:pt x="572" y="46"/>
                  </a:moveTo>
                  <a:cubicBezTo>
                    <a:pt x="659" y="46"/>
                    <a:pt x="659" y="46"/>
                    <a:pt x="659" y="46"/>
                  </a:cubicBezTo>
                  <a:cubicBezTo>
                    <a:pt x="659" y="154"/>
                    <a:pt x="659" y="154"/>
                    <a:pt x="659" y="154"/>
                  </a:cubicBezTo>
                  <a:cubicBezTo>
                    <a:pt x="572" y="154"/>
                    <a:pt x="572" y="154"/>
                    <a:pt x="572" y="154"/>
                  </a:cubicBezTo>
                  <a:lnTo>
                    <a:pt x="572" y="46"/>
                  </a:lnTo>
                  <a:close/>
                  <a:moveTo>
                    <a:pt x="572" y="46"/>
                  </a:moveTo>
                  <a:cubicBezTo>
                    <a:pt x="572" y="46"/>
                    <a:pt x="572" y="46"/>
                    <a:pt x="572" y="46"/>
                  </a:cubicBezTo>
                </a:path>
              </a:pathLst>
            </a:custGeom>
            <a:grpFill/>
            <a:ln>
              <a:noFill/>
            </a:ln>
          </p:spPr>
          <p:txBody>
            <a:bodyPr vert="horz" wrap="square" lIns="91440" tIns="45720" rIns="91440" bIns="45720" numCol="1" anchor="t" anchorCtr="0" compatLnSpc="1">
              <a:prstTxWarp prst="textNoShape">
                <a:avLst/>
              </a:prstTxWarp>
            </a:bodyPr>
            <a:lstStyle/>
            <a:p>
              <a:endParaRPr lang="fr-FR"/>
            </a:p>
          </p:txBody>
        </p:sp>
        <p:sp>
          <p:nvSpPr>
            <p:cNvPr id="151" name="Freeform 32"/>
            <p:cNvSpPr>
              <a:spLocks noChangeAspect="1" noEditPoints="1"/>
            </p:cNvSpPr>
            <p:nvPr/>
          </p:nvSpPr>
          <p:spPr bwMode="auto">
            <a:xfrm>
              <a:off x="1006487" y="1520531"/>
              <a:ext cx="42352" cy="57600"/>
            </a:xfrm>
            <a:custGeom>
              <a:avLst/>
              <a:gdLst>
                <a:gd name="T0" fmla="*/ 42 w 108"/>
                <a:gd name="T1" fmla="*/ 146 h 151"/>
                <a:gd name="T2" fmla="*/ 54 w 108"/>
                <a:gd name="T3" fmla="*/ 151 h 151"/>
                <a:gd name="T4" fmla="*/ 66 w 108"/>
                <a:gd name="T5" fmla="*/ 146 h 151"/>
                <a:gd name="T6" fmla="*/ 71 w 108"/>
                <a:gd name="T7" fmla="*/ 134 h 151"/>
                <a:gd name="T8" fmla="*/ 71 w 108"/>
                <a:gd name="T9" fmla="*/ 30 h 151"/>
                <a:gd name="T10" fmla="*/ 93 w 108"/>
                <a:gd name="T11" fmla="*/ 30 h 151"/>
                <a:gd name="T12" fmla="*/ 103 w 108"/>
                <a:gd name="T13" fmla="*/ 26 h 151"/>
                <a:gd name="T14" fmla="*/ 108 w 108"/>
                <a:gd name="T15" fmla="*/ 15 h 151"/>
                <a:gd name="T16" fmla="*/ 103 w 108"/>
                <a:gd name="T17" fmla="*/ 4 h 151"/>
                <a:gd name="T18" fmla="*/ 93 w 108"/>
                <a:gd name="T19" fmla="*/ 0 h 151"/>
                <a:gd name="T20" fmla="*/ 15 w 108"/>
                <a:gd name="T21" fmla="*/ 0 h 151"/>
                <a:gd name="T22" fmla="*/ 4 w 108"/>
                <a:gd name="T23" fmla="*/ 4 h 151"/>
                <a:gd name="T24" fmla="*/ 0 w 108"/>
                <a:gd name="T25" fmla="*/ 15 h 151"/>
                <a:gd name="T26" fmla="*/ 5 w 108"/>
                <a:gd name="T27" fmla="*/ 26 h 151"/>
                <a:gd name="T28" fmla="*/ 15 w 108"/>
                <a:gd name="T29" fmla="*/ 30 h 151"/>
                <a:gd name="T30" fmla="*/ 37 w 108"/>
                <a:gd name="T31" fmla="*/ 30 h 151"/>
                <a:gd name="T32" fmla="*/ 37 w 108"/>
                <a:gd name="T33" fmla="*/ 134 h 151"/>
                <a:gd name="T34" fmla="*/ 42 w 108"/>
                <a:gd name="T35" fmla="*/ 146 h 151"/>
                <a:gd name="T36" fmla="*/ 42 w 108"/>
                <a:gd name="T37" fmla="*/ 146 h 151"/>
                <a:gd name="T38" fmla="*/ 42 w 108"/>
                <a:gd name="T39" fmla="*/ 14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8" h="151">
                  <a:moveTo>
                    <a:pt x="42" y="146"/>
                  </a:moveTo>
                  <a:cubicBezTo>
                    <a:pt x="46" y="149"/>
                    <a:pt x="50" y="151"/>
                    <a:pt x="54" y="151"/>
                  </a:cubicBezTo>
                  <a:cubicBezTo>
                    <a:pt x="59" y="151"/>
                    <a:pt x="63" y="149"/>
                    <a:pt x="66" y="146"/>
                  </a:cubicBezTo>
                  <a:cubicBezTo>
                    <a:pt x="69" y="143"/>
                    <a:pt x="71" y="139"/>
                    <a:pt x="71" y="134"/>
                  </a:cubicBezTo>
                  <a:cubicBezTo>
                    <a:pt x="71" y="30"/>
                    <a:pt x="71" y="30"/>
                    <a:pt x="71" y="30"/>
                  </a:cubicBezTo>
                  <a:cubicBezTo>
                    <a:pt x="93" y="30"/>
                    <a:pt x="93" y="30"/>
                    <a:pt x="93" y="30"/>
                  </a:cubicBezTo>
                  <a:cubicBezTo>
                    <a:pt x="97" y="30"/>
                    <a:pt x="100" y="29"/>
                    <a:pt x="103" y="26"/>
                  </a:cubicBezTo>
                  <a:cubicBezTo>
                    <a:pt x="106" y="23"/>
                    <a:pt x="108" y="19"/>
                    <a:pt x="108" y="15"/>
                  </a:cubicBezTo>
                  <a:cubicBezTo>
                    <a:pt x="108" y="11"/>
                    <a:pt x="106" y="7"/>
                    <a:pt x="103" y="4"/>
                  </a:cubicBezTo>
                  <a:cubicBezTo>
                    <a:pt x="100" y="1"/>
                    <a:pt x="97" y="0"/>
                    <a:pt x="93" y="0"/>
                  </a:cubicBezTo>
                  <a:cubicBezTo>
                    <a:pt x="15" y="0"/>
                    <a:pt x="15" y="0"/>
                    <a:pt x="15" y="0"/>
                  </a:cubicBezTo>
                  <a:cubicBezTo>
                    <a:pt x="11" y="0"/>
                    <a:pt x="7" y="1"/>
                    <a:pt x="4" y="4"/>
                  </a:cubicBezTo>
                  <a:cubicBezTo>
                    <a:pt x="1" y="7"/>
                    <a:pt x="0" y="11"/>
                    <a:pt x="0" y="15"/>
                  </a:cubicBezTo>
                  <a:cubicBezTo>
                    <a:pt x="0" y="19"/>
                    <a:pt x="1" y="23"/>
                    <a:pt x="5" y="26"/>
                  </a:cubicBezTo>
                  <a:cubicBezTo>
                    <a:pt x="8" y="29"/>
                    <a:pt x="11" y="30"/>
                    <a:pt x="15" y="30"/>
                  </a:cubicBezTo>
                  <a:cubicBezTo>
                    <a:pt x="37" y="30"/>
                    <a:pt x="37" y="30"/>
                    <a:pt x="37" y="30"/>
                  </a:cubicBezTo>
                  <a:cubicBezTo>
                    <a:pt x="37" y="134"/>
                    <a:pt x="37" y="134"/>
                    <a:pt x="37" y="134"/>
                  </a:cubicBezTo>
                  <a:cubicBezTo>
                    <a:pt x="37" y="139"/>
                    <a:pt x="39" y="143"/>
                    <a:pt x="42" y="146"/>
                  </a:cubicBezTo>
                  <a:close/>
                  <a:moveTo>
                    <a:pt x="42" y="146"/>
                  </a:moveTo>
                  <a:cubicBezTo>
                    <a:pt x="42" y="146"/>
                    <a:pt x="42" y="146"/>
                    <a:pt x="42" y="146"/>
                  </a:cubicBezTo>
                </a:path>
              </a:pathLst>
            </a:custGeom>
            <a:grpFill/>
            <a:ln>
              <a:noFill/>
            </a:ln>
          </p:spPr>
          <p:txBody>
            <a:bodyPr vert="horz" wrap="square" lIns="91440" tIns="45720" rIns="91440" bIns="45720" numCol="1" anchor="t" anchorCtr="0" compatLnSpc="1">
              <a:prstTxWarp prst="textNoShape">
                <a:avLst/>
              </a:prstTxWarp>
            </a:bodyPr>
            <a:lstStyle/>
            <a:p>
              <a:endParaRPr lang="fr-FR"/>
            </a:p>
          </p:txBody>
        </p:sp>
        <p:sp>
          <p:nvSpPr>
            <p:cNvPr id="152" name="Freeform 32"/>
            <p:cNvSpPr>
              <a:spLocks noChangeAspect="1" noEditPoints="1"/>
            </p:cNvSpPr>
            <p:nvPr/>
          </p:nvSpPr>
          <p:spPr bwMode="auto">
            <a:xfrm>
              <a:off x="853387" y="1519907"/>
              <a:ext cx="42352" cy="57600"/>
            </a:xfrm>
            <a:custGeom>
              <a:avLst/>
              <a:gdLst>
                <a:gd name="T0" fmla="*/ 42 w 108"/>
                <a:gd name="T1" fmla="*/ 146 h 151"/>
                <a:gd name="T2" fmla="*/ 54 w 108"/>
                <a:gd name="T3" fmla="*/ 151 h 151"/>
                <a:gd name="T4" fmla="*/ 66 w 108"/>
                <a:gd name="T5" fmla="*/ 146 h 151"/>
                <a:gd name="T6" fmla="*/ 71 w 108"/>
                <a:gd name="T7" fmla="*/ 134 h 151"/>
                <a:gd name="T8" fmla="*/ 71 w 108"/>
                <a:gd name="T9" fmla="*/ 30 h 151"/>
                <a:gd name="T10" fmla="*/ 93 w 108"/>
                <a:gd name="T11" fmla="*/ 30 h 151"/>
                <a:gd name="T12" fmla="*/ 103 w 108"/>
                <a:gd name="T13" fmla="*/ 26 h 151"/>
                <a:gd name="T14" fmla="*/ 108 w 108"/>
                <a:gd name="T15" fmla="*/ 15 h 151"/>
                <a:gd name="T16" fmla="*/ 103 w 108"/>
                <a:gd name="T17" fmla="*/ 4 h 151"/>
                <a:gd name="T18" fmla="*/ 93 w 108"/>
                <a:gd name="T19" fmla="*/ 0 h 151"/>
                <a:gd name="T20" fmla="*/ 15 w 108"/>
                <a:gd name="T21" fmla="*/ 0 h 151"/>
                <a:gd name="T22" fmla="*/ 4 w 108"/>
                <a:gd name="T23" fmla="*/ 4 h 151"/>
                <a:gd name="T24" fmla="*/ 0 w 108"/>
                <a:gd name="T25" fmla="*/ 15 h 151"/>
                <a:gd name="T26" fmla="*/ 5 w 108"/>
                <a:gd name="T27" fmla="*/ 26 h 151"/>
                <a:gd name="T28" fmla="*/ 15 w 108"/>
                <a:gd name="T29" fmla="*/ 30 h 151"/>
                <a:gd name="T30" fmla="*/ 37 w 108"/>
                <a:gd name="T31" fmla="*/ 30 h 151"/>
                <a:gd name="T32" fmla="*/ 37 w 108"/>
                <a:gd name="T33" fmla="*/ 134 h 151"/>
                <a:gd name="T34" fmla="*/ 42 w 108"/>
                <a:gd name="T35" fmla="*/ 146 h 151"/>
                <a:gd name="T36" fmla="*/ 42 w 108"/>
                <a:gd name="T37" fmla="*/ 146 h 151"/>
                <a:gd name="T38" fmla="*/ 42 w 108"/>
                <a:gd name="T39" fmla="*/ 14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8" h="151">
                  <a:moveTo>
                    <a:pt x="42" y="146"/>
                  </a:moveTo>
                  <a:cubicBezTo>
                    <a:pt x="46" y="149"/>
                    <a:pt x="50" y="151"/>
                    <a:pt x="54" y="151"/>
                  </a:cubicBezTo>
                  <a:cubicBezTo>
                    <a:pt x="59" y="151"/>
                    <a:pt x="63" y="149"/>
                    <a:pt x="66" y="146"/>
                  </a:cubicBezTo>
                  <a:cubicBezTo>
                    <a:pt x="69" y="143"/>
                    <a:pt x="71" y="139"/>
                    <a:pt x="71" y="134"/>
                  </a:cubicBezTo>
                  <a:cubicBezTo>
                    <a:pt x="71" y="30"/>
                    <a:pt x="71" y="30"/>
                    <a:pt x="71" y="30"/>
                  </a:cubicBezTo>
                  <a:cubicBezTo>
                    <a:pt x="93" y="30"/>
                    <a:pt x="93" y="30"/>
                    <a:pt x="93" y="30"/>
                  </a:cubicBezTo>
                  <a:cubicBezTo>
                    <a:pt x="97" y="30"/>
                    <a:pt x="100" y="29"/>
                    <a:pt x="103" y="26"/>
                  </a:cubicBezTo>
                  <a:cubicBezTo>
                    <a:pt x="106" y="23"/>
                    <a:pt x="108" y="19"/>
                    <a:pt x="108" y="15"/>
                  </a:cubicBezTo>
                  <a:cubicBezTo>
                    <a:pt x="108" y="11"/>
                    <a:pt x="106" y="7"/>
                    <a:pt x="103" y="4"/>
                  </a:cubicBezTo>
                  <a:cubicBezTo>
                    <a:pt x="100" y="1"/>
                    <a:pt x="97" y="0"/>
                    <a:pt x="93" y="0"/>
                  </a:cubicBezTo>
                  <a:cubicBezTo>
                    <a:pt x="15" y="0"/>
                    <a:pt x="15" y="0"/>
                    <a:pt x="15" y="0"/>
                  </a:cubicBezTo>
                  <a:cubicBezTo>
                    <a:pt x="11" y="0"/>
                    <a:pt x="7" y="1"/>
                    <a:pt x="4" y="4"/>
                  </a:cubicBezTo>
                  <a:cubicBezTo>
                    <a:pt x="1" y="7"/>
                    <a:pt x="0" y="11"/>
                    <a:pt x="0" y="15"/>
                  </a:cubicBezTo>
                  <a:cubicBezTo>
                    <a:pt x="0" y="19"/>
                    <a:pt x="1" y="23"/>
                    <a:pt x="5" y="26"/>
                  </a:cubicBezTo>
                  <a:cubicBezTo>
                    <a:pt x="8" y="29"/>
                    <a:pt x="11" y="30"/>
                    <a:pt x="15" y="30"/>
                  </a:cubicBezTo>
                  <a:cubicBezTo>
                    <a:pt x="37" y="30"/>
                    <a:pt x="37" y="30"/>
                    <a:pt x="37" y="30"/>
                  </a:cubicBezTo>
                  <a:cubicBezTo>
                    <a:pt x="37" y="134"/>
                    <a:pt x="37" y="134"/>
                    <a:pt x="37" y="134"/>
                  </a:cubicBezTo>
                  <a:cubicBezTo>
                    <a:pt x="37" y="139"/>
                    <a:pt x="39" y="143"/>
                    <a:pt x="42" y="146"/>
                  </a:cubicBezTo>
                  <a:close/>
                  <a:moveTo>
                    <a:pt x="42" y="146"/>
                  </a:moveTo>
                  <a:cubicBezTo>
                    <a:pt x="42" y="146"/>
                    <a:pt x="42" y="146"/>
                    <a:pt x="42" y="146"/>
                  </a:cubicBezTo>
                </a:path>
              </a:pathLst>
            </a:custGeom>
            <a:grpFill/>
            <a:ln>
              <a:noFill/>
            </a:ln>
          </p:spPr>
          <p:txBody>
            <a:bodyPr vert="horz" wrap="square" lIns="91440" tIns="45720" rIns="91440" bIns="45720" numCol="1" anchor="t" anchorCtr="0" compatLnSpc="1">
              <a:prstTxWarp prst="textNoShape">
                <a:avLst/>
              </a:prstTxWarp>
            </a:bodyPr>
            <a:lstStyle/>
            <a:p>
              <a:endParaRPr lang="fr-FR"/>
            </a:p>
          </p:txBody>
        </p:sp>
        <p:sp>
          <p:nvSpPr>
            <p:cNvPr id="153" name="Freeform 11"/>
            <p:cNvSpPr>
              <a:spLocks noChangeAspect="1" noEditPoints="1"/>
            </p:cNvSpPr>
            <p:nvPr/>
          </p:nvSpPr>
          <p:spPr bwMode="auto">
            <a:xfrm>
              <a:off x="809039" y="1519384"/>
              <a:ext cx="36355" cy="57600"/>
            </a:xfrm>
            <a:custGeom>
              <a:avLst/>
              <a:gdLst>
                <a:gd name="T0" fmla="*/ 71 w 136"/>
                <a:gd name="T1" fmla="*/ 85 h 217"/>
                <a:gd name="T2" fmla="*/ 65 w 136"/>
                <a:gd name="T3" fmla="*/ 85 h 217"/>
                <a:gd name="T4" fmla="*/ 45 w 136"/>
                <a:gd name="T5" fmla="*/ 65 h 217"/>
                <a:gd name="T6" fmla="*/ 65 w 136"/>
                <a:gd name="T7" fmla="*/ 45 h 217"/>
                <a:gd name="T8" fmla="*/ 113 w 136"/>
                <a:gd name="T9" fmla="*/ 45 h 217"/>
                <a:gd name="T10" fmla="*/ 136 w 136"/>
                <a:gd name="T11" fmla="*/ 23 h 217"/>
                <a:gd name="T12" fmla="*/ 113 w 136"/>
                <a:gd name="T13" fmla="*/ 0 h 217"/>
                <a:gd name="T14" fmla="*/ 65 w 136"/>
                <a:gd name="T15" fmla="*/ 0 h 217"/>
                <a:gd name="T16" fmla="*/ 0 w 136"/>
                <a:gd name="T17" fmla="*/ 65 h 217"/>
                <a:gd name="T18" fmla="*/ 65 w 136"/>
                <a:gd name="T19" fmla="*/ 131 h 217"/>
                <a:gd name="T20" fmla="*/ 71 w 136"/>
                <a:gd name="T21" fmla="*/ 131 h 217"/>
                <a:gd name="T22" fmla="*/ 91 w 136"/>
                <a:gd name="T23" fmla="*/ 151 h 217"/>
                <a:gd name="T24" fmla="*/ 71 w 136"/>
                <a:gd name="T25" fmla="*/ 171 h 217"/>
                <a:gd name="T26" fmla="*/ 22 w 136"/>
                <a:gd name="T27" fmla="*/ 171 h 217"/>
                <a:gd name="T28" fmla="*/ 0 w 136"/>
                <a:gd name="T29" fmla="*/ 194 h 217"/>
                <a:gd name="T30" fmla="*/ 22 w 136"/>
                <a:gd name="T31" fmla="*/ 217 h 217"/>
                <a:gd name="T32" fmla="*/ 71 w 136"/>
                <a:gd name="T33" fmla="*/ 217 h 217"/>
                <a:gd name="T34" fmla="*/ 136 w 136"/>
                <a:gd name="T35" fmla="*/ 151 h 217"/>
                <a:gd name="T36" fmla="*/ 71 w 136"/>
                <a:gd name="T37" fmla="*/ 85 h 217"/>
                <a:gd name="T38" fmla="*/ 71 w 136"/>
                <a:gd name="T39" fmla="*/ 85 h 217"/>
                <a:gd name="T40" fmla="*/ 71 w 136"/>
                <a:gd name="T41" fmla="*/ 85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6" h="217">
                  <a:moveTo>
                    <a:pt x="71" y="85"/>
                  </a:moveTo>
                  <a:cubicBezTo>
                    <a:pt x="65" y="85"/>
                    <a:pt x="65" y="85"/>
                    <a:pt x="65" y="85"/>
                  </a:cubicBezTo>
                  <a:cubicBezTo>
                    <a:pt x="54" y="85"/>
                    <a:pt x="45" y="76"/>
                    <a:pt x="45" y="65"/>
                  </a:cubicBezTo>
                  <a:cubicBezTo>
                    <a:pt x="45" y="54"/>
                    <a:pt x="54" y="45"/>
                    <a:pt x="65" y="45"/>
                  </a:cubicBezTo>
                  <a:cubicBezTo>
                    <a:pt x="113" y="45"/>
                    <a:pt x="113" y="45"/>
                    <a:pt x="113" y="45"/>
                  </a:cubicBezTo>
                  <a:cubicBezTo>
                    <a:pt x="126" y="45"/>
                    <a:pt x="136" y="35"/>
                    <a:pt x="136" y="23"/>
                  </a:cubicBezTo>
                  <a:cubicBezTo>
                    <a:pt x="136" y="10"/>
                    <a:pt x="126" y="0"/>
                    <a:pt x="113" y="0"/>
                  </a:cubicBezTo>
                  <a:cubicBezTo>
                    <a:pt x="65" y="0"/>
                    <a:pt x="65" y="0"/>
                    <a:pt x="65" y="0"/>
                  </a:cubicBezTo>
                  <a:cubicBezTo>
                    <a:pt x="29" y="0"/>
                    <a:pt x="0" y="29"/>
                    <a:pt x="0" y="65"/>
                  </a:cubicBezTo>
                  <a:cubicBezTo>
                    <a:pt x="0" y="102"/>
                    <a:pt x="29" y="131"/>
                    <a:pt x="65" y="131"/>
                  </a:cubicBezTo>
                  <a:cubicBezTo>
                    <a:pt x="71" y="131"/>
                    <a:pt x="71" y="131"/>
                    <a:pt x="71" y="131"/>
                  </a:cubicBezTo>
                  <a:cubicBezTo>
                    <a:pt x="82" y="131"/>
                    <a:pt x="91" y="140"/>
                    <a:pt x="91" y="151"/>
                  </a:cubicBezTo>
                  <a:cubicBezTo>
                    <a:pt x="91" y="162"/>
                    <a:pt x="82" y="171"/>
                    <a:pt x="71" y="171"/>
                  </a:cubicBezTo>
                  <a:cubicBezTo>
                    <a:pt x="22" y="171"/>
                    <a:pt x="22" y="171"/>
                    <a:pt x="22" y="171"/>
                  </a:cubicBezTo>
                  <a:cubicBezTo>
                    <a:pt x="10" y="171"/>
                    <a:pt x="0" y="181"/>
                    <a:pt x="0" y="194"/>
                  </a:cubicBezTo>
                  <a:cubicBezTo>
                    <a:pt x="0" y="207"/>
                    <a:pt x="10" y="217"/>
                    <a:pt x="22" y="217"/>
                  </a:cubicBezTo>
                  <a:cubicBezTo>
                    <a:pt x="71" y="217"/>
                    <a:pt x="71" y="217"/>
                    <a:pt x="71" y="217"/>
                  </a:cubicBezTo>
                  <a:cubicBezTo>
                    <a:pt x="107" y="217"/>
                    <a:pt x="136" y="187"/>
                    <a:pt x="136" y="151"/>
                  </a:cubicBezTo>
                  <a:cubicBezTo>
                    <a:pt x="136" y="115"/>
                    <a:pt x="107" y="85"/>
                    <a:pt x="71" y="85"/>
                  </a:cubicBezTo>
                  <a:close/>
                  <a:moveTo>
                    <a:pt x="71" y="85"/>
                  </a:moveTo>
                  <a:cubicBezTo>
                    <a:pt x="71" y="85"/>
                    <a:pt x="71" y="85"/>
                    <a:pt x="71" y="85"/>
                  </a:cubicBezTo>
                </a:path>
              </a:pathLst>
            </a:custGeom>
            <a:grpFill/>
            <a:ln>
              <a:noFill/>
            </a:ln>
          </p:spPr>
          <p:txBody>
            <a:bodyPr vert="horz" wrap="square" lIns="91440" tIns="45720" rIns="91440" bIns="45720" numCol="1" anchor="t" anchorCtr="0" compatLnSpc="1">
              <a:prstTxWarp prst="textNoShape">
                <a:avLst/>
              </a:prstTxWarp>
            </a:bodyPr>
            <a:lstStyle/>
            <a:p>
              <a:endParaRPr lang="fr-FR"/>
            </a:p>
          </p:txBody>
        </p:sp>
      </p:grpSp>
      <p:grpSp>
        <p:nvGrpSpPr>
          <p:cNvPr id="4" name="Groupe 3"/>
          <p:cNvGrpSpPr/>
          <p:nvPr/>
        </p:nvGrpSpPr>
        <p:grpSpPr>
          <a:xfrm>
            <a:off x="3827702" y="4404555"/>
            <a:ext cx="672290" cy="615467"/>
            <a:chOff x="3773820" y="4500928"/>
            <a:chExt cx="677540" cy="620273"/>
          </a:xfrm>
        </p:grpSpPr>
        <p:sp>
          <p:nvSpPr>
            <p:cNvPr id="121" name="Oval 71"/>
            <p:cNvSpPr>
              <a:spLocks noChangeArrowheads="1"/>
            </p:cNvSpPr>
            <p:nvPr/>
          </p:nvSpPr>
          <p:spPr bwMode="auto">
            <a:xfrm>
              <a:off x="3773820" y="4500928"/>
              <a:ext cx="677540" cy="620273"/>
            </a:xfrm>
            <a:prstGeom prst="ellipse">
              <a:avLst/>
            </a:prstGeom>
            <a:solidFill>
              <a:srgbClr val="E73083"/>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Oval 72"/>
            <p:cNvSpPr>
              <a:spLocks noChangeArrowheads="1"/>
            </p:cNvSpPr>
            <p:nvPr/>
          </p:nvSpPr>
          <p:spPr bwMode="auto">
            <a:xfrm>
              <a:off x="3844209" y="4566023"/>
              <a:ext cx="536765" cy="490083"/>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29" name="Groupe 128"/>
            <p:cNvGrpSpPr/>
            <p:nvPr/>
          </p:nvGrpSpPr>
          <p:grpSpPr>
            <a:xfrm>
              <a:off x="3904237" y="4630434"/>
              <a:ext cx="371123" cy="307926"/>
              <a:chOff x="4301973" y="1429587"/>
              <a:chExt cx="345892" cy="428860"/>
            </a:xfrm>
            <a:solidFill>
              <a:srgbClr val="E73083"/>
            </a:solidFill>
          </p:grpSpPr>
          <p:sp>
            <p:nvSpPr>
              <p:cNvPr id="135" name="Line 39"/>
              <p:cNvSpPr>
                <a:spLocks noChangeShapeType="1"/>
              </p:cNvSpPr>
              <p:nvPr/>
            </p:nvSpPr>
            <p:spPr bwMode="auto">
              <a:xfrm>
                <a:off x="4411931" y="1642434"/>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a:solidFill>
                    <a:srgbClr val="4A4A4A"/>
                  </a:solidFill>
                  <a:latin typeface="Tahoma"/>
                  <a:ea typeface="+mn-ea"/>
                </a:endParaRPr>
              </a:p>
            </p:txBody>
          </p:sp>
          <p:sp>
            <p:nvSpPr>
              <p:cNvPr id="136" name="Line 40"/>
              <p:cNvSpPr>
                <a:spLocks noChangeShapeType="1"/>
              </p:cNvSpPr>
              <p:nvPr/>
            </p:nvSpPr>
            <p:spPr bwMode="auto">
              <a:xfrm>
                <a:off x="4411931" y="1642434"/>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a:solidFill>
                    <a:srgbClr val="4A4A4A"/>
                  </a:solidFill>
                  <a:latin typeface="Tahoma"/>
                  <a:ea typeface="+mn-ea"/>
                </a:endParaRPr>
              </a:p>
            </p:txBody>
          </p:sp>
          <p:sp>
            <p:nvSpPr>
              <p:cNvPr id="137" name="Line 41"/>
              <p:cNvSpPr>
                <a:spLocks noChangeShapeType="1"/>
              </p:cNvSpPr>
              <p:nvPr/>
            </p:nvSpPr>
            <p:spPr bwMode="auto">
              <a:xfrm>
                <a:off x="4407524" y="1637538"/>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a:solidFill>
                    <a:srgbClr val="4A4A4A"/>
                  </a:solidFill>
                  <a:latin typeface="Tahoma"/>
                  <a:ea typeface="+mn-ea"/>
                </a:endParaRPr>
              </a:p>
            </p:txBody>
          </p:sp>
          <p:sp>
            <p:nvSpPr>
              <p:cNvPr id="138" name="Line 42"/>
              <p:cNvSpPr>
                <a:spLocks noChangeShapeType="1"/>
              </p:cNvSpPr>
              <p:nvPr/>
            </p:nvSpPr>
            <p:spPr bwMode="auto">
              <a:xfrm>
                <a:off x="4407524" y="1637538"/>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a:solidFill>
                    <a:srgbClr val="4A4A4A"/>
                  </a:solidFill>
                  <a:latin typeface="Tahoma"/>
                  <a:ea typeface="+mn-ea"/>
                </a:endParaRPr>
              </a:p>
            </p:txBody>
          </p:sp>
          <p:sp>
            <p:nvSpPr>
              <p:cNvPr id="139" name="Freeform 48"/>
              <p:cNvSpPr>
                <a:spLocks noEditPoints="1"/>
              </p:cNvSpPr>
              <p:nvPr/>
            </p:nvSpPr>
            <p:spPr bwMode="auto">
              <a:xfrm>
                <a:off x="4301973" y="1429587"/>
                <a:ext cx="345892" cy="428860"/>
              </a:xfrm>
              <a:custGeom>
                <a:avLst/>
                <a:gdLst>
                  <a:gd name="T0" fmla="*/ 597 w 1233"/>
                  <a:gd name="T1" fmla="*/ 992 h 1538"/>
                  <a:gd name="T2" fmla="*/ 765 w 1233"/>
                  <a:gd name="T3" fmla="*/ 771 h 1538"/>
                  <a:gd name="T4" fmla="*/ 916 w 1233"/>
                  <a:gd name="T5" fmla="*/ 839 h 1538"/>
                  <a:gd name="T6" fmla="*/ 891 w 1233"/>
                  <a:gd name="T7" fmla="*/ 1155 h 1538"/>
                  <a:gd name="T8" fmla="*/ 0 w 1233"/>
                  <a:gd name="T9" fmla="*/ 1164 h 1538"/>
                  <a:gd name="T10" fmla="*/ 143 w 1233"/>
                  <a:gd name="T11" fmla="*/ 1275 h 1538"/>
                  <a:gd name="T12" fmla="*/ 812 w 1233"/>
                  <a:gd name="T13" fmla="*/ 1538 h 1538"/>
                  <a:gd name="T14" fmla="*/ 1233 w 1233"/>
                  <a:gd name="T15" fmla="*/ 957 h 1538"/>
                  <a:gd name="T16" fmla="*/ 1058 w 1233"/>
                  <a:gd name="T17" fmla="*/ 506 h 1538"/>
                  <a:gd name="T18" fmla="*/ 1002 w 1233"/>
                  <a:gd name="T19" fmla="*/ 354 h 1538"/>
                  <a:gd name="T20" fmla="*/ 977 w 1233"/>
                  <a:gd name="T21" fmla="*/ 279 h 1538"/>
                  <a:gd name="T22" fmla="*/ 1072 w 1233"/>
                  <a:gd name="T23" fmla="*/ 272 h 1538"/>
                  <a:gd name="T24" fmla="*/ 961 w 1233"/>
                  <a:gd name="T25" fmla="*/ 78 h 1538"/>
                  <a:gd name="T26" fmla="*/ 1057 w 1233"/>
                  <a:gd name="T27" fmla="*/ 190 h 1538"/>
                  <a:gd name="T28" fmla="*/ 1019 w 1233"/>
                  <a:gd name="T29" fmla="*/ 252 h 1538"/>
                  <a:gd name="T30" fmla="*/ 813 w 1233"/>
                  <a:gd name="T31" fmla="*/ 52 h 1538"/>
                  <a:gd name="T32" fmla="*/ 855 w 1233"/>
                  <a:gd name="T33" fmla="*/ 65 h 1538"/>
                  <a:gd name="T34" fmla="*/ 851 w 1233"/>
                  <a:gd name="T35" fmla="*/ 10 h 1538"/>
                  <a:gd name="T36" fmla="*/ 748 w 1233"/>
                  <a:gd name="T37" fmla="*/ 73 h 1538"/>
                  <a:gd name="T38" fmla="*/ 766 w 1233"/>
                  <a:gd name="T39" fmla="*/ 189 h 1538"/>
                  <a:gd name="T40" fmla="*/ 442 w 1233"/>
                  <a:gd name="T41" fmla="*/ 569 h 1538"/>
                  <a:gd name="T42" fmla="*/ 709 w 1233"/>
                  <a:gd name="T43" fmla="*/ 221 h 1538"/>
                  <a:gd name="T44" fmla="*/ 958 w 1233"/>
                  <a:gd name="T45" fmla="*/ 364 h 1538"/>
                  <a:gd name="T46" fmla="*/ 600 w 1233"/>
                  <a:gd name="T47" fmla="*/ 947 h 1538"/>
                  <a:gd name="T48" fmla="*/ 360 w 1233"/>
                  <a:gd name="T49" fmla="*/ 789 h 1538"/>
                  <a:gd name="T50" fmla="*/ 394 w 1233"/>
                  <a:gd name="T51" fmla="*/ 648 h 1538"/>
                  <a:gd name="T52" fmla="*/ 358 w 1233"/>
                  <a:gd name="T53" fmla="*/ 854 h 1538"/>
                  <a:gd name="T54" fmla="*/ 921 w 1233"/>
                  <a:gd name="T55" fmla="*/ 284 h 1538"/>
                  <a:gd name="T56" fmla="*/ 939 w 1233"/>
                  <a:gd name="T57" fmla="*/ 255 h 1538"/>
                  <a:gd name="T58" fmla="*/ 749 w 1233"/>
                  <a:gd name="T59" fmla="*/ 1230 h 1538"/>
                  <a:gd name="T60" fmla="*/ 826 w 1233"/>
                  <a:gd name="T61" fmla="*/ 1275 h 1538"/>
                  <a:gd name="T62" fmla="*/ 201 w 1233"/>
                  <a:gd name="T63" fmla="*/ 1493 h 1538"/>
                  <a:gd name="T64" fmla="*/ 646 w 1233"/>
                  <a:gd name="T65" fmla="*/ 1275 h 1538"/>
                  <a:gd name="T66" fmla="*/ 45 w 1233"/>
                  <a:gd name="T67" fmla="*/ 1230 h 1538"/>
                  <a:gd name="T68" fmla="*/ 848 w 1233"/>
                  <a:gd name="T69" fmla="*/ 1230 h 1538"/>
                  <a:gd name="T70" fmla="*/ 883 w 1233"/>
                  <a:gd name="T71" fmla="*/ 791 h 1538"/>
                  <a:gd name="T72" fmla="*/ 1035 w 1233"/>
                  <a:gd name="T73" fmla="*/ 544 h 1538"/>
                  <a:gd name="T74" fmla="*/ 1034 w 1233"/>
                  <a:gd name="T75" fmla="*/ 604 h 1538"/>
                  <a:gd name="T76" fmla="*/ 937 w 1233"/>
                  <a:gd name="T77" fmla="*/ 761 h 1538"/>
                  <a:gd name="T78" fmla="*/ 964 w 1233"/>
                  <a:gd name="T79" fmla="*/ 618 h 1538"/>
                  <a:gd name="T80" fmla="*/ 914 w 1233"/>
                  <a:gd name="T81" fmla="*/ 669 h 1538"/>
                  <a:gd name="T82" fmla="*/ 893 w 1233"/>
                  <a:gd name="T83" fmla="*/ 1231 h 1538"/>
                  <a:gd name="T84" fmla="*/ 975 w 1233"/>
                  <a:gd name="T85" fmla="*/ 786 h 1538"/>
                  <a:gd name="T86" fmla="*/ 1058 w 1233"/>
                  <a:gd name="T87" fmla="*/ 650 h 1538"/>
                  <a:gd name="T88" fmla="*/ 871 w 1233"/>
                  <a:gd name="T89" fmla="*/ 1399 h 1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33" h="1538">
                    <a:moveTo>
                      <a:pt x="550" y="973"/>
                    </a:moveTo>
                    <a:cubicBezTo>
                      <a:pt x="568" y="983"/>
                      <a:pt x="568" y="983"/>
                      <a:pt x="568" y="983"/>
                    </a:cubicBezTo>
                    <a:cubicBezTo>
                      <a:pt x="577" y="989"/>
                      <a:pt x="587" y="992"/>
                      <a:pt x="597" y="992"/>
                    </a:cubicBezTo>
                    <a:cubicBezTo>
                      <a:pt x="602" y="992"/>
                      <a:pt x="606" y="991"/>
                      <a:pt x="610" y="990"/>
                    </a:cubicBezTo>
                    <a:cubicBezTo>
                      <a:pt x="625" y="987"/>
                      <a:pt x="638" y="978"/>
                      <a:pt x="646" y="965"/>
                    </a:cubicBezTo>
                    <a:cubicBezTo>
                      <a:pt x="765" y="771"/>
                      <a:pt x="765" y="771"/>
                      <a:pt x="765" y="771"/>
                    </a:cubicBezTo>
                    <a:cubicBezTo>
                      <a:pt x="859" y="829"/>
                      <a:pt x="859" y="829"/>
                      <a:pt x="859" y="829"/>
                    </a:cubicBezTo>
                    <a:cubicBezTo>
                      <a:pt x="871" y="837"/>
                      <a:pt x="885" y="841"/>
                      <a:pt x="899" y="841"/>
                    </a:cubicBezTo>
                    <a:cubicBezTo>
                      <a:pt x="904" y="841"/>
                      <a:pt x="910" y="840"/>
                      <a:pt x="916" y="839"/>
                    </a:cubicBezTo>
                    <a:cubicBezTo>
                      <a:pt x="927" y="836"/>
                      <a:pt x="937" y="831"/>
                      <a:pt x="946" y="824"/>
                    </a:cubicBezTo>
                    <a:cubicBezTo>
                      <a:pt x="970" y="864"/>
                      <a:pt x="983" y="910"/>
                      <a:pt x="983" y="957"/>
                    </a:cubicBezTo>
                    <a:cubicBezTo>
                      <a:pt x="983" y="1034"/>
                      <a:pt x="949" y="1106"/>
                      <a:pt x="891" y="1155"/>
                    </a:cubicBezTo>
                    <a:cubicBezTo>
                      <a:pt x="887" y="1135"/>
                      <a:pt x="870" y="1121"/>
                      <a:pt x="849" y="1121"/>
                    </a:cubicBezTo>
                    <a:cubicBezTo>
                      <a:pt x="44" y="1121"/>
                      <a:pt x="44" y="1121"/>
                      <a:pt x="44" y="1121"/>
                    </a:cubicBezTo>
                    <a:cubicBezTo>
                      <a:pt x="20" y="1121"/>
                      <a:pt x="0" y="1140"/>
                      <a:pt x="0" y="1164"/>
                    </a:cubicBezTo>
                    <a:cubicBezTo>
                      <a:pt x="0" y="1231"/>
                      <a:pt x="0" y="1231"/>
                      <a:pt x="0" y="1231"/>
                    </a:cubicBezTo>
                    <a:cubicBezTo>
                      <a:pt x="0" y="1256"/>
                      <a:pt x="20" y="1275"/>
                      <a:pt x="44" y="1275"/>
                    </a:cubicBezTo>
                    <a:cubicBezTo>
                      <a:pt x="143" y="1275"/>
                      <a:pt x="143" y="1275"/>
                      <a:pt x="143" y="1275"/>
                    </a:cubicBezTo>
                    <a:cubicBezTo>
                      <a:pt x="143" y="1480"/>
                      <a:pt x="143" y="1480"/>
                      <a:pt x="143" y="1480"/>
                    </a:cubicBezTo>
                    <a:cubicBezTo>
                      <a:pt x="143" y="1512"/>
                      <a:pt x="169" y="1538"/>
                      <a:pt x="201" y="1538"/>
                    </a:cubicBezTo>
                    <a:cubicBezTo>
                      <a:pt x="812" y="1538"/>
                      <a:pt x="812" y="1538"/>
                      <a:pt x="812" y="1538"/>
                    </a:cubicBezTo>
                    <a:cubicBezTo>
                      <a:pt x="845" y="1538"/>
                      <a:pt x="871" y="1512"/>
                      <a:pt x="871" y="1480"/>
                    </a:cubicBezTo>
                    <a:cubicBezTo>
                      <a:pt x="871" y="1446"/>
                      <a:pt x="871" y="1446"/>
                      <a:pt x="871" y="1446"/>
                    </a:cubicBezTo>
                    <a:cubicBezTo>
                      <a:pt x="1085" y="1381"/>
                      <a:pt x="1233" y="1182"/>
                      <a:pt x="1233" y="957"/>
                    </a:cubicBezTo>
                    <a:cubicBezTo>
                      <a:pt x="1233" y="822"/>
                      <a:pt x="1182" y="697"/>
                      <a:pt x="1088" y="600"/>
                    </a:cubicBezTo>
                    <a:cubicBezTo>
                      <a:pt x="1094" y="585"/>
                      <a:pt x="1096" y="569"/>
                      <a:pt x="1092" y="552"/>
                    </a:cubicBezTo>
                    <a:cubicBezTo>
                      <a:pt x="1087" y="533"/>
                      <a:pt x="1075" y="516"/>
                      <a:pt x="1058" y="506"/>
                    </a:cubicBezTo>
                    <a:cubicBezTo>
                      <a:pt x="964" y="447"/>
                      <a:pt x="964" y="447"/>
                      <a:pt x="964" y="447"/>
                    </a:cubicBezTo>
                    <a:cubicBezTo>
                      <a:pt x="995" y="397"/>
                      <a:pt x="995" y="397"/>
                      <a:pt x="995" y="397"/>
                    </a:cubicBezTo>
                    <a:cubicBezTo>
                      <a:pt x="1003" y="384"/>
                      <a:pt x="1005" y="368"/>
                      <a:pt x="1002" y="354"/>
                    </a:cubicBezTo>
                    <a:cubicBezTo>
                      <a:pt x="998" y="339"/>
                      <a:pt x="989" y="326"/>
                      <a:pt x="976" y="318"/>
                    </a:cubicBezTo>
                    <a:cubicBezTo>
                      <a:pt x="959" y="308"/>
                      <a:pt x="959" y="308"/>
                      <a:pt x="959" y="308"/>
                    </a:cubicBezTo>
                    <a:cubicBezTo>
                      <a:pt x="977" y="279"/>
                      <a:pt x="977" y="279"/>
                      <a:pt x="977" y="279"/>
                    </a:cubicBezTo>
                    <a:cubicBezTo>
                      <a:pt x="995" y="290"/>
                      <a:pt x="995" y="290"/>
                      <a:pt x="995" y="290"/>
                    </a:cubicBezTo>
                    <a:cubicBezTo>
                      <a:pt x="1004" y="296"/>
                      <a:pt x="1014" y="298"/>
                      <a:pt x="1024" y="298"/>
                    </a:cubicBezTo>
                    <a:cubicBezTo>
                      <a:pt x="1043" y="298"/>
                      <a:pt x="1061" y="289"/>
                      <a:pt x="1072" y="272"/>
                    </a:cubicBezTo>
                    <a:cubicBezTo>
                      <a:pt x="1099" y="227"/>
                      <a:pt x="1099" y="227"/>
                      <a:pt x="1099" y="227"/>
                    </a:cubicBezTo>
                    <a:cubicBezTo>
                      <a:pt x="1115" y="201"/>
                      <a:pt x="1107" y="167"/>
                      <a:pt x="1081" y="151"/>
                    </a:cubicBezTo>
                    <a:cubicBezTo>
                      <a:pt x="961" y="78"/>
                      <a:pt x="961" y="78"/>
                      <a:pt x="961" y="78"/>
                    </a:cubicBezTo>
                    <a:cubicBezTo>
                      <a:pt x="950" y="71"/>
                      <a:pt x="936" y="74"/>
                      <a:pt x="930" y="85"/>
                    </a:cubicBezTo>
                    <a:cubicBezTo>
                      <a:pt x="923" y="96"/>
                      <a:pt x="927" y="109"/>
                      <a:pt x="937" y="116"/>
                    </a:cubicBezTo>
                    <a:cubicBezTo>
                      <a:pt x="1057" y="190"/>
                      <a:pt x="1057" y="190"/>
                      <a:pt x="1057" y="190"/>
                    </a:cubicBezTo>
                    <a:cubicBezTo>
                      <a:pt x="1062" y="193"/>
                      <a:pt x="1064" y="199"/>
                      <a:pt x="1061" y="204"/>
                    </a:cubicBezTo>
                    <a:cubicBezTo>
                      <a:pt x="1033" y="248"/>
                      <a:pt x="1033" y="248"/>
                      <a:pt x="1033" y="248"/>
                    </a:cubicBezTo>
                    <a:cubicBezTo>
                      <a:pt x="1030" y="253"/>
                      <a:pt x="1024" y="255"/>
                      <a:pt x="1019" y="252"/>
                    </a:cubicBezTo>
                    <a:cubicBezTo>
                      <a:pt x="789" y="111"/>
                      <a:pt x="789" y="111"/>
                      <a:pt x="789" y="111"/>
                    </a:cubicBezTo>
                    <a:cubicBezTo>
                      <a:pt x="784" y="108"/>
                      <a:pt x="783" y="101"/>
                      <a:pt x="786" y="96"/>
                    </a:cubicBezTo>
                    <a:cubicBezTo>
                      <a:pt x="813" y="52"/>
                      <a:pt x="813" y="52"/>
                      <a:pt x="813" y="52"/>
                    </a:cubicBezTo>
                    <a:cubicBezTo>
                      <a:pt x="815" y="49"/>
                      <a:pt x="818" y="48"/>
                      <a:pt x="820" y="47"/>
                    </a:cubicBezTo>
                    <a:cubicBezTo>
                      <a:pt x="821" y="47"/>
                      <a:pt x="824" y="46"/>
                      <a:pt x="828" y="48"/>
                    </a:cubicBezTo>
                    <a:cubicBezTo>
                      <a:pt x="855" y="65"/>
                      <a:pt x="855" y="65"/>
                      <a:pt x="855" y="65"/>
                    </a:cubicBezTo>
                    <a:cubicBezTo>
                      <a:pt x="865" y="72"/>
                      <a:pt x="879" y="68"/>
                      <a:pt x="886" y="58"/>
                    </a:cubicBezTo>
                    <a:cubicBezTo>
                      <a:pt x="892" y="47"/>
                      <a:pt x="889" y="33"/>
                      <a:pt x="878" y="27"/>
                    </a:cubicBezTo>
                    <a:cubicBezTo>
                      <a:pt x="851" y="10"/>
                      <a:pt x="851" y="10"/>
                      <a:pt x="851" y="10"/>
                    </a:cubicBezTo>
                    <a:cubicBezTo>
                      <a:pt x="839" y="2"/>
                      <a:pt x="824" y="0"/>
                      <a:pt x="809" y="4"/>
                    </a:cubicBezTo>
                    <a:cubicBezTo>
                      <a:pt x="795" y="7"/>
                      <a:pt x="783" y="16"/>
                      <a:pt x="775" y="28"/>
                    </a:cubicBezTo>
                    <a:cubicBezTo>
                      <a:pt x="748" y="73"/>
                      <a:pt x="748" y="73"/>
                      <a:pt x="748" y="73"/>
                    </a:cubicBezTo>
                    <a:cubicBezTo>
                      <a:pt x="732" y="99"/>
                      <a:pt x="740" y="133"/>
                      <a:pt x="766" y="149"/>
                    </a:cubicBezTo>
                    <a:cubicBezTo>
                      <a:pt x="784" y="160"/>
                      <a:pt x="784" y="160"/>
                      <a:pt x="784" y="160"/>
                    </a:cubicBezTo>
                    <a:cubicBezTo>
                      <a:pt x="766" y="189"/>
                      <a:pt x="766" y="189"/>
                      <a:pt x="766" y="189"/>
                    </a:cubicBezTo>
                    <a:cubicBezTo>
                      <a:pt x="749" y="179"/>
                      <a:pt x="749" y="179"/>
                      <a:pt x="749" y="179"/>
                    </a:cubicBezTo>
                    <a:cubicBezTo>
                      <a:pt x="722" y="162"/>
                      <a:pt x="687" y="171"/>
                      <a:pt x="671" y="197"/>
                    </a:cubicBezTo>
                    <a:cubicBezTo>
                      <a:pt x="442" y="569"/>
                      <a:pt x="442" y="569"/>
                      <a:pt x="442" y="569"/>
                    </a:cubicBezTo>
                    <a:cubicBezTo>
                      <a:pt x="436" y="580"/>
                      <a:pt x="439" y="594"/>
                      <a:pt x="450" y="600"/>
                    </a:cubicBezTo>
                    <a:cubicBezTo>
                      <a:pt x="460" y="607"/>
                      <a:pt x="474" y="603"/>
                      <a:pt x="481" y="593"/>
                    </a:cubicBezTo>
                    <a:cubicBezTo>
                      <a:pt x="709" y="221"/>
                      <a:pt x="709" y="221"/>
                      <a:pt x="709" y="221"/>
                    </a:cubicBezTo>
                    <a:cubicBezTo>
                      <a:pt x="713" y="215"/>
                      <a:pt x="720" y="214"/>
                      <a:pt x="726" y="217"/>
                    </a:cubicBezTo>
                    <a:cubicBezTo>
                      <a:pt x="953" y="357"/>
                      <a:pt x="953" y="357"/>
                      <a:pt x="953" y="357"/>
                    </a:cubicBezTo>
                    <a:cubicBezTo>
                      <a:pt x="956" y="358"/>
                      <a:pt x="957" y="361"/>
                      <a:pt x="958" y="364"/>
                    </a:cubicBezTo>
                    <a:cubicBezTo>
                      <a:pt x="959" y="367"/>
                      <a:pt x="958" y="370"/>
                      <a:pt x="957" y="373"/>
                    </a:cubicBezTo>
                    <a:cubicBezTo>
                      <a:pt x="607" y="941"/>
                      <a:pt x="607" y="941"/>
                      <a:pt x="607" y="941"/>
                    </a:cubicBezTo>
                    <a:cubicBezTo>
                      <a:pt x="606" y="944"/>
                      <a:pt x="603" y="946"/>
                      <a:pt x="600" y="947"/>
                    </a:cubicBezTo>
                    <a:cubicBezTo>
                      <a:pt x="597" y="947"/>
                      <a:pt x="594" y="947"/>
                      <a:pt x="591" y="945"/>
                    </a:cubicBezTo>
                    <a:cubicBezTo>
                      <a:pt x="364" y="806"/>
                      <a:pt x="364" y="806"/>
                      <a:pt x="364" y="806"/>
                    </a:cubicBezTo>
                    <a:cubicBezTo>
                      <a:pt x="358" y="802"/>
                      <a:pt x="357" y="795"/>
                      <a:pt x="360" y="789"/>
                    </a:cubicBezTo>
                    <a:cubicBezTo>
                      <a:pt x="432" y="672"/>
                      <a:pt x="432" y="672"/>
                      <a:pt x="432" y="672"/>
                    </a:cubicBezTo>
                    <a:cubicBezTo>
                      <a:pt x="439" y="661"/>
                      <a:pt x="435" y="647"/>
                      <a:pt x="425" y="641"/>
                    </a:cubicBezTo>
                    <a:cubicBezTo>
                      <a:pt x="414" y="634"/>
                      <a:pt x="400" y="638"/>
                      <a:pt x="394" y="648"/>
                    </a:cubicBezTo>
                    <a:cubicBezTo>
                      <a:pt x="322" y="766"/>
                      <a:pt x="322" y="766"/>
                      <a:pt x="322" y="766"/>
                    </a:cubicBezTo>
                    <a:cubicBezTo>
                      <a:pt x="305" y="792"/>
                      <a:pt x="314" y="827"/>
                      <a:pt x="340" y="844"/>
                    </a:cubicBezTo>
                    <a:cubicBezTo>
                      <a:pt x="358" y="854"/>
                      <a:pt x="358" y="854"/>
                      <a:pt x="358" y="854"/>
                    </a:cubicBezTo>
                    <a:cubicBezTo>
                      <a:pt x="396" y="878"/>
                      <a:pt x="396" y="878"/>
                      <a:pt x="396" y="878"/>
                    </a:cubicBezTo>
                    <a:cubicBezTo>
                      <a:pt x="512" y="949"/>
                      <a:pt x="512" y="949"/>
                      <a:pt x="512" y="949"/>
                    </a:cubicBezTo>
                    <a:moveTo>
                      <a:pt x="921" y="284"/>
                    </a:moveTo>
                    <a:cubicBezTo>
                      <a:pt x="805" y="213"/>
                      <a:pt x="805" y="213"/>
                      <a:pt x="805" y="213"/>
                    </a:cubicBezTo>
                    <a:cubicBezTo>
                      <a:pt x="822" y="184"/>
                      <a:pt x="822" y="184"/>
                      <a:pt x="822" y="184"/>
                    </a:cubicBezTo>
                    <a:cubicBezTo>
                      <a:pt x="939" y="255"/>
                      <a:pt x="939" y="255"/>
                      <a:pt x="939" y="255"/>
                    </a:cubicBezTo>
                    <a:lnTo>
                      <a:pt x="921" y="284"/>
                    </a:lnTo>
                    <a:close/>
                    <a:moveTo>
                      <a:pt x="848" y="1230"/>
                    </a:moveTo>
                    <a:cubicBezTo>
                      <a:pt x="749" y="1230"/>
                      <a:pt x="749" y="1230"/>
                      <a:pt x="749" y="1230"/>
                    </a:cubicBezTo>
                    <a:cubicBezTo>
                      <a:pt x="737" y="1230"/>
                      <a:pt x="727" y="1241"/>
                      <a:pt x="727" y="1253"/>
                    </a:cubicBezTo>
                    <a:cubicBezTo>
                      <a:pt x="727" y="1265"/>
                      <a:pt x="737" y="1275"/>
                      <a:pt x="749" y="1275"/>
                    </a:cubicBezTo>
                    <a:cubicBezTo>
                      <a:pt x="826" y="1275"/>
                      <a:pt x="826" y="1275"/>
                      <a:pt x="826" y="1275"/>
                    </a:cubicBezTo>
                    <a:cubicBezTo>
                      <a:pt x="826" y="1480"/>
                      <a:pt x="826" y="1480"/>
                      <a:pt x="826" y="1480"/>
                    </a:cubicBezTo>
                    <a:cubicBezTo>
                      <a:pt x="826" y="1487"/>
                      <a:pt x="820" y="1493"/>
                      <a:pt x="812" y="1493"/>
                    </a:cubicBezTo>
                    <a:cubicBezTo>
                      <a:pt x="201" y="1493"/>
                      <a:pt x="201" y="1493"/>
                      <a:pt x="201" y="1493"/>
                    </a:cubicBezTo>
                    <a:cubicBezTo>
                      <a:pt x="194" y="1493"/>
                      <a:pt x="188" y="1487"/>
                      <a:pt x="188" y="1480"/>
                    </a:cubicBezTo>
                    <a:cubicBezTo>
                      <a:pt x="188" y="1275"/>
                      <a:pt x="188" y="1275"/>
                      <a:pt x="188" y="1275"/>
                    </a:cubicBezTo>
                    <a:cubicBezTo>
                      <a:pt x="646" y="1275"/>
                      <a:pt x="646" y="1275"/>
                      <a:pt x="646" y="1275"/>
                    </a:cubicBezTo>
                    <a:cubicBezTo>
                      <a:pt x="659" y="1275"/>
                      <a:pt x="669" y="1265"/>
                      <a:pt x="669" y="1253"/>
                    </a:cubicBezTo>
                    <a:cubicBezTo>
                      <a:pt x="669" y="1241"/>
                      <a:pt x="659" y="1230"/>
                      <a:pt x="646" y="1230"/>
                    </a:cubicBezTo>
                    <a:cubicBezTo>
                      <a:pt x="45" y="1230"/>
                      <a:pt x="45" y="1230"/>
                      <a:pt x="45" y="1230"/>
                    </a:cubicBezTo>
                    <a:cubicBezTo>
                      <a:pt x="45" y="1165"/>
                      <a:pt x="45" y="1165"/>
                      <a:pt x="45" y="1165"/>
                    </a:cubicBezTo>
                    <a:cubicBezTo>
                      <a:pt x="848" y="1165"/>
                      <a:pt x="848" y="1165"/>
                      <a:pt x="848" y="1165"/>
                    </a:cubicBezTo>
                    <a:lnTo>
                      <a:pt x="848" y="1230"/>
                    </a:lnTo>
                    <a:close/>
                    <a:moveTo>
                      <a:pt x="925" y="781"/>
                    </a:moveTo>
                    <a:cubicBezTo>
                      <a:pt x="921" y="788"/>
                      <a:pt x="914" y="793"/>
                      <a:pt x="906" y="795"/>
                    </a:cubicBezTo>
                    <a:cubicBezTo>
                      <a:pt x="898" y="797"/>
                      <a:pt x="890" y="795"/>
                      <a:pt x="883" y="791"/>
                    </a:cubicBezTo>
                    <a:cubicBezTo>
                      <a:pt x="788" y="733"/>
                      <a:pt x="788" y="733"/>
                      <a:pt x="788" y="733"/>
                    </a:cubicBezTo>
                    <a:cubicBezTo>
                      <a:pt x="940" y="486"/>
                      <a:pt x="940" y="486"/>
                      <a:pt x="940" y="486"/>
                    </a:cubicBezTo>
                    <a:cubicBezTo>
                      <a:pt x="1035" y="544"/>
                      <a:pt x="1035" y="544"/>
                      <a:pt x="1035" y="544"/>
                    </a:cubicBezTo>
                    <a:cubicBezTo>
                      <a:pt x="1042" y="548"/>
                      <a:pt x="1047" y="555"/>
                      <a:pt x="1048" y="563"/>
                    </a:cubicBezTo>
                    <a:cubicBezTo>
                      <a:pt x="1050" y="571"/>
                      <a:pt x="1049" y="579"/>
                      <a:pt x="1045" y="586"/>
                    </a:cubicBezTo>
                    <a:cubicBezTo>
                      <a:pt x="1034" y="604"/>
                      <a:pt x="1034" y="604"/>
                      <a:pt x="1034" y="604"/>
                    </a:cubicBezTo>
                    <a:cubicBezTo>
                      <a:pt x="1017" y="585"/>
                      <a:pt x="992" y="573"/>
                      <a:pt x="964" y="573"/>
                    </a:cubicBezTo>
                    <a:cubicBezTo>
                      <a:pt x="912" y="573"/>
                      <a:pt x="869" y="616"/>
                      <a:pt x="869" y="669"/>
                    </a:cubicBezTo>
                    <a:cubicBezTo>
                      <a:pt x="869" y="712"/>
                      <a:pt x="898" y="749"/>
                      <a:pt x="937" y="761"/>
                    </a:cubicBezTo>
                    <a:lnTo>
                      <a:pt x="925" y="781"/>
                    </a:lnTo>
                    <a:close/>
                    <a:moveTo>
                      <a:pt x="914" y="669"/>
                    </a:moveTo>
                    <a:cubicBezTo>
                      <a:pt x="914" y="641"/>
                      <a:pt x="936" y="618"/>
                      <a:pt x="964" y="618"/>
                    </a:cubicBezTo>
                    <a:cubicBezTo>
                      <a:pt x="992" y="618"/>
                      <a:pt x="1015" y="641"/>
                      <a:pt x="1015" y="669"/>
                    </a:cubicBezTo>
                    <a:cubicBezTo>
                      <a:pt x="1015" y="697"/>
                      <a:pt x="992" y="720"/>
                      <a:pt x="964" y="720"/>
                    </a:cubicBezTo>
                    <a:cubicBezTo>
                      <a:pt x="936" y="720"/>
                      <a:pt x="914" y="697"/>
                      <a:pt x="914" y="669"/>
                    </a:cubicBezTo>
                    <a:close/>
                    <a:moveTo>
                      <a:pt x="871" y="1399"/>
                    </a:moveTo>
                    <a:cubicBezTo>
                      <a:pt x="871" y="1269"/>
                      <a:pt x="871" y="1269"/>
                      <a:pt x="871" y="1269"/>
                    </a:cubicBezTo>
                    <a:cubicBezTo>
                      <a:pt x="884" y="1262"/>
                      <a:pt x="893" y="1248"/>
                      <a:pt x="893" y="1231"/>
                    </a:cubicBezTo>
                    <a:cubicBezTo>
                      <a:pt x="893" y="1210"/>
                      <a:pt x="893" y="1210"/>
                      <a:pt x="893" y="1210"/>
                    </a:cubicBezTo>
                    <a:cubicBezTo>
                      <a:pt x="977" y="1153"/>
                      <a:pt x="1028" y="1060"/>
                      <a:pt x="1028" y="957"/>
                    </a:cubicBezTo>
                    <a:cubicBezTo>
                      <a:pt x="1028" y="895"/>
                      <a:pt x="1009" y="836"/>
                      <a:pt x="975" y="786"/>
                    </a:cubicBezTo>
                    <a:cubicBezTo>
                      <a:pt x="990" y="761"/>
                      <a:pt x="990" y="761"/>
                      <a:pt x="990" y="761"/>
                    </a:cubicBezTo>
                    <a:cubicBezTo>
                      <a:pt x="1030" y="750"/>
                      <a:pt x="1060" y="713"/>
                      <a:pt x="1060" y="669"/>
                    </a:cubicBezTo>
                    <a:cubicBezTo>
                      <a:pt x="1060" y="663"/>
                      <a:pt x="1059" y="656"/>
                      <a:pt x="1058" y="650"/>
                    </a:cubicBezTo>
                    <a:cubicBezTo>
                      <a:pt x="1064" y="641"/>
                      <a:pt x="1064" y="641"/>
                      <a:pt x="1064" y="641"/>
                    </a:cubicBezTo>
                    <a:cubicBezTo>
                      <a:pt x="1144" y="727"/>
                      <a:pt x="1188" y="838"/>
                      <a:pt x="1188" y="957"/>
                    </a:cubicBezTo>
                    <a:cubicBezTo>
                      <a:pt x="1188" y="1158"/>
                      <a:pt x="1059" y="1335"/>
                      <a:pt x="871" y="1399"/>
                    </a:cubicBezTo>
                    <a:close/>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a:solidFill>
                    <a:srgbClr val="4A4A4A"/>
                  </a:solidFill>
                  <a:latin typeface="Tahoma"/>
                  <a:ea typeface="+mn-ea"/>
                </a:endParaRPr>
              </a:p>
            </p:txBody>
          </p:sp>
          <p:sp>
            <p:nvSpPr>
              <p:cNvPr id="140" name="Line 49"/>
              <p:cNvSpPr>
                <a:spLocks noChangeShapeType="1"/>
              </p:cNvSpPr>
              <p:nvPr/>
            </p:nvSpPr>
            <p:spPr bwMode="auto">
              <a:xfrm>
                <a:off x="4546280" y="1819606"/>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a:solidFill>
                    <a:srgbClr val="4A4A4A"/>
                  </a:solidFill>
                  <a:latin typeface="Tahoma"/>
                  <a:ea typeface="+mn-ea"/>
                </a:endParaRPr>
              </a:p>
            </p:txBody>
          </p:sp>
          <p:sp>
            <p:nvSpPr>
              <p:cNvPr id="141" name="Line 50"/>
              <p:cNvSpPr>
                <a:spLocks noChangeShapeType="1"/>
              </p:cNvSpPr>
              <p:nvPr/>
            </p:nvSpPr>
            <p:spPr bwMode="auto">
              <a:xfrm>
                <a:off x="4546280" y="1819606"/>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a:solidFill>
                    <a:srgbClr val="4A4A4A"/>
                  </a:solidFill>
                  <a:latin typeface="Tahoma"/>
                  <a:ea typeface="+mn-ea"/>
                </a:endParaRPr>
              </a:p>
            </p:txBody>
          </p:sp>
          <p:sp>
            <p:nvSpPr>
              <p:cNvPr id="142" name="Freeform 54"/>
              <p:cNvSpPr>
                <a:spLocks/>
              </p:cNvSpPr>
              <p:nvPr/>
            </p:nvSpPr>
            <p:spPr bwMode="auto">
              <a:xfrm>
                <a:off x="4393857" y="1672339"/>
                <a:ext cx="61147" cy="52412"/>
              </a:xfrm>
              <a:custGeom>
                <a:avLst/>
                <a:gdLst>
                  <a:gd name="T0" fmla="*/ 214 w 252"/>
                  <a:gd name="T1" fmla="*/ 95 h 216"/>
                  <a:gd name="T2" fmla="*/ 170 w 252"/>
                  <a:gd name="T3" fmla="*/ 168 h 216"/>
                  <a:gd name="T4" fmla="*/ 162 w 252"/>
                  <a:gd name="T5" fmla="*/ 170 h 216"/>
                  <a:gd name="T6" fmla="*/ 55 w 252"/>
                  <a:gd name="T7" fmla="*/ 104 h 216"/>
                  <a:gd name="T8" fmla="*/ 53 w 252"/>
                  <a:gd name="T9" fmla="*/ 97 h 216"/>
                  <a:gd name="T10" fmla="*/ 98 w 252"/>
                  <a:gd name="T11" fmla="*/ 24 h 216"/>
                  <a:gd name="T12" fmla="*/ 60 w 252"/>
                  <a:gd name="T13" fmla="*/ 0 h 216"/>
                  <a:gd name="T14" fmla="*/ 15 w 252"/>
                  <a:gd name="T15" fmla="*/ 73 h 216"/>
                  <a:gd name="T16" fmla="*/ 31 w 252"/>
                  <a:gd name="T17" fmla="*/ 143 h 216"/>
                  <a:gd name="T18" fmla="*/ 138 w 252"/>
                  <a:gd name="T19" fmla="*/ 208 h 216"/>
                  <a:gd name="T20" fmla="*/ 165 w 252"/>
                  <a:gd name="T21" fmla="*/ 216 h 216"/>
                  <a:gd name="T22" fmla="*/ 208 w 252"/>
                  <a:gd name="T23" fmla="*/ 192 h 216"/>
                  <a:gd name="T24" fmla="*/ 252 w 252"/>
                  <a:gd name="T25" fmla="*/ 119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216">
                    <a:moveTo>
                      <a:pt x="214" y="95"/>
                    </a:moveTo>
                    <a:cubicBezTo>
                      <a:pt x="170" y="168"/>
                      <a:pt x="170" y="168"/>
                      <a:pt x="170" y="168"/>
                    </a:cubicBezTo>
                    <a:cubicBezTo>
                      <a:pt x="168" y="171"/>
                      <a:pt x="164" y="172"/>
                      <a:pt x="162" y="170"/>
                    </a:cubicBezTo>
                    <a:cubicBezTo>
                      <a:pt x="55" y="104"/>
                      <a:pt x="55" y="104"/>
                      <a:pt x="55" y="104"/>
                    </a:cubicBezTo>
                    <a:cubicBezTo>
                      <a:pt x="52" y="103"/>
                      <a:pt x="51" y="99"/>
                      <a:pt x="53" y="97"/>
                    </a:cubicBezTo>
                    <a:cubicBezTo>
                      <a:pt x="98" y="24"/>
                      <a:pt x="98" y="24"/>
                      <a:pt x="98" y="24"/>
                    </a:cubicBezTo>
                    <a:cubicBezTo>
                      <a:pt x="60" y="0"/>
                      <a:pt x="60" y="0"/>
                      <a:pt x="60" y="0"/>
                    </a:cubicBezTo>
                    <a:cubicBezTo>
                      <a:pt x="15" y="73"/>
                      <a:pt x="15" y="73"/>
                      <a:pt x="15" y="73"/>
                    </a:cubicBezTo>
                    <a:cubicBezTo>
                      <a:pt x="0" y="97"/>
                      <a:pt x="8" y="128"/>
                      <a:pt x="31" y="143"/>
                    </a:cubicBezTo>
                    <a:cubicBezTo>
                      <a:pt x="138" y="208"/>
                      <a:pt x="138" y="208"/>
                      <a:pt x="138" y="208"/>
                    </a:cubicBezTo>
                    <a:cubicBezTo>
                      <a:pt x="146" y="213"/>
                      <a:pt x="156" y="216"/>
                      <a:pt x="165" y="216"/>
                    </a:cubicBezTo>
                    <a:cubicBezTo>
                      <a:pt x="182" y="216"/>
                      <a:pt x="198" y="207"/>
                      <a:pt x="208" y="192"/>
                    </a:cubicBezTo>
                    <a:cubicBezTo>
                      <a:pt x="252" y="119"/>
                      <a:pt x="252" y="119"/>
                      <a:pt x="252" y="119"/>
                    </a:cubicBezTo>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a:solidFill>
                    <a:srgbClr val="4A4A4A"/>
                  </a:solidFill>
                  <a:latin typeface="Tahoma"/>
                  <a:ea typeface="+mn-ea"/>
                </a:endParaRPr>
              </a:p>
            </p:txBody>
          </p:sp>
          <p:sp>
            <p:nvSpPr>
              <p:cNvPr id="143" name="Line 55"/>
              <p:cNvSpPr>
                <a:spLocks noChangeShapeType="1"/>
              </p:cNvSpPr>
              <p:nvPr/>
            </p:nvSpPr>
            <p:spPr bwMode="auto">
              <a:xfrm>
                <a:off x="4484688" y="1631950"/>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a:solidFill>
                    <a:srgbClr val="4A4A4A"/>
                  </a:solidFill>
                  <a:latin typeface="Tahoma"/>
                  <a:ea typeface="+mn-ea"/>
                </a:endParaRPr>
              </a:p>
            </p:txBody>
          </p:sp>
          <p:sp>
            <p:nvSpPr>
              <p:cNvPr id="144" name="Line 56"/>
              <p:cNvSpPr>
                <a:spLocks noChangeShapeType="1"/>
              </p:cNvSpPr>
              <p:nvPr/>
            </p:nvSpPr>
            <p:spPr bwMode="auto">
              <a:xfrm>
                <a:off x="4484688" y="1631950"/>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a:solidFill>
                    <a:srgbClr val="4A4A4A"/>
                  </a:solidFill>
                  <a:latin typeface="Tahoma"/>
                  <a:ea typeface="+mn-ea"/>
                </a:endParaRPr>
              </a:p>
            </p:txBody>
          </p:sp>
          <p:sp>
            <p:nvSpPr>
              <p:cNvPr id="145" name="Freeform 57"/>
              <p:cNvSpPr>
                <a:spLocks/>
              </p:cNvSpPr>
              <p:nvPr/>
            </p:nvSpPr>
            <p:spPr bwMode="auto">
              <a:xfrm>
                <a:off x="4518025" y="1654175"/>
                <a:ext cx="1587" cy="0"/>
              </a:xfrm>
              <a:custGeom>
                <a:avLst/>
                <a:gdLst>
                  <a:gd name="T0" fmla="*/ 0 w 1"/>
                  <a:gd name="T1" fmla="*/ 1 h 1"/>
                  <a:gd name="T2" fmla="*/ 1 w 1"/>
                  <a:gd name="T3" fmla="*/ 0 h 1"/>
                </a:gdLst>
                <a:ahLst/>
                <a:cxnLst>
                  <a:cxn ang="0">
                    <a:pos x="T0" y="T1"/>
                  </a:cxn>
                  <a:cxn ang="0">
                    <a:pos x="T2" y="T3"/>
                  </a:cxn>
                </a:cxnLst>
                <a:rect l="0" t="0" r="r" b="b"/>
                <a:pathLst>
                  <a:path w="1" h="1">
                    <a:moveTo>
                      <a:pt x="0" y="1"/>
                    </a:moveTo>
                    <a:cubicBezTo>
                      <a:pt x="0" y="1"/>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a:solidFill>
                    <a:srgbClr val="4A4A4A"/>
                  </a:solidFill>
                  <a:latin typeface="Tahoma"/>
                  <a:ea typeface="+mn-ea"/>
                </a:endParaRPr>
              </a:p>
            </p:txBody>
          </p:sp>
        </p:grpSp>
      </p:grpSp>
      <p:sp>
        <p:nvSpPr>
          <p:cNvPr id="169" name="ZoneTexte 168"/>
          <p:cNvSpPr txBox="1"/>
          <p:nvPr/>
        </p:nvSpPr>
        <p:spPr>
          <a:xfrm>
            <a:off x="6739772" y="2077301"/>
            <a:ext cx="2231787" cy="988898"/>
          </a:xfrm>
          <a:prstGeom prst="rect">
            <a:avLst/>
          </a:prstGeom>
          <a:noFill/>
          <a:ln>
            <a:solidFill>
              <a:srgbClr val="2F75B5"/>
            </a:solidFill>
          </a:ln>
        </p:spPr>
        <p:txBody>
          <a:bodyPr wrap="square" lIns="72000" tIns="108000" rIns="72000" bIns="108000" rtlCol="0" anchor="ctr" anchorCtr="0">
            <a:noAutofit/>
          </a:bodyPr>
          <a:lstStyle/>
          <a:p>
            <a:pPr>
              <a:spcBef>
                <a:spcPts val="400"/>
              </a:spcBef>
              <a:spcAft>
                <a:spcPts val="300"/>
              </a:spcAft>
            </a:pPr>
            <a:r>
              <a:rPr lang="fr-FR" sz="1050" b="1" dirty="0"/>
              <a:t>Un appui de proximité des acteurs locaux et nationaux </a:t>
            </a:r>
            <a:r>
              <a:rPr lang="fr-FR" sz="1050" dirty="0"/>
              <a:t>tout au long de l’expérimentation (détail en slide 17)</a:t>
            </a:r>
          </a:p>
        </p:txBody>
      </p:sp>
      <p:grpSp>
        <p:nvGrpSpPr>
          <p:cNvPr id="170" name="Groupe 169"/>
          <p:cNvGrpSpPr/>
          <p:nvPr/>
        </p:nvGrpSpPr>
        <p:grpSpPr>
          <a:xfrm>
            <a:off x="7583032" y="1701998"/>
            <a:ext cx="545265" cy="293688"/>
            <a:chOff x="735015" y="5616593"/>
            <a:chExt cx="476251" cy="293688"/>
          </a:xfrm>
          <a:solidFill>
            <a:srgbClr val="2F75B5"/>
          </a:solidFill>
        </p:grpSpPr>
        <p:sp>
          <p:nvSpPr>
            <p:cNvPr id="171" name="Freeform 22"/>
            <p:cNvSpPr>
              <a:spLocks noEditPoints="1"/>
            </p:cNvSpPr>
            <p:nvPr/>
          </p:nvSpPr>
          <p:spPr bwMode="auto">
            <a:xfrm>
              <a:off x="735015" y="5616593"/>
              <a:ext cx="250826" cy="293688"/>
            </a:xfrm>
            <a:custGeom>
              <a:avLst/>
              <a:gdLst>
                <a:gd name="T0" fmla="*/ 708 w 811"/>
                <a:gd name="T1" fmla="*/ 732 h 949"/>
                <a:gd name="T2" fmla="*/ 619 w 811"/>
                <a:gd name="T3" fmla="*/ 667 h 949"/>
                <a:gd name="T4" fmla="*/ 577 w 811"/>
                <a:gd name="T5" fmla="*/ 630 h 949"/>
                <a:gd name="T6" fmla="*/ 472 w 811"/>
                <a:gd name="T7" fmla="*/ 582 h 949"/>
                <a:gd name="T8" fmla="*/ 370 w 811"/>
                <a:gd name="T9" fmla="*/ 589 h 949"/>
                <a:gd name="T10" fmla="*/ 338 w 811"/>
                <a:gd name="T11" fmla="*/ 173 h 949"/>
                <a:gd name="T12" fmla="*/ 430 w 811"/>
                <a:gd name="T13" fmla="*/ 179 h 949"/>
                <a:gd name="T14" fmla="*/ 484 w 811"/>
                <a:gd name="T15" fmla="*/ 101 h 949"/>
                <a:gd name="T16" fmla="*/ 580 w 811"/>
                <a:gd name="T17" fmla="*/ 95 h 949"/>
                <a:gd name="T18" fmla="*/ 592 w 811"/>
                <a:gd name="T19" fmla="*/ 51 h 949"/>
                <a:gd name="T20" fmla="*/ 444 w 811"/>
                <a:gd name="T21" fmla="*/ 80 h 949"/>
                <a:gd name="T22" fmla="*/ 344 w 811"/>
                <a:gd name="T23" fmla="*/ 128 h 949"/>
                <a:gd name="T24" fmla="*/ 274 w 811"/>
                <a:gd name="T25" fmla="*/ 23 h 949"/>
                <a:gd name="T26" fmla="*/ 75 w 811"/>
                <a:gd name="T27" fmla="*/ 21 h 949"/>
                <a:gd name="T28" fmla="*/ 268 w 811"/>
                <a:gd name="T29" fmla="*/ 67 h 949"/>
                <a:gd name="T30" fmla="*/ 301 w 811"/>
                <a:gd name="T31" fmla="*/ 109 h 949"/>
                <a:gd name="T32" fmla="*/ 200 w 811"/>
                <a:gd name="T33" fmla="*/ 625 h 949"/>
                <a:gd name="T34" fmla="*/ 1 w 811"/>
                <a:gd name="T35" fmla="*/ 623 h 949"/>
                <a:gd name="T36" fmla="*/ 194 w 811"/>
                <a:gd name="T37" fmla="*/ 670 h 949"/>
                <a:gd name="T38" fmla="*/ 276 w 811"/>
                <a:gd name="T39" fmla="*/ 628 h 949"/>
                <a:gd name="T40" fmla="*/ 330 w 811"/>
                <a:gd name="T41" fmla="*/ 678 h 949"/>
                <a:gd name="T42" fmla="*/ 407 w 811"/>
                <a:gd name="T43" fmla="*/ 746 h 949"/>
                <a:gd name="T44" fmla="*/ 419 w 811"/>
                <a:gd name="T45" fmla="*/ 745 h 949"/>
                <a:gd name="T46" fmla="*/ 449 w 811"/>
                <a:gd name="T47" fmla="*/ 798 h 949"/>
                <a:gd name="T48" fmla="*/ 508 w 811"/>
                <a:gd name="T49" fmla="*/ 813 h 949"/>
                <a:gd name="T50" fmla="*/ 586 w 811"/>
                <a:gd name="T51" fmla="*/ 881 h 949"/>
                <a:gd name="T52" fmla="*/ 598 w 811"/>
                <a:gd name="T53" fmla="*/ 881 h 949"/>
                <a:gd name="T54" fmla="*/ 675 w 811"/>
                <a:gd name="T55" fmla="*/ 949 h 949"/>
                <a:gd name="T56" fmla="*/ 738 w 811"/>
                <a:gd name="T57" fmla="*/ 918 h 949"/>
                <a:gd name="T58" fmla="*/ 769 w 811"/>
                <a:gd name="T59" fmla="*/ 746 h 949"/>
                <a:gd name="T60" fmla="*/ 387 w 811"/>
                <a:gd name="T61" fmla="*/ 694 h 949"/>
                <a:gd name="T62" fmla="*/ 381 w 811"/>
                <a:gd name="T63" fmla="*/ 647 h 949"/>
                <a:gd name="T64" fmla="*/ 420 w 811"/>
                <a:gd name="T65" fmla="*/ 612 h 949"/>
                <a:gd name="T66" fmla="*/ 458 w 811"/>
                <a:gd name="T67" fmla="*/ 640 h 949"/>
                <a:gd name="T68" fmla="*/ 434 w 811"/>
                <a:gd name="T69" fmla="*/ 688 h 949"/>
                <a:gd name="T70" fmla="*/ 477 w 811"/>
                <a:gd name="T71" fmla="*/ 762 h 949"/>
                <a:gd name="T72" fmla="*/ 470 w 811"/>
                <a:gd name="T73" fmla="*/ 715 h 949"/>
                <a:gd name="T74" fmla="*/ 502 w 811"/>
                <a:gd name="T75" fmla="*/ 672 h 949"/>
                <a:gd name="T76" fmla="*/ 549 w 811"/>
                <a:gd name="T77" fmla="*/ 666 h 949"/>
                <a:gd name="T78" fmla="*/ 524 w 811"/>
                <a:gd name="T79" fmla="*/ 755 h 949"/>
                <a:gd name="T80" fmla="*/ 566 w 811"/>
                <a:gd name="T81" fmla="*/ 829 h 949"/>
                <a:gd name="T82" fmla="*/ 559 w 811"/>
                <a:gd name="T83" fmla="*/ 783 h 949"/>
                <a:gd name="T84" fmla="*/ 592 w 811"/>
                <a:gd name="T85" fmla="*/ 740 h 949"/>
                <a:gd name="T86" fmla="*/ 626 w 811"/>
                <a:gd name="T87" fmla="*/ 711 h 949"/>
                <a:gd name="T88" fmla="*/ 657 w 811"/>
                <a:gd name="T89" fmla="*/ 765 h 949"/>
                <a:gd name="T90" fmla="*/ 613 w 811"/>
                <a:gd name="T91" fmla="*/ 823 h 949"/>
                <a:gd name="T92" fmla="*/ 749 w 811"/>
                <a:gd name="T93" fmla="*/ 829 h 949"/>
                <a:gd name="T94" fmla="*/ 680 w 811"/>
                <a:gd name="T95" fmla="*/ 903 h 949"/>
                <a:gd name="T96" fmla="*/ 642 w 811"/>
                <a:gd name="T97" fmla="*/ 875 h 949"/>
                <a:gd name="T98" fmla="*/ 693 w 811"/>
                <a:gd name="T99" fmla="*/ 792 h 949"/>
                <a:gd name="T100" fmla="*/ 695 w 811"/>
                <a:gd name="T101" fmla="*/ 789 h 949"/>
                <a:gd name="T102" fmla="*/ 742 w 811"/>
                <a:gd name="T103" fmla="*/ 782 h 949"/>
                <a:gd name="T104" fmla="*/ 749 w 811"/>
                <a:gd name="T105" fmla="*/ 829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11" h="949">
                  <a:moveTo>
                    <a:pt x="769" y="746"/>
                  </a:moveTo>
                  <a:cubicBezTo>
                    <a:pt x="751" y="732"/>
                    <a:pt x="729" y="728"/>
                    <a:pt x="708" y="732"/>
                  </a:cubicBezTo>
                  <a:cubicBezTo>
                    <a:pt x="704" y="712"/>
                    <a:pt x="694" y="694"/>
                    <a:pt x="678" y="682"/>
                  </a:cubicBezTo>
                  <a:cubicBezTo>
                    <a:pt x="661" y="669"/>
                    <a:pt x="640" y="664"/>
                    <a:pt x="619" y="667"/>
                  </a:cubicBezTo>
                  <a:cubicBezTo>
                    <a:pt x="614" y="668"/>
                    <a:pt x="609" y="669"/>
                    <a:pt x="604" y="670"/>
                  </a:cubicBezTo>
                  <a:cubicBezTo>
                    <a:pt x="600" y="655"/>
                    <a:pt x="590" y="641"/>
                    <a:pt x="577" y="630"/>
                  </a:cubicBezTo>
                  <a:cubicBezTo>
                    <a:pt x="554" y="613"/>
                    <a:pt x="524" y="610"/>
                    <a:pt x="499" y="620"/>
                  </a:cubicBezTo>
                  <a:cubicBezTo>
                    <a:pt x="494" y="605"/>
                    <a:pt x="485" y="592"/>
                    <a:pt x="472" y="582"/>
                  </a:cubicBezTo>
                  <a:cubicBezTo>
                    <a:pt x="455" y="570"/>
                    <a:pt x="435" y="564"/>
                    <a:pt x="414" y="567"/>
                  </a:cubicBezTo>
                  <a:cubicBezTo>
                    <a:pt x="397" y="570"/>
                    <a:pt x="382" y="577"/>
                    <a:pt x="370" y="589"/>
                  </a:cubicBezTo>
                  <a:cubicBezTo>
                    <a:pt x="288" y="583"/>
                    <a:pt x="288" y="583"/>
                    <a:pt x="288" y="583"/>
                  </a:cubicBezTo>
                  <a:cubicBezTo>
                    <a:pt x="338" y="173"/>
                    <a:pt x="338" y="173"/>
                    <a:pt x="338" y="173"/>
                  </a:cubicBezTo>
                  <a:cubicBezTo>
                    <a:pt x="429" y="179"/>
                    <a:pt x="429" y="179"/>
                    <a:pt x="429" y="179"/>
                  </a:cubicBezTo>
                  <a:cubicBezTo>
                    <a:pt x="429" y="179"/>
                    <a:pt x="430" y="179"/>
                    <a:pt x="430" y="179"/>
                  </a:cubicBezTo>
                  <a:cubicBezTo>
                    <a:pt x="438" y="179"/>
                    <a:pt x="446" y="175"/>
                    <a:pt x="450" y="167"/>
                  </a:cubicBezTo>
                  <a:cubicBezTo>
                    <a:pt x="484" y="101"/>
                    <a:pt x="484" y="101"/>
                    <a:pt x="484" y="101"/>
                  </a:cubicBezTo>
                  <a:cubicBezTo>
                    <a:pt x="493" y="84"/>
                    <a:pt x="512" y="76"/>
                    <a:pt x="530" y="81"/>
                  </a:cubicBezTo>
                  <a:cubicBezTo>
                    <a:pt x="580" y="95"/>
                    <a:pt x="580" y="95"/>
                    <a:pt x="580" y="95"/>
                  </a:cubicBezTo>
                  <a:cubicBezTo>
                    <a:pt x="592" y="98"/>
                    <a:pt x="605" y="91"/>
                    <a:pt x="608" y="79"/>
                  </a:cubicBezTo>
                  <a:cubicBezTo>
                    <a:pt x="611" y="67"/>
                    <a:pt x="604" y="55"/>
                    <a:pt x="592" y="51"/>
                  </a:cubicBezTo>
                  <a:cubicBezTo>
                    <a:pt x="542" y="37"/>
                    <a:pt x="542" y="37"/>
                    <a:pt x="542" y="37"/>
                  </a:cubicBezTo>
                  <a:cubicBezTo>
                    <a:pt x="504" y="27"/>
                    <a:pt x="462" y="45"/>
                    <a:pt x="444" y="80"/>
                  </a:cubicBezTo>
                  <a:cubicBezTo>
                    <a:pt x="417" y="133"/>
                    <a:pt x="417" y="133"/>
                    <a:pt x="417" y="133"/>
                  </a:cubicBezTo>
                  <a:cubicBezTo>
                    <a:pt x="344" y="128"/>
                    <a:pt x="344" y="128"/>
                    <a:pt x="344" y="128"/>
                  </a:cubicBezTo>
                  <a:cubicBezTo>
                    <a:pt x="345" y="114"/>
                    <a:pt x="345" y="114"/>
                    <a:pt x="345" y="114"/>
                  </a:cubicBezTo>
                  <a:cubicBezTo>
                    <a:pt x="351" y="69"/>
                    <a:pt x="319" y="28"/>
                    <a:pt x="274" y="23"/>
                  </a:cubicBezTo>
                  <a:cubicBezTo>
                    <a:pt x="100" y="1"/>
                    <a:pt x="100" y="1"/>
                    <a:pt x="100" y="1"/>
                  </a:cubicBezTo>
                  <a:cubicBezTo>
                    <a:pt x="88" y="0"/>
                    <a:pt x="77" y="9"/>
                    <a:pt x="75" y="21"/>
                  </a:cubicBezTo>
                  <a:cubicBezTo>
                    <a:pt x="74" y="33"/>
                    <a:pt x="83" y="44"/>
                    <a:pt x="95" y="46"/>
                  </a:cubicBezTo>
                  <a:cubicBezTo>
                    <a:pt x="268" y="67"/>
                    <a:pt x="268" y="67"/>
                    <a:pt x="268" y="67"/>
                  </a:cubicBezTo>
                  <a:cubicBezTo>
                    <a:pt x="278" y="69"/>
                    <a:pt x="287" y="74"/>
                    <a:pt x="293" y="81"/>
                  </a:cubicBezTo>
                  <a:cubicBezTo>
                    <a:pt x="299" y="89"/>
                    <a:pt x="302" y="99"/>
                    <a:pt x="301" y="109"/>
                  </a:cubicBezTo>
                  <a:cubicBezTo>
                    <a:pt x="241" y="592"/>
                    <a:pt x="241" y="592"/>
                    <a:pt x="241" y="592"/>
                  </a:cubicBezTo>
                  <a:cubicBezTo>
                    <a:pt x="239" y="613"/>
                    <a:pt x="220" y="627"/>
                    <a:pt x="200" y="625"/>
                  </a:cubicBezTo>
                  <a:cubicBezTo>
                    <a:pt x="26" y="604"/>
                    <a:pt x="26" y="604"/>
                    <a:pt x="26" y="604"/>
                  </a:cubicBezTo>
                  <a:cubicBezTo>
                    <a:pt x="14" y="602"/>
                    <a:pt x="3" y="611"/>
                    <a:pt x="1" y="623"/>
                  </a:cubicBezTo>
                  <a:cubicBezTo>
                    <a:pt x="0" y="635"/>
                    <a:pt x="8" y="647"/>
                    <a:pt x="21" y="648"/>
                  </a:cubicBezTo>
                  <a:cubicBezTo>
                    <a:pt x="194" y="670"/>
                    <a:pt x="194" y="670"/>
                    <a:pt x="194" y="670"/>
                  </a:cubicBezTo>
                  <a:cubicBezTo>
                    <a:pt x="198" y="670"/>
                    <a:pt x="201" y="670"/>
                    <a:pt x="204" y="670"/>
                  </a:cubicBezTo>
                  <a:cubicBezTo>
                    <a:pt x="235" y="670"/>
                    <a:pt x="262" y="653"/>
                    <a:pt x="276" y="628"/>
                  </a:cubicBezTo>
                  <a:cubicBezTo>
                    <a:pt x="338" y="632"/>
                    <a:pt x="338" y="632"/>
                    <a:pt x="338" y="632"/>
                  </a:cubicBezTo>
                  <a:cubicBezTo>
                    <a:pt x="330" y="646"/>
                    <a:pt x="328" y="662"/>
                    <a:pt x="330" y="678"/>
                  </a:cubicBezTo>
                  <a:cubicBezTo>
                    <a:pt x="333" y="699"/>
                    <a:pt x="344" y="717"/>
                    <a:pt x="360" y="730"/>
                  </a:cubicBezTo>
                  <a:cubicBezTo>
                    <a:pt x="374" y="741"/>
                    <a:pt x="390" y="746"/>
                    <a:pt x="407" y="746"/>
                  </a:cubicBezTo>
                  <a:cubicBezTo>
                    <a:pt x="411" y="746"/>
                    <a:pt x="415" y="746"/>
                    <a:pt x="418" y="745"/>
                  </a:cubicBezTo>
                  <a:cubicBezTo>
                    <a:pt x="419" y="745"/>
                    <a:pt x="419" y="745"/>
                    <a:pt x="419" y="745"/>
                  </a:cubicBezTo>
                  <a:cubicBezTo>
                    <a:pt x="419" y="745"/>
                    <a:pt x="419" y="746"/>
                    <a:pt x="419" y="746"/>
                  </a:cubicBezTo>
                  <a:cubicBezTo>
                    <a:pt x="422" y="767"/>
                    <a:pt x="433" y="785"/>
                    <a:pt x="449" y="798"/>
                  </a:cubicBezTo>
                  <a:cubicBezTo>
                    <a:pt x="464" y="808"/>
                    <a:pt x="480" y="814"/>
                    <a:pt x="497" y="814"/>
                  </a:cubicBezTo>
                  <a:cubicBezTo>
                    <a:pt x="501" y="814"/>
                    <a:pt x="505" y="813"/>
                    <a:pt x="508" y="813"/>
                  </a:cubicBezTo>
                  <a:cubicBezTo>
                    <a:pt x="511" y="833"/>
                    <a:pt x="521" y="852"/>
                    <a:pt x="539" y="865"/>
                  </a:cubicBezTo>
                  <a:cubicBezTo>
                    <a:pt x="553" y="876"/>
                    <a:pt x="570" y="881"/>
                    <a:pt x="586" y="881"/>
                  </a:cubicBezTo>
                  <a:cubicBezTo>
                    <a:pt x="590" y="881"/>
                    <a:pt x="594" y="881"/>
                    <a:pt x="598" y="880"/>
                  </a:cubicBezTo>
                  <a:cubicBezTo>
                    <a:pt x="598" y="881"/>
                    <a:pt x="598" y="881"/>
                    <a:pt x="598" y="881"/>
                  </a:cubicBezTo>
                  <a:cubicBezTo>
                    <a:pt x="601" y="902"/>
                    <a:pt x="611" y="920"/>
                    <a:pt x="628" y="933"/>
                  </a:cubicBezTo>
                  <a:cubicBezTo>
                    <a:pt x="642" y="943"/>
                    <a:pt x="658" y="949"/>
                    <a:pt x="675" y="949"/>
                  </a:cubicBezTo>
                  <a:cubicBezTo>
                    <a:pt x="679" y="949"/>
                    <a:pt x="682" y="949"/>
                    <a:pt x="686" y="948"/>
                  </a:cubicBezTo>
                  <a:cubicBezTo>
                    <a:pt x="707" y="945"/>
                    <a:pt x="725" y="934"/>
                    <a:pt x="738" y="918"/>
                  </a:cubicBezTo>
                  <a:cubicBezTo>
                    <a:pt x="784" y="856"/>
                    <a:pt x="784" y="856"/>
                    <a:pt x="784" y="856"/>
                  </a:cubicBezTo>
                  <a:cubicBezTo>
                    <a:pt x="811" y="822"/>
                    <a:pt x="804" y="772"/>
                    <a:pt x="769" y="746"/>
                  </a:cubicBezTo>
                  <a:close/>
                  <a:moveTo>
                    <a:pt x="412" y="701"/>
                  </a:moveTo>
                  <a:cubicBezTo>
                    <a:pt x="403" y="702"/>
                    <a:pt x="395" y="700"/>
                    <a:pt x="387" y="694"/>
                  </a:cubicBezTo>
                  <a:cubicBezTo>
                    <a:pt x="380" y="689"/>
                    <a:pt x="376" y="681"/>
                    <a:pt x="374" y="672"/>
                  </a:cubicBezTo>
                  <a:cubicBezTo>
                    <a:pt x="373" y="663"/>
                    <a:pt x="376" y="654"/>
                    <a:pt x="381" y="647"/>
                  </a:cubicBezTo>
                  <a:cubicBezTo>
                    <a:pt x="398" y="625"/>
                    <a:pt x="398" y="625"/>
                    <a:pt x="398" y="625"/>
                  </a:cubicBezTo>
                  <a:cubicBezTo>
                    <a:pt x="403" y="618"/>
                    <a:pt x="411" y="613"/>
                    <a:pt x="420" y="612"/>
                  </a:cubicBezTo>
                  <a:cubicBezTo>
                    <a:pt x="429" y="611"/>
                    <a:pt x="438" y="613"/>
                    <a:pt x="445" y="618"/>
                  </a:cubicBezTo>
                  <a:cubicBezTo>
                    <a:pt x="452" y="624"/>
                    <a:pt x="457" y="631"/>
                    <a:pt x="458" y="640"/>
                  </a:cubicBezTo>
                  <a:cubicBezTo>
                    <a:pt x="459" y="649"/>
                    <a:pt x="457" y="658"/>
                    <a:pt x="451" y="665"/>
                  </a:cubicBezTo>
                  <a:cubicBezTo>
                    <a:pt x="434" y="688"/>
                    <a:pt x="434" y="688"/>
                    <a:pt x="434" y="688"/>
                  </a:cubicBezTo>
                  <a:cubicBezTo>
                    <a:pt x="429" y="695"/>
                    <a:pt x="421" y="700"/>
                    <a:pt x="412" y="701"/>
                  </a:cubicBezTo>
                  <a:close/>
                  <a:moveTo>
                    <a:pt x="477" y="762"/>
                  </a:moveTo>
                  <a:cubicBezTo>
                    <a:pt x="470" y="756"/>
                    <a:pt x="465" y="749"/>
                    <a:pt x="464" y="740"/>
                  </a:cubicBezTo>
                  <a:cubicBezTo>
                    <a:pt x="462" y="731"/>
                    <a:pt x="465" y="722"/>
                    <a:pt x="470" y="715"/>
                  </a:cubicBezTo>
                  <a:cubicBezTo>
                    <a:pt x="487" y="692"/>
                    <a:pt x="487" y="692"/>
                    <a:pt x="487" y="692"/>
                  </a:cubicBezTo>
                  <a:cubicBezTo>
                    <a:pt x="502" y="672"/>
                    <a:pt x="502" y="672"/>
                    <a:pt x="502" y="672"/>
                  </a:cubicBezTo>
                  <a:cubicBezTo>
                    <a:pt x="509" y="664"/>
                    <a:pt x="519" y="659"/>
                    <a:pt x="529" y="659"/>
                  </a:cubicBezTo>
                  <a:cubicBezTo>
                    <a:pt x="536" y="659"/>
                    <a:pt x="543" y="661"/>
                    <a:pt x="549" y="666"/>
                  </a:cubicBezTo>
                  <a:cubicBezTo>
                    <a:pt x="564" y="677"/>
                    <a:pt x="567" y="698"/>
                    <a:pt x="556" y="713"/>
                  </a:cubicBezTo>
                  <a:cubicBezTo>
                    <a:pt x="524" y="755"/>
                    <a:pt x="524" y="755"/>
                    <a:pt x="524" y="755"/>
                  </a:cubicBezTo>
                  <a:cubicBezTo>
                    <a:pt x="512" y="770"/>
                    <a:pt x="491" y="773"/>
                    <a:pt x="477" y="762"/>
                  </a:cubicBezTo>
                  <a:close/>
                  <a:moveTo>
                    <a:pt x="566" y="829"/>
                  </a:moveTo>
                  <a:cubicBezTo>
                    <a:pt x="559" y="824"/>
                    <a:pt x="554" y="816"/>
                    <a:pt x="553" y="807"/>
                  </a:cubicBezTo>
                  <a:cubicBezTo>
                    <a:pt x="552" y="798"/>
                    <a:pt x="554" y="790"/>
                    <a:pt x="559" y="783"/>
                  </a:cubicBezTo>
                  <a:cubicBezTo>
                    <a:pt x="559" y="783"/>
                    <a:pt x="559" y="783"/>
                    <a:pt x="559" y="783"/>
                  </a:cubicBezTo>
                  <a:cubicBezTo>
                    <a:pt x="592" y="740"/>
                    <a:pt x="592" y="740"/>
                    <a:pt x="592" y="740"/>
                  </a:cubicBezTo>
                  <a:cubicBezTo>
                    <a:pt x="603" y="724"/>
                    <a:pt x="603" y="724"/>
                    <a:pt x="603" y="724"/>
                  </a:cubicBezTo>
                  <a:cubicBezTo>
                    <a:pt x="609" y="717"/>
                    <a:pt x="617" y="713"/>
                    <a:pt x="626" y="711"/>
                  </a:cubicBezTo>
                  <a:cubicBezTo>
                    <a:pt x="634" y="710"/>
                    <a:pt x="643" y="713"/>
                    <a:pt x="650" y="718"/>
                  </a:cubicBezTo>
                  <a:cubicBezTo>
                    <a:pt x="665" y="729"/>
                    <a:pt x="668" y="750"/>
                    <a:pt x="657" y="765"/>
                  </a:cubicBezTo>
                  <a:cubicBezTo>
                    <a:pt x="613" y="823"/>
                    <a:pt x="613" y="823"/>
                    <a:pt x="613" y="823"/>
                  </a:cubicBezTo>
                  <a:cubicBezTo>
                    <a:pt x="613" y="823"/>
                    <a:pt x="613" y="823"/>
                    <a:pt x="613" y="823"/>
                  </a:cubicBezTo>
                  <a:cubicBezTo>
                    <a:pt x="602" y="838"/>
                    <a:pt x="581" y="841"/>
                    <a:pt x="566" y="829"/>
                  </a:cubicBezTo>
                  <a:close/>
                  <a:moveTo>
                    <a:pt x="749" y="829"/>
                  </a:moveTo>
                  <a:cubicBezTo>
                    <a:pt x="702" y="891"/>
                    <a:pt x="702" y="891"/>
                    <a:pt x="702" y="891"/>
                  </a:cubicBezTo>
                  <a:cubicBezTo>
                    <a:pt x="697" y="898"/>
                    <a:pt x="689" y="902"/>
                    <a:pt x="680" y="903"/>
                  </a:cubicBezTo>
                  <a:cubicBezTo>
                    <a:pt x="671" y="905"/>
                    <a:pt x="662" y="902"/>
                    <a:pt x="655" y="897"/>
                  </a:cubicBezTo>
                  <a:cubicBezTo>
                    <a:pt x="648" y="892"/>
                    <a:pt x="643" y="884"/>
                    <a:pt x="642" y="875"/>
                  </a:cubicBezTo>
                  <a:cubicBezTo>
                    <a:pt x="641" y="866"/>
                    <a:pt x="643" y="857"/>
                    <a:pt x="649" y="850"/>
                  </a:cubicBezTo>
                  <a:cubicBezTo>
                    <a:pt x="693" y="792"/>
                    <a:pt x="693" y="792"/>
                    <a:pt x="693" y="792"/>
                  </a:cubicBezTo>
                  <a:cubicBezTo>
                    <a:pt x="693" y="792"/>
                    <a:pt x="693" y="792"/>
                    <a:pt x="693" y="792"/>
                  </a:cubicBezTo>
                  <a:cubicBezTo>
                    <a:pt x="695" y="789"/>
                    <a:pt x="695" y="789"/>
                    <a:pt x="695" y="789"/>
                  </a:cubicBezTo>
                  <a:cubicBezTo>
                    <a:pt x="701" y="782"/>
                    <a:pt x="709" y="777"/>
                    <a:pt x="717" y="776"/>
                  </a:cubicBezTo>
                  <a:cubicBezTo>
                    <a:pt x="726" y="774"/>
                    <a:pt x="735" y="777"/>
                    <a:pt x="742" y="782"/>
                  </a:cubicBezTo>
                  <a:cubicBezTo>
                    <a:pt x="757" y="793"/>
                    <a:pt x="760" y="814"/>
                    <a:pt x="749" y="829"/>
                  </a:cubicBezTo>
                  <a:close/>
                  <a:moveTo>
                    <a:pt x="749" y="829"/>
                  </a:moveTo>
                  <a:cubicBezTo>
                    <a:pt x="749" y="829"/>
                    <a:pt x="749" y="829"/>
                    <a:pt x="749" y="829"/>
                  </a:cubicBezTo>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a:solidFill>
                  <a:srgbClr val="4A4A4A"/>
                </a:solidFill>
                <a:latin typeface="Tahoma"/>
                <a:ea typeface="+mn-ea"/>
              </a:endParaRPr>
            </a:p>
          </p:txBody>
        </p:sp>
        <p:sp>
          <p:nvSpPr>
            <p:cNvPr id="172" name="Freeform 23"/>
            <p:cNvSpPr>
              <a:spLocks noEditPoints="1"/>
            </p:cNvSpPr>
            <p:nvPr/>
          </p:nvSpPr>
          <p:spPr bwMode="auto">
            <a:xfrm>
              <a:off x="882653" y="5616593"/>
              <a:ext cx="328613" cy="271463"/>
            </a:xfrm>
            <a:custGeom>
              <a:avLst/>
              <a:gdLst>
                <a:gd name="T0" fmla="*/ 1037 w 1063"/>
                <a:gd name="T1" fmla="*/ 604 h 876"/>
                <a:gd name="T2" fmla="*/ 822 w 1063"/>
                <a:gd name="T3" fmla="*/ 592 h 876"/>
                <a:gd name="T4" fmla="*/ 820 w 1063"/>
                <a:gd name="T5" fmla="*/ 575 h 876"/>
                <a:gd name="T6" fmla="*/ 770 w 1063"/>
                <a:gd name="T7" fmla="*/ 81 h 876"/>
                <a:gd name="T8" fmla="*/ 968 w 1063"/>
                <a:gd name="T9" fmla="*/ 46 h 876"/>
                <a:gd name="T10" fmla="*/ 963 w 1063"/>
                <a:gd name="T11" fmla="*/ 1 h 876"/>
                <a:gd name="T12" fmla="*/ 717 w 1063"/>
                <a:gd name="T13" fmla="*/ 106 h 876"/>
                <a:gd name="T14" fmla="*/ 538 w 1063"/>
                <a:gd name="T15" fmla="*/ 36 h 876"/>
                <a:gd name="T16" fmla="*/ 475 w 1063"/>
                <a:gd name="T17" fmla="*/ 22 h 876"/>
                <a:gd name="T18" fmla="*/ 414 w 1063"/>
                <a:gd name="T19" fmla="*/ 50 h 876"/>
                <a:gd name="T20" fmla="*/ 479 w 1063"/>
                <a:gd name="T21" fmla="*/ 67 h 876"/>
                <a:gd name="T22" fmla="*/ 656 w 1063"/>
                <a:gd name="T23" fmla="*/ 154 h 876"/>
                <a:gd name="T24" fmla="*/ 722 w 1063"/>
                <a:gd name="T25" fmla="*/ 151 h 876"/>
                <a:gd name="T26" fmla="*/ 772 w 1063"/>
                <a:gd name="T27" fmla="*/ 558 h 876"/>
                <a:gd name="T28" fmla="*/ 677 w 1063"/>
                <a:gd name="T29" fmla="*/ 564 h 876"/>
                <a:gd name="T30" fmla="*/ 467 w 1063"/>
                <a:gd name="T31" fmla="*/ 393 h 876"/>
                <a:gd name="T32" fmla="*/ 596 w 1063"/>
                <a:gd name="T33" fmla="*/ 265 h 876"/>
                <a:gd name="T34" fmla="*/ 420 w 1063"/>
                <a:gd name="T35" fmla="*/ 356 h 876"/>
                <a:gd name="T36" fmla="*/ 276 w 1063"/>
                <a:gd name="T37" fmla="*/ 288 h 876"/>
                <a:gd name="T38" fmla="*/ 198 w 1063"/>
                <a:gd name="T39" fmla="*/ 376 h 876"/>
                <a:gd name="T40" fmla="*/ 57 w 1063"/>
                <a:gd name="T41" fmla="*/ 412 h 876"/>
                <a:gd name="T42" fmla="*/ 49 w 1063"/>
                <a:gd name="T43" fmla="*/ 390 h 876"/>
                <a:gd name="T44" fmla="*/ 255 w 1063"/>
                <a:gd name="T45" fmla="*/ 88 h 876"/>
                <a:gd name="T46" fmla="*/ 369 w 1063"/>
                <a:gd name="T47" fmla="*/ 55 h 876"/>
                <a:gd name="T48" fmla="*/ 251 w 1063"/>
                <a:gd name="T49" fmla="*/ 43 h 876"/>
                <a:gd name="T50" fmla="*/ 10 w 1063"/>
                <a:gd name="T51" fmla="*/ 368 h 876"/>
                <a:gd name="T52" fmla="*/ 41 w 1063"/>
                <a:gd name="T53" fmla="*/ 454 h 876"/>
                <a:gd name="T54" fmla="*/ 105 w 1063"/>
                <a:gd name="T55" fmla="*/ 467 h 876"/>
                <a:gd name="T56" fmla="*/ 279 w 1063"/>
                <a:gd name="T57" fmla="*/ 345 h 876"/>
                <a:gd name="T58" fmla="*/ 700 w 1063"/>
                <a:gd name="T59" fmla="*/ 653 h 876"/>
                <a:gd name="T60" fmla="*/ 702 w 1063"/>
                <a:gd name="T61" fmla="*/ 690 h 876"/>
                <a:gd name="T62" fmla="*/ 635 w 1063"/>
                <a:gd name="T63" fmla="*/ 708 h 876"/>
                <a:gd name="T64" fmla="*/ 555 w 1063"/>
                <a:gd name="T65" fmla="*/ 640 h 876"/>
                <a:gd name="T66" fmla="*/ 526 w 1063"/>
                <a:gd name="T67" fmla="*/ 674 h 876"/>
                <a:gd name="T68" fmla="*/ 560 w 1063"/>
                <a:gd name="T69" fmla="*/ 760 h 876"/>
                <a:gd name="T70" fmla="*/ 503 w 1063"/>
                <a:gd name="T71" fmla="*/ 764 h 876"/>
                <a:gd name="T72" fmla="*/ 432 w 1063"/>
                <a:gd name="T73" fmla="*/ 703 h 876"/>
                <a:gd name="T74" fmla="*/ 403 w 1063"/>
                <a:gd name="T75" fmla="*/ 737 h 876"/>
                <a:gd name="T76" fmla="*/ 428 w 1063"/>
                <a:gd name="T77" fmla="*/ 817 h 876"/>
                <a:gd name="T78" fmla="*/ 368 w 1063"/>
                <a:gd name="T79" fmla="*/ 850 h 876"/>
                <a:gd name="T80" fmla="*/ 398 w 1063"/>
                <a:gd name="T81" fmla="*/ 876 h 876"/>
                <a:gd name="T82" fmla="*/ 493 w 1063"/>
                <a:gd name="T83" fmla="*/ 811 h 876"/>
                <a:gd name="T84" fmla="*/ 594 w 1063"/>
                <a:gd name="T85" fmla="*/ 789 h 876"/>
                <a:gd name="T86" fmla="*/ 725 w 1063"/>
                <a:gd name="T87" fmla="*/ 733 h 876"/>
                <a:gd name="T88" fmla="*/ 753 w 1063"/>
                <a:gd name="T89" fmla="*/ 668 h 876"/>
                <a:gd name="T90" fmla="*/ 711 w 1063"/>
                <a:gd name="T91" fmla="*/ 603 h 876"/>
                <a:gd name="T92" fmla="*/ 859 w 1063"/>
                <a:gd name="T93" fmla="*/ 670 h 876"/>
                <a:gd name="T94" fmla="*/ 1042 w 1063"/>
                <a:gd name="T95" fmla="*/ 648 h 876"/>
                <a:gd name="T96" fmla="*/ 1062 w 1063"/>
                <a:gd name="T97" fmla="*/ 623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63" h="876">
                  <a:moveTo>
                    <a:pt x="1062" y="623"/>
                  </a:moveTo>
                  <a:cubicBezTo>
                    <a:pt x="1060" y="611"/>
                    <a:pt x="1049" y="602"/>
                    <a:pt x="1037" y="604"/>
                  </a:cubicBezTo>
                  <a:cubicBezTo>
                    <a:pt x="863" y="625"/>
                    <a:pt x="863" y="625"/>
                    <a:pt x="863" y="625"/>
                  </a:cubicBezTo>
                  <a:cubicBezTo>
                    <a:pt x="843" y="627"/>
                    <a:pt x="824" y="613"/>
                    <a:pt x="822" y="592"/>
                  </a:cubicBezTo>
                  <a:cubicBezTo>
                    <a:pt x="820" y="578"/>
                    <a:pt x="820" y="578"/>
                    <a:pt x="820" y="578"/>
                  </a:cubicBezTo>
                  <a:cubicBezTo>
                    <a:pt x="820" y="575"/>
                    <a:pt x="820" y="575"/>
                    <a:pt x="820" y="575"/>
                  </a:cubicBezTo>
                  <a:cubicBezTo>
                    <a:pt x="762" y="109"/>
                    <a:pt x="762" y="109"/>
                    <a:pt x="762" y="109"/>
                  </a:cubicBezTo>
                  <a:cubicBezTo>
                    <a:pt x="761" y="99"/>
                    <a:pt x="764" y="89"/>
                    <a:pt x="770" y="81"/>
                  </a:cubicBezTo>
                  <a:cubicBezTo>
                    <a:pt x="776" y="74"/>
                    <a:pt x="785" y="69"/>
                    <a:pt x="795" y="67"/>
                  </a:cubicBezTo>
                  <a:cubicBezTo>
                    <a:pt x="968" y="46"/>
                    <a:pt x="968" y="46"/>
                    <a:pt x="968" y="46"/>
                  </a:cubicBezTo>
                  <a:cubicBezTo>
                    <a:pt x="980" y="44"/>
                    <a:pt x="989" y="33"/>
                    <a:pt x="988" y="21"/>
                  </a:cubicBezTo>
                  <a:cubicBezTo>
                    <a:pt x="986" y="9"/>
                    <a:pt x="975" y="0"/>
                    <a:pt x="963" y="1"/>
                  </a:cubicBezTo>
                  <a:cubicBezTo>
                    <a:pt x="789" y="23"/>
                    <a:pt x="789" y="23"/>
                    <a:pt x="789" y="23"/>
                  </a:cubicBezTo>
                  <a:cubicBezTo>
                    <a:pt x="747" y="28"/>
                    <a:pt x="716" y="65"/>
                    <a:pt x="717" y="106"/>
                  </a:cubicBezTo>
                  <a:cubicBezTo>
                    <a:pt x="673" y="112"/>
                    <a:pt x="673" y="112"/>
                    <a:pt x="673" y="112"/>
                  </a:cubicBezTo>
                  <a:cubicBezTo>
                    <a:pt x="538" y="36"/>
                    <a:pt x="538" y="36"/>
                    <a:pt x="538" y="36"/>
                  </a:cubicBezTo>
                  <a:cubicBezTo>
                    <a:pt x="519" y="25"/>
                    <a:pt x="497" y="20"/>
                    <a:pt x="475" y="22"/>
                  </a:cubicBezTo>
                  <a:cubicBezTo>
                    <a:pt x="475" y="22"/>
                    <a:pt x="475" y="22"/>
                    <a:pt x="475" y="22"/>
                  </a:cubicBezTo>
                  <a:cubicBezTo>
                    <a:pt x="434" y="26"/>
                    <a:pt x="434" y="26"/>
                    <a:pt x="434" y="26"/>
                  </a:cubicBezTo>
                  <a:cubicBezTo>
                    <a:pt x="422" y="27"/>
                    <a:pt x="413" y="38"/>
                    <a:pt x="414" y="50"/>
                  </a:cubicBezTo>
                  <a:cubicBezTo>
                    <a:pt x="415" y="63"/>
                    <a:pt x="426" y="72"/>
                    <a:pt x="438" y="71"/>
                  </a:cubicBezTo>
                  <a:cubicBezTo>
                    <a:pt x="479" y="67"/>
                    <a:pt x="479" y="67"/>
                    <a:pt x="479" y="67"/>
                  </a:cubicBezTo>
                  <a:cubicBezTo>
                    <a:pt x="492" y="66"/>
                    <a:pt x="505" y="69"/>
                    <a:pt x="516" y="75"/>
                  </a:cubicBezTo>
                  <a:cubicBezTo>
                    <a:pt x="656" y="154"/>
                    <a:pt x="656" y="154"/>
                    <a:pt x="656" y="154"/>
                  </a:cubicBezTo>
                  <a:cubicBezTo>
                    <a:pt x="661" y="157"/>
                    <a:pt x="666" y="158"/>
                    <a:pt x="671" y="157"/>
                  </a:cubicBezTo>
                  <a:cubicBezTo>
                    <a:pt x="722" y="151"/>
                    <a:pt x="722" y="151"/>
                    <a:pt x="722" y="151"/>
                  </a:cubicBezTo>
                  <a:cubicBezTo>
                    <a:pt x="759" y="454"/>
                    <a:pt x="759" y="454"/>
                    <a:pt x="759" y="454"/>
                  </a:cubicBezTo>
                  <a:cubicBezTo>
                    <a:pt x="772" y="558"/>
                    <a:pt x="772" y="558"/>
                    <a:pt x="772" y="558"/>
                  </a:cubicBezTo>
                  <a:cubicBezTo>
                    <a:pt x="691" y="558"/>
                    <a:pt x="691" y="558"/>
                    <a:pt x="691" y="558"/>
                  </a:cubicBezTo>
                  <a:cubicBezTo>
                    <a:pt x="686" y="558"/>
                    <a:pt x="681" y="560"/>
                    <a:pt x="677" y="564"/>
                  </a:cubicBezTo>
                  <a:cubicBezTo>
                    <a:pt x="670" y="569"/>
                    <a:pt x="670" y="569"/>
                    <a:pt x="670" y="569"/>
                  </a:cubicBezTo>
                  <a:cubicBezTo>
                    <a:pt x="467" y="393"/>
                    <a:pt x="467" y="393"/>
                    <a:pt x="467" y="393"/>
                  </a:cubicBezTo>
                  <a:cubicBezTo>
                    <a:pt x="513" y="380"/>
                    <a:pt x="558" y="348"/>
                    <a:pt x="599" y="297"/>
                  </a:cubicBezTo>
                  <a:cubicBezTo>
                    <a:pt x="607" y="287"/>
                    <a:pt x="606" y="273"/>
                    <a:pt x="596" y="265"/>
                  </a:cubicBezTo>
                  <a:cubicBezTo>
                    <a:pt x="586" y="257"/>
                    <a:pt x="572" y="259"/>
                    <a:pt x="564" y="269"/>
                  </a:cubicBezTo>
                  <a:cubicBezTo>
                    <a:pt x="518" y="325"/>
                    <a:pt x="469" y="355"/>
                    <a:pt x="420" y="356"/>
                  </a:cubicBezTo>
                  <a:cubicBezTo>
                    <a:pt x="347" y="357"/>
                    <a:pt x="294" y="297"/>
                    <a:pt x="294" y="296"/>
                  </a:cubicBezTo>
                  <a:cubicBezTo>
                    <a:pt x="289" y="291"/>
                    <a:pt x="283" y="288"/>
                    <a:pt x="276" y="288"/>
                  </a:cubicBezTo>
                  <a:cubicBezTo>
                    <a:pt x="269" y="289"/>
                    <a:pt x="263" y="292"/>
                    <a:pt x="259" y="297"/>
                  </a:cubicBezTo>
                  <a:cubicBezTo>
                    <a:pt x="198" y="376"/>
                    <a:pt x="198" y="376"/>
                    <a:pt x="198" y="376"/>
                  </a:cubicBezTo>
                  <a:cubicBezTo>
                    <a:pt x="166" y="417"/>
                    <a:pt x="112" y="433"/>
                    <a:pt x="63" y="414"/>
                  </a:cubicBezTo>
                  <a:cubicBezTo>
                    <a:pt x="57" y="412"/>
                    <a:pt x="57" y="412"/>
                    <a:pt x="57" y="412"/>
                  </a:cubicBezTo>
                  <a:cubicBezTo>
                    <a:pt x="51" y="410"/>
                    <a:pt x="49" y="405"/>
                    <a:pt x="48" y="403"/>
                  </a:cubicBezTo>
                  <a:cubicBezTo>
                    <a:pt x="47" y="400"/>
                    <a:pt x="46" y="396"/>
                    <a:pt x="49" y="390"/>
                  </a:cubicBezTo>
                  <a:cubicBezTo>
                    <a:pt x="207" y="119"/>
                    <a:pt x="207" y="119"/>
                    <a:pt x="207" y="119"/>
                  </a:cubicBezTo>
                  <a:cubicBezTo>
                    <a:pt x="217" y="101"/>
                    <a:pt x="235" y="90"/>
                    <a:pt x="255" y="88"/>
                  </a:cubicBezTo>
                  <a:cubicBezTo>
                    <a:pt x="349" y="79"/>
                    <a:pt x="349" y="79"/>
                    <a:pt x="349" y="79"/>
                  </a:cubicBezTo>
                  <a:cubicBezTo>
                    <a:pt x="361" y="78"/>
                    <a:pt x="370" y="67"/>
                    <a:pt x="369" y="55"/>
                  </a:cubicBezTo>
                  <a:cubicBezTo>
                    <a:pt x="368" y="42"/>
                    <a:pt x="357" y="33"/>
                    <a:pt x="345" y="34"/>
                  </a:cubicBezTo>
                  <a:cubicBezTo>
                    <a:pt x="251" y="43"/>
                    <a:pt x="251" y="43"/>
                    <a:pt x="251" y="43"/>
                  </a:cubicBezTo>
                  <a:cubicBezTo>
                    <a:pt x="217" y="46"/>
                    <a:pt x="185" y="66"/>
                    <a:pt x="168" y="96"/>
                  </a:cubicBezTo>
                  <a:cubicBezTo>
                    <a:pt x="10" y="368"/>
                    <a:pt x="10" y="368"/>
                    <a:pt x="10" y="368"/>
                  </a:cubicBezTo>
                  <a:cubicBezTo>
                    <a:pt x="1" y="383"/>
                    <a:pt x="0" y="401"/>
                    <a:pt x="6" y="418"/>
                  </a:cubicBezTo>
                  <a:cubicBezTo>
                    <a:pt x="11" y="435"/>
                    <a:pt x="24" y="448"/>
                    <a:pt x="41" y="454"/>
                  </a:cubicBezTo>
                  <a:cubicBezTo>
                    <a:pt x="47" y="456"/>
                    <a:pt x="47" y="456"/>
                    <a:pt x="47" y="456"/>
                  </a:cubicBezTo>
                  <a:cubicBezTo>
                    <a:pt x="66" y="464"/>
                    <a:pt x="86" y="467"/>
                    <a:pt x="105" y="467"/>
                  </a:cubicBezTo>
                  <a:cubicBezTo>
                    <a:pt x="155" y="467"/>
                    <a:pt x="202" y="445"/>
                    <a:pt x="234" y="403"/>
                  </a:cubicBezTo>
                  <a:cubicBezTo>
                    <a:pt x="279" y="345"/>
                    <a:pt x="279" y="345"/>
                    <a:pt x="279" y="345"/>
                  </a:cubicBezTo>
                  <a:cubicBezTo>
                    <a:pt x="303" y="365"/>
                    <a:pt x="348" y="396"/>
                    <a:pt x="406" y="400"/>
                  </a:cubicBezTo>
                  <a:cubicBezTo>
                    <a:pt x="700" y="653"/>
                    <a:pt x="700" y="653"/>
                    <a:pt x="700" y="653"/>
                  </a:cubicBezTo>
                  <a:cubicBezTo>
                    <a:pt x="705" y="658"/>
                    <a:pt x="708" y="664"/>
                    <a:pt x="709" y="671"/>
                  </a:cubicBezTo>
                  <a:cubicBezTo>
                    <a:pt x="709" y="678"/>
                    <a:pt x="707" y="685"/>
                    <a:pt x="702" y="690"/>
                  </a:cubicBezTo>
                  <a:cubicBezTo>
                    <a:pt x="691" y="703"/>
                    <a:pt x="691" y="703"/>
                    <a:pt x="691" y="703"/>
                  </a:cubicBezTo>
                  <a:cubicBezTo>
                    <a:pt x="677" y="720"/>
                    <a:pt x="651" y="722"/>
                    <a:pt x="635" y="708"/>
                  </a:cubicBezTo>
                  <a:cubicBezTo>
                    <a:pt x="634" y="707"/>
                    <a:pt x="633" y="706"/>
                    <a:pt x="632" y="705"/>
                  </a:cubicBezTo>
                  <a:cubicBezTo>
                    <a:pt x="555" y="640"/>
                    <a:pt x="555" y="640"/>
                    <a:pt x="555" y="640"/>
                  </a:cubicBezTo>
                  <a:cubicBezTo>
                    <a:pt x="546" y="632"/>
                    <a:pt x="532" y="633"/>
                    <a:pt x="524" y="642"/>
                  </a:cubicBezTo>
                  <a:cubicBezTo>
                    <a:pt x="515" y="651"/>
                    <a:pt x="517" y="666"/>
                    <a:pt x="526" y="674"/>
                  </a:cubicBezTo>
                  <a:cubicBezTo>
                    <a:pt x="588" y="727"/>
                    <a:pt x="588" y="727"/>
                    <a:pt x="588" y="727"/>
                  </a:cubicBezTo>
                  <a:cubicBezTo>
                    <a:pt x="560" y="760"/>
                    <a:pt x="560" y="760"/>
                    <a:pt x="560" y="760"/>
                  </a:cubicBezTo>
                  <a:cubicBezTo>
                    <a:pt x="551" y="770"/>
                    <a:pt x="538" y="775"/>
                    <a:pt x="525" y="774"/>
                  </a:cubicBezTo>
                  <a:cubicBezTo>
                    <a:pt x="517" y="773"/>
                    <a:pt x="509" y="769"/>
                    <a:pt x="503" y="764"/>
                  </a:cubicBezTo>
                  <a:cubicBezTo>
                    <a:pt x="503" y="764"/>
                    <a:pt x="503" y="764"/>
                    <a:pt x="503" y="764"/>
                  </a:cubicBezTo>
                  <a:cubicBezTo>
                    <a:pt x="432" y="703"/>
                    <a:pt x="432" y="703"/>
                    <a:pt x="432" y="703"/>
                  </a:cubicBezTo>
                  <a:cubicBezTo>
                    <a:pt x="423" y="695"/>
                    <a:pt x="408" y="696"/>
                    <a:pt x="400" y="705"/>
                  </a:cubicBezTo>
                  <a:cubicBezTo>
                    <a:pt x="392" y="715"/>
                    <a:pt x="393" y="729"/>
                    <a:pt x="403" y="737"/>
                  </a:cubicBezTo>
                  <a:cubicBezTo>
                    <a:pt x="457" y="784"/>
                    <a:pt x="457" y="784"/>
                    <a:pt x="457" y="784"/>
                  </a:cubicBezTo>
                  <a:cubicBezTo>
                    <a:pt x="428" y="817"/>
                    <a:pt x="428" y="817"/>
                    <a:pt x="428" y="817"/>
                  </a:cubicBezTo>
                  <a:cubicBezTo>
                    <a:pt x="420" y="827"/>
                    <a:pt x="407" y="832"/>
                    <a:pt x="393" y="830"/>
                  </a:cubicBezTo>
                  <a:cubicBezTo>
                    <a:pt x="381" y="829"/>
                    <a:pt x="370" y="838"/>
                    <a:pt x="368" y="850"/>
                  </a:cubicBezTo>
                  <a:cubicBezTo>
                    <a:pt x="367" y="862"/>
                    <a:pt x="376" y="874"/>
                    <a:pt x="388" y="875"/>
                  </a:cubicBezTo>
                  <a:cubicBezTo>
                    <a:pt x="392" y="875"/>
                    <a:pt x="395" y="876"/>
                    <a:pt x="398" y="876"/>
                  </a:cubicBezTo>
                  <a:cubicBezTo>
                    <a:pt x="423" y="876"/>
                    <a:pt x="446" y="865"/>
                    <a:pt x="463" y="846"/>
                  </a:cubicBezTo>
                  <a:cubicBezTo>
                    <a:pt x="493" y="811"/>
                    <a:pt x="493" y="811"/>
                    <a:pt x="493" y="811"/>
                  </a:cubicBezTo>
                  <a:cubicBezTo>
                    <a:pt x="501" y="815"/>
                    <a:pt x="510" y="817"/>
                    <a:pt x="519" y="818"/>
                  </a:cubicBezTo>
                  <a:cubicBezTo>
                    <a:pt x="548" y="822"/>
                    <a:pt x="575" y="811"/>
                    <a:pt x="594" y="789"/>
                  </a:cubicBezTo>
                  <a:cubicBezTo>
                    <a:pt x="624" y="754"/>
                    <a:pt x="624" y="754"/>
                    <a:pt x="624" y="754"/>
                  </a:cubicBezTo>
                  <a:cubicBezTo>
                    <a:pt x="658" y="770"/>
                    <a:pt x="699" y="762"/>
                    <a:pt x="725" y="733"/>
                  </a:cubicBezTo>
                  <a:cubicBezTo>
                    <a:pt x="736" y="720"/>
                    <a:pt x="736" y="720"/>
                    <a:pt x="736" y="720"/>
                  </a:cubicBezTo>
                  <a:cubicBezTo>
                    <a:pt x="749" y="705"/>
                    <a:pt x="755" y="687"/>
                    <a:pt x="753" y="668"/>
                  </a:cubicBezTo>
                  <a:cubicBezTo>
                    <a:pt x="752" y="649"/>
                    <a:pt x="743" y="632"/>
                    <a:pt x="729" y="619"/>
                  </a:cubicBezTo>
                  <a:cubicBezTo>
                    <a:pt x="711" y="603"/>
                    <a:pt x="711" y="603"/>
                    <a:pt x="711" y="603"/>
                  </a:cubicBezTo>
                  <a:cubicBezTo>
                    <a:pt x="778" y="603"/>
                    <a:pt x="778" y="603"/>
                    <a:pt x="778" y="603"/>
                  </a:cubicBezTo>
                  <a:cubicBezTo>
                    <a:pt x="785" y="642"/>
                    <a:pt x="820" y="670"/>
                    <a:pt x="859" y="670"/>
                  </a:cubicBezTo>
                  <a:cubicBezTo>
                    <a:pt x="862" y="670"/>
                    <a:pt x="865" y="670"/>
                    <a:pt x="869" y="670"/>
                  </a:cubicBezTo>
                  <a:cubicBezTo>
                    <a:pt x="1042" y="648"/>
                    <a:pt x="1042" y="648"/>
                    <a:pt x="1042" y="648"/>
                  </a:cubicBezTo>
                  <a:cubicBezTo>
                    <a:pt x="1055" y="647"/>
                    <a:pt x="1063" y="636"/>
                    <a:pt x="1062" y="623"/>
                  </a:cubicBezTo>
                  <a:close/>
                  <a:moveTo>
                    <a:pt x="1062" y="623"/>
                  </a:moveTo>
                  <a:cubicBezTo>
                    <a:pt x="1062" y="623"/>
                    <a:pt x="1062" y="623"/>
                    <a:pt x="1062" y="623"/>
                  </a:cubicBezTo>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a:solidFill>
                  <a:srgbClr val="4A4A4A"/>
                </a:solidFill>
                <a:latin typeface="Tahoma"/>
                <a:ea typeface="+mn-ea"/>
              </a:endParaRPr>
            </a:p>
          </p:txBody>
        </p:sp>
        <p:sp>
          <p:nvSpPr>
            <p:cNvPr id="173" name="Freeform 24"/>
            <p:cNvSpPr>
              <a:spLocks noEditPoints="1"/>
            </p:cNvSpPr>
            <p:nvPr/>
          </p:nvSpPr>
          <p:spPr bwMode="auto">
            <a:xfrm>
              <a:off x="1146178" y="5759468"/>
              <a:ext cx="41275" cy="41275"/>
            </a:xfrm>
            <a:custGeom>
              <a:avLst/>
              <a:gdLst>
                <a:gd name="T0" fmla="*/ 66 w 132"/>
                <a:gd name="T1" fmla="*/ 0 h 132"/>
                <a:gd name="T2" fmla="*/ 0 w 132"/>
                <a:gd name="T3" fmla="*/ 66 h 132"/>
                <a:gd name="T4" fmla="*/ 66 w 132"/>
                <a:gd name="T5" fmla="*/ 132 h 132"/>
                <a:gd name="T6" fmla="*/ 132 w 132"/>
                <a:gd name="T7" fmla="*/ 66 h 132"/>
                <a:gd name="T8" fmla="*/ 66 w 132"/>
                <a:gd name="T9" fmla="*/ 0 h 132"/>
                <a:gd name="T10" fmla="*/ 66 w 132"/>
                <a:gd name="T11" fmla="*/ 87 h 132"/>
                <a:gd name="T12" fmla="*/ 45 w 132"/>
                <a:gd name="T13" fmla="*/ 66 h 132"/>
                <a:gd name="T14" fmla="*/ 66 w 132"/>
                <a:gd name="T15" fmla="*/ 45 h 132"/>
                <a:gd name="T16" fmla="*/ 87 w 132"/>
                <a:gd name="T17" fmla="*/ 66 h 132"/>
                <a:gd name="T18" fmla="*/ 66 w 132"/>
                <a:gd name="T19" fmla="*/ 87 h 132"/>
                <a:gd name="T20" fmla="*/ 66 w 132"/>
                <a:gd name="T21" fmla="*/ 87 h 132"/>
                <a:gd name="T22" fmla="*/ 66 w 132"/>
                <a:gd name="T23" fmla="*/ 87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2" h="132">
                  <a:moveTo>
                    <a:pt x="66" y="0"/>
                  </a:moveTo>
                  <a:cubicBezTo>
                    <a:pt x="30" y="0"/>
                    <a:pt x="0" y="29"/>
                    <a:pt x="0" y="66"/>
                  </a:cubicBezTo>
                  <a:cubicBezTo>
                    <a:pt x="0" y="102"/>
                    <a:pt x="30" y="132"/>
                    <a:pt x="66" y="132"/>
                  </a:cubicBezTo>
                  <a:cubicBezTo>
                    <a:pt x="102" y="132"/>
                    <a:pt x="132" y="102"/>
                    <a:pt x="132" y="66"/>
                  </a:cubicBezTo>
                  <a:cubicBezTo>
                    <a:pt x="132" y="29"/>
                    <a:pt x="102" y="0"/>
                    <a:pt x="66" y="0"/>
                  </a:cubicBezTo>
                  <a:close/>
                  <a:moveTo>
                    <a:pt x="66" y="87"/>
                  </a:moveTo>
                  <a:cubicBezTo>
                    <a:pt x="54" y="87"/>
                    <a:pt x="45" y="77"/>
                    <a:pt x="45" y="66"/>
                  </a:cubicBezTo>
                  <a:cubicBezTo>
                    <a:pt x="45" y="54"/>
                    <a:pt x="54" y="45"/>
                    <a:pt x="66" y="45"/>
                  </a:cubicBezTo>
                  <a:cubicBezTo>
                    <a:pt x="78" y="45"/>
                    <a:pt x="87" y="54"/>
                    <a:pt x="87" y="66"/>
                  </a:cubicBezTo>
                  <a:cubicBezTo>
                    <a:pt x="87" y="77"/>
                    <a:pt x="78" y="87"/>
                    <a:pt x="66" y="87"/>
                  </a:cubicBezTo>
                  <a:close/>
                  <a:moveTo>
                    <a:pt x="66" y="87"/>
                  </a:moveTo>
                  <a:cubicBezTo>
                    <a:pt x="66" y="87"/>
                    <a:pt x="66" y="87"/>
                    <a:pt x="66" y="87"/>
                  </a:cubicBezTo>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a:solidFill>
                  <a:srgbClr val="4A4A4A"/>
                </a:solidFill>
                <a:latin typeface="Tahoma"/>
                <a:ea typeface="+mn-ea"/>
              </a:endParaRPr>
            </a:p>
          </p:txBody>
        </p:sp>
        <p:sp>
          <p:nvSpPr>
            <p:cNvPr id="174" name="Freeform 25"/>
            <p:cNvSpPr>
              <a:spLocks noEditPoints="1"/>
            </p:cNvSpPr>
            <p:nvPr/>
          </p:nvSpPr>
          <p:spPr bwMode="auto">
            <a:xfrm>
              <a:off x="758828" y="5759468"/>
              <a:ext cx="41275" cy="41275"/>
            </a:xfrm>
            <a:custGeom>
              <a:avLst/>
              <a:gdLst>
                <a:gd name="T0" fmla="*/ 132 w 132"/>
                <a:gd name="T1" fmla="*/ 66 h 132"/>
                <a:gd name="T2" fmla="*/ 66 w 132"/>
                <a:gd name="T3" fmla="*/ 0 h 132"/>
                <a:gd name="T4" fmla="*/ 0 w 132"/>
                <a:gd name="T5" fmla="*/ 66 h 132"/>
                <a:gd name="T6" fmla="*/ 66 w 132"/>
                <a:gd name="T7" fmla="*/ 132 h 132"/>
                <a:gd name="T8" fmla="*/ 132 w 132"/>
                <a:gd name="T9" fmla="*/ 66 h 132"/>
                <a:gd name="T10" fmla="*/ 45 w 132"/>
                <a:gd name="T11" fmla="*/ 66 h 132"/>
                <a:gd name="T12" fmla="*/ 66 w 132"/>
                <a:gd name="T13" fmla="*/ 45 h 132"/>
                <a:gd name="T14" fmla="*/ 87 w 132"/>
                <a:gd name="T15" fmla="*/ 66 h 132"/>
                <a:gd name="T16" fmla="*/ 66 w 132"/>
                <a:gd name="T17" fmla="*/ 87 h 132"/>
                <a:gd name="T18" fmla="*/ 45 w 132"/>
                <a:gd name="T19" fmla="*/ 66 h 132"/>
                <a:gd name="T20" fmla="*/ 45 w 132"/>
                <a:gd name="T21" fmla="*/ 66 h 132"/>
                <a:gd name="T22" fmla="*/ 45 w 132"/>
                <a:gd name="T23" fmla="*/ 6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2" h="132">
                  <a:moveTo>
                    <a:pt x="132" y="66"/>
                  </a:moveTo>
                  <a:cubicBezTo>
                    <a:pt x="132" y="29"/>
                    <a:pt x="102" y="0"/>
                    <a:pt x="66" y="0"/>
                  </a:cubicBezTo>
                  <a:cubicBezTo>
                    <a:pt x="29" y="0"/>
                    <a:pt x="0" y="29"/>
                    <a:pt x="0" y="66"/>
                  </a:cubicBezTo>
                  <a:cubicBezTo>
                    <a:pt x="0" y="102"/>
                    <a:pt x="29" y="132"/>
                    <a:pt x="66" y="132"/>
                  </a:cubicBezTo>
                  <a:cubicBezTo>
                    <a:pt x="102" y="132"/>
                    <a:pt x="132" y="102"/>
                    <a:pt x="132" y="66"/>
                  </a:cubicBezTo>
                  <a:close/>
                  <a:moveTo>
                    <a:pt x="45" y="66"/>
                  </a:moveTo>
                  <a:cubicBezTo>
                    <a:pt x="45" y="54"/>
                    <a:pt x="54" y="45"/>
                    <a:pt x="66" y="45"/>
                  </a:cubicBezTo>
                  <a:cubicBezTo>
                    <a:pt x="77" y="45"/>
                    <a:pt x="87" y="54"/>
                    <a:pt x="87" y="66"/>
                  </a:cubicBezTo>
                  <a:cubicBezTo>
                    <a:pt x="87" y="77"/>
                    <a:pt x="77" y="87"/>
                    <a:pt x="66" y="87"/>
                  </a:cubicBezTo>
                  <a:cubicBezTo>
                    <a:pt x="54" y="87"/>
                    <a:pt x="45" y="77"/>
                    <a:pt x="45" y="66"/>
                  </a:cubicBezTo>
                  <a:close/>
                  <a:moveTo>
                    <a:pt x="45" y="66"/>
                  </a:moveTo>
                  <a:cubicBezTo>
                    <a:pt x="45" y="66"/>
                    <a:pt x="45" y="66"/>
                    <a:pt x="45" y="66"/>
                  </a:cubicBezTo>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a:solidFill>
                  <a:srgbClr val="4A4A4A"/>
                </a:solidFill>
                <a:latin typeface="Tahoma"/>
                <a:ea typeface="+mn-ea"/>
              </a:endParaRPr>
            </a:p>
          </p:txBody>
        </p:sp>
      </p:grpSp>
      <p:sp>
        <p:nvSpPr>
          <p:cNvPr id="2" name="Titre 1"/>
          <p:cNvSpPr>
            <a:spLocks noGrp="1"/>
          </p:cNvSpPr>
          <p:nvPr>
            <p:ph type="title"/>
          </p:nvPr>
        </p:nvSpPr>
        <p:spPr/>
        <p:txBody>
          <a:bodyPr>
            <a:normAutofit fontScale="90000"/>
          </a:bodyPr>
          <a:lstStyle/>
          <a:p>
            <a:r>
              <a:rPr lang="fr-FR" dirty="0">
                <a:solidFill>
                  <a:schemeClr val="bg2">
                    <a:lumMod val="50000"/>
                  </a:schemeClr>
                </a:solidFill>
              </a:rPr>
              <a:t>1.</a:t>
            </a:r>
            <a:r>
              <a:rPr lang="fr-FR" dirty="0"/>
              <a:t> </a:t>
            </a:r>
            <a:r>
              <a:rPr lang="fr-FR" dirty="0">
                <a:solidFill>
                  <a:schemeClr val="bg2">
                    <a:lumMod val="50000"/>
                  </a:schemeClr>
                </a:solidFill>
              </a:rPr>
              <a:t>Le contexte de l’expérimentation Mon espace santé </a:t>
            </a:r>
            <a:br>
              <a:rPr lang="fr-FR" dirty="0">
                <a:solidFill>
                  <a:schemeClr val="bg2">
                    <a:lumMod val="50000"/>
                  </a:schemeClr>
                </a:solidFill>
              </a:rPr>
            </a:br>
            <a:r>
              <a:rPr lang="fr-FR" dirty="0"/>
              <a:t>Concrètement, quelles sont les prochaines étapes à suivre ? </a:t>
            </a:r>
          </a:p>
        </p:txBody>
      </p:sp>
    </p:spTree>
    <p:extLst>
      <p:ext uri="{BB962C8B-B14F-4D97-AF65-F5344CB8AC3E}">
        <p14:creationId xmlns:p14="http://schemas.microsoft.com/office/powerpoint/2010/main" val="4064944784"/>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a:t>2. Démarrage : identification des parcours et cas d’usages à expérimenter</a:t>
            </a:r>
            <a:endParaRPr lang="fr-FR" dirty="0">
              <a:solidFill>
                <a:srgbClr val="E73083"/>
              </a:solidFill>
            </a:endParaRPr>
          </a:p>
        </p:txBody>
      </p:sp>
    </p:spTree>
    <p:extLst>
      <p:ext uri="{BB962C8B-B14F-4D97-AF65-F5344CB8AC3E}">
        <p14:creationId xmlns:p14="http://schemas.microsoft.com/office/powerpoint/2010/main" val="3936277353"/>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p:cNvSpPr txBox="1"/>
          <p:nvPr/>
        </p:nvSpPr>
        <p:spPr>
          <a:xfrm>
            <a:off x="434659" y="699542"/>
            <a:ext cx="8159826" cy="792088"/>
          </a:xfrm>
          <a:prstGeom prst="rect">
            <a:avLst/>
          </a:prstGeom>
          <a:noFill/>
        </p:spPr>
        <p:txBody>
          <a:bodyPr wrap="square" lIns="72000" tIns="108000" rIns="72000" bIns="108000" rtlCol="0" anchor="ctr" anchorCtr="0">
            <a:noAutofit/>
          </a:bodyPr>
          <a:lstStyle/>
          <a:p>
            <a:r>
              <a:rPr lang="fr-FR" sz="1400" b="1" dirty="0">
                <a:solidFill>
                  <a:srgbClr val="006AB2"/>
                </a:solidFill>
              </a:rPr>
              <a:t>Vous êtes les plus aptes à identifier des parcours pertinents pour votre ES !</a:t>
            </a:r>
          </a:p>
          <a:p>
            <a:endParaRPr lang="fr-FR" sz="1400" b="1" u="sng" dirty="0">
              <a:solidFill>
                <a:srgbClr val="006AB2"/>
              </a:solidFill>
            </a:endParaRPr>
          </a:p>
          <a:p>
            <a:r>
              <a:rPr lang="fr-FR" sz="1400" b="1" u="sng" dirty="0">
                <a:solidFill>
                  <a:srgbClr val="E73083"/>
                </a:solidFill>
              </a:rPr>
              <a:t>Recommandations</a:t>
            </a:r>
            <a:r>
              <a:rPr lang="fr-FR" sz="1400" b="1" dirty="0">
                <a:solidFill>
                  <a:srgbClr val="E73083"/>
                </a:solidFill>
              </a:rPr>
              <a:t> </a:t>
            </a:r>
            <a:endParaRPr lang="fr-FR" sz="1400" b="1" dirty="0">
              <a:solidFill>
                <a:srgbClr val="006AB2"/>
              </a:solidFill>
            </a:endParaRPr>
          </a:p>
        </p:txBody>
      </p:sp>
      <p:sp>
        <p:nvSpPr>
          <p:cNvPr id="4" name="Rectangle 3"/>
          <p:cNvSpPr/>
          <p:nvPr/>
        </p:nvSpPr>
        <p:spPr>
          <a:xfrm>
            <a:off x="449796" y="1635646"/>
            <a:ext cx="2574540" cy="2016224"/>
          </a:xfrm>
          <a:prstGeom prst="rect">
            <a:avLst/>
          </a:prstGeom>
          <a:noFill/>
          <a:ln w="12700">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dirty="0">
                <a:solidFill>
                  <a:schemeClr val="tx1"/>
                </a:solidFill>
              </a:rPr>
              <a:t>Un </a:t>
            </a:r>
            <a:r>
              <a:rPr lang="fr-FR" sz="1200" b="1" dirty="0">
                <a:solidFill>
                  <a:schemeClr val="tx1"/>
                </a:solidFill>
              </a:rPr>
              <a:t>parcours qui permet de mettre en pratique les nouveaux usages </a:t>
            </a:r>
            <a:r>
              <a:rPr lang="fr-FR" sz="1200" dirty="0">
                <a:solidFill>
                  <a:schemeClr val="tx1"/>
                </a:solidFill>
              </a:rPr>
              <a:t>rendus possibles par l’arrivée de Mon espace santé : </a:t>
            </a:r>
          </a:p>
          <a:p>
            <a:pPr marL="285750" indent="-285750">
              <a:spcBef>
                <a:spcPts val="300"/>
              </a:spcBef>
              <a:spcAft>
                <a:spcPts val="300"/>
              </a:spcAft>
              <a:buFont typeface="Arial" panose="020B0604020202020204" pitchFamily="34" charset="0"/>
              <a:buChar char="•"/>
            </a:pPr>
            <a:r>
              <a:rPr lang="fr-FR" sz="1200" dirty="0">
                <a:solidFill>
                  <a:schemeClr val="tx1"/>
                </a:solidFill>
              </a:rPr>
              <a:t>Alimentation du DMP </a:t>
            </a:r>
          </a:p>
          <a:p>
            <a:pPr marL="285750" indent="-285750">
              <a:spcBef>
                <a:spcPts val="300"/>
              </a:spcBef>
              <a:spcAft>
                <a:spcPts val="300"/>
              </a:spcAft>
              <a:buFont typeface="Arial" panose="020B0604020202020204" pitchFamily="34" charset="0"/>
              <a:buChar char="•"/>
            </a:pPr>
            <a:r>
              <a:rPr lang="fr-FR" sz="1200" dirty="0">
                <a:solidFill>
                  <a:schemeClr val="tx1"/>
                </a:solidFill>
              </a:rPr>
              <a:t>🚨 Echanges par messagerie:  </a:t>
            </a:r>
            <a:r>
              <a:rPr lang="fr-FR" sz="1200" dirty="0" err="1">
                <a:solidFill>
                  <a:schemeClr val="tx1"/>
                </a:solidFill>
              </a:rPr>
              <a:t>MSSanté</a:t>
            </a:r>
            <a:r>
              <a:rPr lang="fr-FR" sz="1200" dirty="0">
                <a:solidFill>
                  <a:schemeClr val="tx1"/>
                </a:solidFill>
              </a:rPr>
              <a:t> &lt;&gt; messagerie citoyenne de santé Mon espace santé</a:t>
            </a:r>
          </a:p>
        </p:txBody>
      </p:sp>
      <p:sp>
        <p:nvSpPr>
          <p:cNvPr id="9" name="Rectangle 8"/>
          <p:cNvSpPr/>
          <p:nvPr/>
        </p:nvSpPr>
        <p:spPr>
          <a:xfrm>
            <a:off x="3347864" y="1635646"/>
            <a:ext cx="2574540" cy="2016224"/>
          </a:xfrm>
          <a:prstGeom prst="rect">
            <a:avLst/>
          </a:prstGeom>
          <a:noFill/>
          <a:ln w="12700">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dirty="0">
                <a:solidFill>
                  <a:schemeClr val="tx1"/>
                </a:solidFill>
              </a:rPr>
              <a:t>Un parcours où les </a:t>
            </a:r>
            <a:r>
              <a:rPr lang="fr-FR" sz="1200" b="1" dirty="0">
                <a:solidFill>
                  <a:schemeClr val="tx1"/>
                </a:solidFill>
              </a:rPr>
              <a:t>échanges avec le patient sont multiples : </a:t>
            </a:r>
          </a:p>
          <a:p>
            <a:pPr marL="171450" indent="-171450">
              <a:spcBef>
                <a:spcPts val="300"/>
              </a:spcBef>
              <a:spcAft>
                <a:spcPts val="300"/>
              </a:spcAft>
              <a:buFont typeface="Arial" panose="020B0604020202020204" pitchFamily="34" charset="0"/>
              <a:buChar char="•"/>
            </a:pPr>
            <a:r>
              <a:rPr lang="fr-FR" sz="1200" dirty="0">
                <a:solidFill>
                  <a:schemeClr val="tx1"/>
                </a:solidFill>
              </a:rPr>
              <a:t>Plusieurs venues du patient programmées au cours de son parcours de soins (parcours maternité par exemple)</a:t>
            </a:r>
          </a:p>
          <a:p>
            <a:pPr marL="171450" indent="-171450">
              <a:spcBef>
                <a:spcPts val="300"/>
              </a:spcBef>
              <a:spcAft>
                <a:spcPts val="300"/>
              </a:spcAft>
              <a:buFont typeface="Arial" panose="020B0604020202020204" pitchFamily="34" charset="0"/>
              <a:buChar char="•"/>
            </a:pPr>
            <a:r>
              <a:rPr lang="fr-FR" sz="1200" dirty="0">
                <a:solidFill>
                  <a:schemeClr val="tx1"/>
                </a:solidFill>
              </a:rPr>
              <a:t>Plusieurs intervenants durant sa prise en charge</a:t>
            </a:r>
          </a:p>
        </p:txBody>
      </p:sp>
      <p:sp>
        <p:nvSpPr>
          <p:cNvPr id="10" name="Rectangle 9"/>
          <p:cNvSpPr/>
          <p:nvPr/>
        </p:nvSpPr>
        <p:spPr>
          <a:xfrm>
            <a:off x="6245932" y="1635646"/>
            <a:ext cx="2574540" cy="2016224"/>
          </a:xfrm>
          <a:prstGeom prst="rect">
            <a:avLst/>
          </a:prstGeom>
          <a:noFill/>
          <a:ln w="12700">
            <a:solidFill>
              <a:srgbClr val="E730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200" dirty="0">
                <a:solidFill>
                  <a:schemeClr val="tx1"/>
                </a:solidFill>
              </a:rPr>
              <a:t>Expérimentation au sein d’un service moteur : </a:t>
            </a:r>
          </a:p>
          <a:p>
            <a:endParaRPr lang="fr-FR" sz="1200" dirty="0">
              <a:solidFill>
                <a:schemeClr val="tx1"/>
              </a:solidFill>
            </a:endParaRPr>
          </a:p>
          <a:p>
            <a:pPr marL="171450" indent="-171450">
              <a:buFont typeface="Arial" panose="020B0604020202020204" pitchFamily="34" charset="0"/>
              <a:buChar char="•"/>
            </a:pPr>
            <a:r>
              <a:rPr lang="fr-FR" sz="1200" dirty="0">
                <a:solidFill>
                  <a:schemeClr val="tx1"/>
                </a:solidFill>
              </a:rPr>
              <a:t>Volontarisme </a:t>
            </a:r>
          </a:p>
          <a:p>
            <a:pPr marL="171450" indent="-171450">
              <a:spcBef>
                <a:spcPts val="300"/>
              </a:spcBef>
              <a:spcAft>
                <a:spcPts val="300"/>
              </a:spcAft>
              <a:buFont typeface="Arial" panose="020B0604020202020204" pitchFamily="34" charset="0"/>
              <a:buChar char="•"/>
            </a:pPr>
            <a:r>
              <a:rPr lang="fr-FR" sz="1200" dirty="0">
                <a:solidFill>
                  <a:schemeClr val="tx1"/>
                </a:solidFill>
              </a:rPr>
              <a:t>Disponibilité en terme de charge de travail </a:t>
            </a:r>
          </a:p>
          <a:p>
            <a:pPr marL="171450" indent="-171450">
              <a:spcBef>
                <a:spcPts val="300"/>
              </a:spcBef>
              <a:spcAft>
                <a:spcPts val="300"/>
              </a:spcAft>
              <a:buFont typeface="Arial" panose="020B0604020202020204" pitchFamily="34" charset="0"/>
              <a:buChar char="•"/>
            </a:pPr>
            <a:r>
              <a:rPr lang="fr-FR" sz="1200" dirty="0">
                <a:solidFill>
                  <a:schemeClr val="tx1"/>
                </a:solidFill>
              </a:rPr>
              <a:t>Adaptation organisationnelle </a:t>
            </a:r>
          </a:p>
        </p:txBody>
      </p:sp>
      <p:sp>
        <p:nvSpPr>
          <p:cNvPr id="14" name="ZoneTexte 13"/>
          <p:cNvSpPr txBox="1"/>
          <p:nvPr/>
        </p:nvSpPr>
        <p:spPr>
          <a:xfrm>
            <a:off x="1403648" y="3939902"/>
            <a:ext cx="7128792" cy="720080"/>
          </a:xfrm>
          <a:prstGeom prst="rect">
            <a:avLst/>
          </a:prstGeom>
          <a:noFill/>
        </p:spPr>
        <p:txBody>
          <a:bodyPr wrap="square" lIns="72000" tIns="108000" rIns="72000" bIns="108000" rtlCol="0" anchor="ctr" anchorCtr="0">
            <a:noAutofit/>
          </a:bodyPr>
          <a:lstStyle/>
          <a:p>
            <a:r>
              <a:rPr lang="fr-FR" sz="1200" dirty="0"/>
              <a:t>A noter: ne vous limitez pas à des cas d’usages uniquement au sein de votre établissement. Vous pouvez choisir de tester des cas d’usages au sein de parcours impliquant des PS extérieurs à vos ES (lien ville-hôpital par exemple si cela est pertinent dans votre cas)</a:t>
            </a:r>
          </a:p>
        </p:txBody>
      </p:sp>
      <p:grpSp>
        <p:nvGrpSpPr>
          <p:cNvPr id="15" name="Groupe 14"/>
          <p:cNvGrpSpPr>
            <a:grpSpLocks noChangeAspect="1"/>
          </p:cNvGrpSpPr>
          <p:nvPr/>
        </p:nvGrpSpPr>
        <p:grpSpPr>
          <a:xfrm>
            <a:off x="971600" y="4009144"/>
            <a:ext cx="360040" cy="506822"/>
            <a:chOff x="5205413" y="1941513"/>
            <a:chExt cx="1776413" cy="2967038"/>
          </a:xfrm>
          <a:solidFill>
            <a:srgbClr val="E73083"/>
          </a:solidFill>
        </p:grpSpPr>
        <p:sp>
          <p:nvSpPr>
            <p:cNvPr id="17" name="Freeform 5"/>
            <p:cNvSpPr>
              <a:spLocks noEditPoints="1"/>
            </p:cNvSpPr>
            <p:nvPr/>
          </p:nvSpPr>
          <p:spPr bwMode="auto">
            <a:xfrm>
              <a:off x="5635625" y="4249738"/>
              <a:ext cx="941388" cy="658813"/>
            </a:xfrm>
            <a:custGeom>
              <a:avLst/>
              <a:gdLst>
                <a:gd name="T0" fmla="*/ 346 w 486"/>
                <a:gd name="T1" fmla="*/ 0 h 342"/>
                <a:gd name="T2" fmla="*/ 48 w 486"/>
                <a:gd name="T3" fmla="*/ 0 h 342"/>
                <a:gd name="T4" fmla="*/ 0 w 486"/>
                <a:gd name="T5" fmla="*/ 47 h 342"/>
                <a:gd name="T6" fmla="*/ 0 w 486"/>
                <a:gd name="T7" fmla="*/ 93 h 342"/>
                <a:gd name="T8" fmla="*/ 26 w 486"/>
                <a:gd name="T9" fmla="*/ 135 h 342"/>
                <a:gd name="T10" fmla="*/ 26 w 486"/>
                <a:gd name="T11" fmla="*/ 279 h 342"/>
                <a:gd name="T12" fmla="*/ 89 w 486"/>
                <a:gd name="T13" fmla="*/ 342 h 342"/>
                <a:gd name="T14" fmla="*/ 110 w 486"/>
                <a:gd name="T15" fmla="*/ 342 h 342"/>
                <a:gd name="T16" fmla="*/ 132 w 486"/>
                <a:gd name="T17" fmla="*/ 320 h 342"/>
                <a:gd name="T18" fmla="*/ 110 w 486"/>
                <a:gd name="T19" fmla="*/ 297 h 342"/>
                <a:gd name="T20" fmla="*/ 89 w 486"/>
                <a:gd name="T21" fmla="*/ 297 h 342"/>
                <a:gd name="T22" fmla="*/ 71 w 486"/>
                <a:gd name="T23" fmla="*/ 279 h 342"/>
                <a:gd name="T24" fmla="*/ 71 w 486"/>
                <a:gd name="T25" fmla="*/ 141 h 342"/>
                <a:gd name="T26" fmla="*/ 403 w 486"/>
                <a:gd name="T27" fmla="*/ 141 h 342"/>
                <a:gd name="T28" fmla="*/ 403 w 486"/>
                <a:gd name="T29" fmla="*/ 279 h 342"/>
                <a:gd name="T30" fmla="*/ 385 w 486"/>
                <a:gd name="T31" fmla="*/ 297 h 342"/>
                <a:gd name="T32" fmla="*/ 214 w 486"/>
                <a:gd name="T33" fmla="*/ 297 h 342"/>
                <a:gd name="T34" fmla="*/ 191 w 486"/>
                <a:gd name="T35" fmla="*/ 320 h 342"/>
                <a:gd name="T36" fmla="*/ 214 w 486"/>
                <a:gd name="T37" fmla="*/ 342 h 342"/>
                <a:gd name="T38" fmla="*/ 385 w 486"/>
                <a:gd name="T39" fmla="*/ 342 h 342"/>
                <a:gd name="T40" fmla="*/ 448 w 486"/>
                <a:gd name="T41" fmla="*/ 279 h 342"/>
                <a:gd name="T42" fmla="*/ 448 w 486"/>
                <a:gd name="T43" fmla="*/ 140 h 342"/>
                <a:gd name="T44" fmla="*/ 486 w 486"/>
                <a:gd name="T45" fmla="*/ 93 h 342"/>
                <a:gd name="T46" fmla="*/ 486 w 486"/>
                <a:gd name="T47" fmla="*/ 47 h 342"/>
                <a:gd name="T48" fmla="*/ 438 w 486"/>
                <a:gd name="T49" fmla="*/ 0 h 342"/>
                <a:gd name="T50" fmla="*/ 391 w 486"/>
                <a:gd name="T51" fmla="*/ 0 h 342"/>
                <a:gd name="T52" fmla="*/ 441 w 486"/>
                <a:gd name="T53" fmla="*/ 93 h 342"/>
                <a:gd name="T54" fmla="*/ 438 w 486"/>
                <a:gd name="T55" fmla="*/ 96 h 342"/>
                <a:gd name="T56" fmla="*/ 48 w 486"/>
                <a:gd name="T57" fmla="*/ 96 h 342"/>
                <a:gd name="T58" fmla="*/ 45 w 486"/>
                <a:gd name="T59" fmla="*/ 93 h 342"/>
                <a:gd name="T60" fmla="*/ 45 w 486"/>
                <a:gd name="T61" fmla="*/ 47 h 342"/>
                <a:gd name="T62" fmla="*/ 48 w 486"/>
                <a:gd name="T63" fmla="*/ 45 h 342"/>
                <a:gd name="T64" fmla="*/ 438 w 486"/>
                <a:gd name="T65" fmla="*/ 45 h 342"/>
                <a:gd name="T66" fmla="*/ 441 w 486"/>
                <a:gd name="T67" fmla="*/ 47 h 342"/>
                <a:gd name="T68" fmla="*/ 441 w 486"/>
                <a:gd name="T69" fmla="*/ 93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6" h="342">
                  <a:moveTo>
                    <a:pt x="346" y="0"/>
                  </a:moveTo>
                  <a:cubicBezTo>
                    <a:pt x="48" y="0"/>
                    <a:pt x="48" y="0"/>
                    <a:pt x="48" y="0"/>
                  </a:cubicBezTo>
                  <a:cubicBezTo>
                    <a:pt x="22" y="0"/>
                    <a:pt x="0" y="21"/>
                    <a:pt x="0" y="47"/>
                  </a:cubicBezTo>
                  <a:cubicBezTo>
                    <a:pt x="0" y="93"/>
                    <a:pt x="0" y="93"/>
                    <a:pt x="0" y="93"/>
                  </a:cubicBezTo>
                  <a:cubicBezTo>
                    <a:pt x="0" y="112"/>
                    <a:pt x="11" y="127"/>
                    <a:pt x="26" y="135"/>
                  </a:cubicBezTo>
                  <a:cubicBezTo>
                    <a:pt x="26" y="279"/>
                    <a:pt x="26" y="279"/>
                    <a:pt x="26" y="279"/>
                  </a:cubicBezTo>
                  <a:cubicBezTo>
                    <a:pt x="26" y="314"/>
                    <a:pt x="54" y="342"/>
                    <a:pt x="89" y="342"/>
                  </a:cubicBezTo>
                  <a:cubicBezTo>
                    <a:pt x="110" y="342"/>
                    <a:pt x="110" y="342"/>
                    <a:pt x="110" y="342"/>
                  </a:cubicBezTo>
                  <a:cubicBezTo>
                    <a:pt x="122" y="342"/>
                    <a:pt x="132" y="332"/>
                    <a:pt x="132" y="320"/>
                  </a:cubicBezTo>
                  <a:cubicBezTo>
                    <a:pt x="132" y="307"/>
                    <a:pt x="122" y="297"/>
                    <a:pt x="110" y="297"/>
                  </a:cubicBezTo>
                  <a:cubicBezTo>
                    <a:pt x="89" y="297"/>
                    <a:pt x="89" y="297"/>
                    <a:pt x="89" y="297"/>
                  </a:cubicBezTo>
                  <a:cubicBezTo>
                    <a:pt x="79" y="297"/>
                    <a:pt x="71" y="289"/>
                    <a:pt x="71" y="279"/>
                  </a:cubicBezTo>
                  <a:cubicBezTo>
                    <a:pt x="71" y="141"/>
                    <a:pt x="71" y="141"/>
                    <a:pt x="71" y="141"/>
                  </a:cubicBezTo>
                  <a:cubicBezTo>
                    <a:pt x="403" y="141"/>
                    <a:pt x="403" y="141"/>
                    <a:pt x="403" y="141"/>
                  </a:cubicBezTo>
                  <a:cubicBezTo>
                    <a:pt x="403" y="279"/>
                    <a:pt x="403" y="279"/>
                    <a:pt x="403" y="279"/>
                  </a:cubicBezTo>
                  <a:cubicBezTo>
                    <a:pt x="403" y="289"/>
                    <a:pt x="395" y="297"/>
                    <a:pt x="385" y="297"/>
                  </a:cubicBezTo>
                  <a:cubicBezTo>
                    <a:pt x="214" y="297"/>
                    <a:pt x="214" y="297"/>
                    <a:pt x="214" y="297"/>
                  </a:cubicBezTo>
                  <a:cubicBezTo>
                    <a:pt x="201" y="297"/>
                    <a:pt x="191" y="307"/>
                    <a:pt x="191" y="320"/>
                  </a:cubicBezTo>
                  <a:cubicBezTo>
                    <a:pt x="191" y="332"/>
                    <a:pt x="201" y="342"/>
                    <a:pt x="214" y="342"/>
                  </a:cubicBezTo>
                  <a:cubicBezTo>
                    <a:pt x="385" y="342"/>
                    <a:pt x="385" y="342"/>
                    <a:pt x="385" y="342"/>
                  </a:cubicBezTo>
                  <a:cubicBezTo>
                    <a:pt x="420" y="342"/>
                    <a:pt x="448" y="314"/>
                    <a:pt x="448" y="279"/>
                  </a:cubicBezTo>
                  <a:cubicBezTo>
                    <a:pt x="448" y="140"/>
                    <a:pt x="448" y="140"/>
                    <a:pt x="448" y="140"/>
                  </a:cubicBezTo>
                  <a:cubicBezTo>
                    <a:pt x="469" y="135"/>
                    <a:pt x="486" y="116"/>
                    <a:pt x="486" y="93"/>
                  </a:cubicBezTo>
                  <a:cubicBezTo>
                    <a:pt x="486" y="47"/>
                    <a:pt x="486" y="47"/>
                    <a:pt x="486" y="47"/>
                  </a:cubicBezTo>
                  <a:cubicBezTo>
                    <a:pt x="486" y="21"/>
                    <a:pt x="464" y="0"/>
                    <a:pt x="438" y="0"/>
                  </a:cubicBezTo>
                  <a:cubicBezTo>
                    <a:pt x="391" y="0"/>
                    <a:pt x="391" y="0"/>
                    <a:pt x="391" y="0"/>
                  </a:cubicBezTo>
                  <a:moveTo>
                    <a:pt x="441" y="93"/>
                  </a:moveTo>
                  <a:cubicBezTo>
                    <a:pt x="441" y="95"/>
                    <a:pt x="440" y="96"/>
                    <a:pt x="438" y="96"/>
                  </a:cubicBezTo>
                  <a:cubicBezTo>
                    <a:pt x="48" y="96"/>
                    <a:pt x="48" y="96"/>
                    <a:pt x="48" y="96"/>
                  </a:cubicBezTo>
                  <a:cubicBezTo>
                    <a:pt x="46" y="96"/>
                    <a:pt x="45" y="95"/>
                    <a:pt x="45" y="93"/>
                  </a:cubicBezTo>
                  <a:cubicBezTo>
                    <a:pt x="45" y="47"/>
                    <a:pt x="45" y="47"/>
                    <a:pt x="45" y="47"/>
                  </a:cubicBezTo>
                  <a:cubicBezTo>
                    <a:pt x="45" y="46"/>
                    <a:pt x="46" y="45"/>
                    <a:pt x="48" y="45"/>
                  </a:cubicBezTo>
                  <a:cubicBezTo>
                    <a:pt x="438" y="45"/>
                    <a:pt x="438" y="45"/>
                    <a:pt x="438" y="45"/>
                  </a:cubicBezTo>
                  <a:cubicBezTo>
                    <a:pt x="440" y="45"/>
                    <a:pt x="441" y="46"/>
                    <a:pt x="441" y="47"/>
                  </a:cubicBezTo>
                  <a:lnTo>
                    <a:pt x="441" y="93"/>
                  </a:lnTo>
                  <a:close/>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a:solidFill>
                  <a:srgbClr val="4A4A4A"/>
                </a:solidFill>
                <a:latin typeface="Tahoma"/>
                <a:ea typeface="+mn-ea"/>
              </a:endParaRPr>
            </a:p>
          </p:txBody>
        </p:sp>
        <p:sp>
          <p:nvSpPr>
            <p:cNvPr id="18" name="Freeform 11"/>
            <p:cNvSpPr>
              <a:spLocks noEditPoints="1"/>
            </p:cNvSpPr>
            <p:nvPr/>
          </p:nvSpPr>
          <p:spPr bwMode="auto">
            <a:xfrm>
              <a:off x="5205413" y="1941513"/>
              <a:ext cx="1776413" cy="2308225"/>
            </a:xfrm>
            <a:custGeom>
              <a:avLst/>
              <a:gdLst>
                <a:gd name="T0" fmla="*/ 660 w 917"/>
                <a:gd name="T1" fmla="*/ 1198 h 1198"/>
                <a:gd name="T2" fmla="*/ 613 w 917"/>
                <a:gd name="T3" fmla="*/ 1198 h 1198"/>
                <a:gd name="T4" fmla="*/ 613 w 917"/>
                <a:gd name="T5" fmla="*/ 1108 h 1198"/>
                <a:gd name="T6" fmla="*/ 671 w 917"/>
                <a:gd name="T7" fmla="*/ 1036 h 1198"/>
                <a:gd name="T8" fmla="*/ 704 w 917"/>
                <a:gd name="T9" fmla="*/ 933 h 1198"/>
                <a:gd name="T10" fmla="*/ 759 w 917"/>
                <a:gd name="T11" fmla="*/ 829 h 1198"/>
                <a:gd name="T12" fmla="*/ 805 w 917"/>
                <a:gd name="T13" fmla="*/ 764 h 1198"/>
                <a:gd name="T14" fmla="*/ 881 w 917"/>
                <a:gd name="T15" fmla="*/ 642 h 1198"/>
                <a:gd name="T16" fmla="*/ 917 w 917"/>
                <a:gd name="T17" fmla="*/ 462 h 1198"/>
                <a:gd name="T18" fmla="*/ 782 w 917"/>
                <a:gd name="T19" fmla="*/ 137 h 1198"/>
                <a:gd name="T20" fmla="*/ 653 w 917"/>
                <a:gd name="T21" fmla="*/ 47 h 1198"/>
                <a:gd name="T22" fmla="*/ 648 w 917"/>
                <a:gd name="T23" fmla="*/ 45 h 1198"/>
                <a:gd name="T24" fmla="*/ 426 w 917"/>
                <a:gd name="T25" fmla="*/ 5 h 1198"/>
                <a:gd name="T26" fmla="*/ 384 w 917"/>
                <a:gd name="T27" fmla="*/ 10 h 1198"/>
                <a:gd name="T28" fmla="*/ 383 w 917"/>
                <a:gd name="T29" fmla="*/ 10 h 1198"/>
                <a:gd name="T30" fmla="*/ 383 w 917"/>
                <a:gd name="T31" fmla="*/ 10 h 1198"/>
                <a:gd name="T32" fmla="*/ 0 w 917"/>
                <a:gd name="T33" fmla="*/ 461 h 1198"/>
                <a:gd name="T34" fmla="*/ 120 w 917"/>
                <a:gd name="T35" fmla="*/ 765 h 1198"/>
                <a:gd name="T36" fmla="*/ 247 w 917"/>
                <a:gd name="T37" fmla="*/ 1033 h 1198"/>
                <a:gd name="T38" fmla="*/ 304 w 917"/>
                <a:gd name="T39" fmla="*/ 1108 h 1198"/>
                <a:gd name="T40" fmla="*/ 304 w 917"/>
                <a:gd name="T41" fmla="*/ 1198 h 1198"/>
                <a:gd name="T42" fmla="*/ 270 w 917"/>
                <a:gd name="T43" fmla="*/ 1198 h 1198"/>
                <a:gd name="T44" fmla="*/ 568 w 917"/>
                <a:gd name="T45" fmla="*/ 1198 h 1198"/>
                <a:gd name="T46" fmla="*/ 349 w 917"/>
                <a:gd name="T47" fmla="*/ 1198 h 1198"/>
                <a:gd name="T48" fmla="*/ 349 w 917"/>
                <a:gd name="T49" fmla="*/ 1114 h 1198"/>
                <a:gd name="T50" fmla="*/ 568 w 917"/>
                <a:gd name="T51" fmla="*/ 1114 h 1198"/>
                <a:gd name="T52" fmla="*/ 568 w 917"/>
                <a:gd name="T53" fmla="*/ 1198 h 1198"/>
                <a:gd name="T54" fmla="*/ 750 w 917"/>
                <a:gd name="T55" fmla="*/ 169 h 1198"/>
                <a:gd name="T56" fmla="*/ 872 w 917"/>
                <a:gd name="T57" fmla="*/ 462 h 1198"/>
                <a:gd name="T58" fmla="*/ 839 w 917"/>
                <a:gd name="T59" fmla="*/ 624 h 1198"/>
                <a:gd name="T60" fmla="*/ 769 w 917"/>
                <a:gd name="T61" fmla="*/ 737 h 1198"/>
                <a:gd name="T62" fmla="*/ 721 w 917"/>
                <a:gd name="T63" fmla="*/ 805 h 1198"/>
                <a:gd name="T64" fmla="*/ 663 w 917"/>
                <a:gd name="T65" fmla="*/ 916 h 1198"/>
                <a:gd name="T66" fmla="*/ 626 w 917"/>
                <a:gd name="T67" fmla="*/ 1030 h 1198"/>
                <a:gd name="T68" fmla="*/ 582 w 917"/>
                <a:gd name="T69" fmla="*/ 1069 h 1198"/>
                <a:gd name="T70" fmla="*/ 546 w 917"/>
                <a:gd name="T71" fmla="*/ 1069 h 1198"/>
                <a:gd name="T72" fmla="*/ 559 w 917"/>
                <a:gd name="T73" fmla="*/ 61 h 1198"/>
                <a:gd name="T74" fmla="*/ 750 w 917"/>
                <a:gd name="T75" fmla="*/ 169 h 1198"/>
                <a:gd name="T76" fmla="*/ 358 w 917"/>
                <a:gd name="T77" fmla="*/ 61 h 1198"/>
                <a:gd name="T78" fmla="*/ 338 w 917"/>
                <a:gd name="T79" fmla="*/ 183 h 1198"/>
                <a:gd name="T80" fmla="*/ 358 w 917"/>
                <a:gd name="T81" fmla="*/ 208 h 1198"/>
                <a:gd name="T82" fmla="*/ 383 w 917"/>
                <a:gd name="T83" fmla="*/ 189 h 1198"/>
                <a:gd name="T84" fmla="*/ 406 w 917"/>
                <a:gd name="T85" fmla="*/ 52 h 1198"/>
                <a:gd name="T86" fmla="*/ 407 w 917"/>
                <a:gd name="T87" fmla="*/ 52 h 1198"/>
                <a:gd name="T88" fmla="*/ 430 w 917"/>
                <a:gd name="T89" fmla="*/ 50 h 1198"/>
                <a:gd name="T90" fmla="*/ 431 w 917"/>
                <a:gd name="T91" fmla="*/ 50 h 1198"/>
                <a:gd name="T92" fmla="*/ 456 w 917"/>
                <a:gd name="T93" fmla="*/ 49 h 1198"/>
                <a:gd name="T94" fmla="*/ 485 w 917"/>
                <a:gd name="T95" fmla="*/ 50 h 1198"/>
                <a:gd name="T96" fmla="*/ 511 w 917"/>
                <a:gd name="T97" fmla="*/ 52 h 1198"/>
                <a:gd name="T98" fmla="*/ 500 w 917"/>
                <a:gd name="T99" fmla="*/ 1069 h 1198"/>
                <a:gd name="T100" fmla="*/ 417 w 917"/>
                <a:gd name="T101" fmla="*/ 1069 h 1198"/>
                <a:gd name="T102" fmla="*/ 371 w 917"/>
                <a:gd name="T103" fmla="*/ 292 h 1198"/>
                <a:gd name="T104" fmla="*/ 351 w 917"/>
                <a:gd name="T105" fmla="*/ 267 h 1198"/>
                <a:gd name="T106" fmla="*/ 326 w 917"/>
                <a:gd name="T107" fmla="*/ 287 h 1198"/>
                <a:gd name="T108" fmla="*/ 371 w 917"/>
                <a:gd name="T109" fmla="*/ 1069 h 1198"/>
                <a:gd name="T110" fmla="*/ 336 w 917"/>
                <a:gd name="T111" fmla="*/ 1069 h 1198"/>
                <a:gd name="T112" fmla="*/ 291 w 917"/>
                <a:gd name="T113" fmla="*/ 1029 h 1198"/>
                <a:gd name="T114" fmla="*/ 156 w 917"/>
                <a:gd name="T115" fmla="*/ 738 h 1198"/>
                <a:gd name="T116" fmla="*/ 45 w 917"/>
                <a:gd name="T117" fmla="*/ 461 h 1198"/>
                <a:gd name="T118" fmla="*/ 358 w 917"/>
                <a:gd name="T119" fmla="*/ 61 h 1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17" h="1198">
                  <a:moveTo>
                    <a:pt x="660" y="1198"/>
                  </a:moveTo>
                  <a:cubicBezTo>
                    <a:pt x="613" y="1198"/>
                    <a:pt x="613" y="1198"/>
                    <a:pt x="613" y="1198"/>
                  </a:cubicBezTo>
                  <a:cubicBezTo>
                    <a:pt x="613" y="1108"/>
                    <a:pt x="613" y="1108"/>
                    <a:pt x="613" y="1108"/>
                  </a:cubicBezTo>
                  <a:cubicBezTo>
                    <a:pt x="643" y="1097"/>
                    <a:pt x="666" y="1070"/>
                    <a:pt x="671" y="1036"/>
                  </a:cubicBezTo>
                  <a:cubicBezTo>
                    <a:pt x="675" y="1003"/>
                    <a:pt x="690" y="967"/>
                    <a:pt x="704" y="933"/>
                  </a:cubicBezTo>
                  <a:cubicBezTo>
                    <a:pt x="719" y="899"/>
                    <a:pt x="737" y="864"/>
                    <a:pt x="759" y="829"/>
                  </a:cubicBezTo>
                  <a:cubicBezTo>
                    <a:pt x="773" y="806"/>
                    <a:pt x="789" y="785"/>
                    <a:pt x="805" y="764"/>
                  </a:cubicBezTo>
                  <a:cubicBezTo>
                    <a:pt x="832" y="727"/>
                    <a:pt x="861" y="688"/>
                    <a:pt x="881" y="642"/>
                  </a:cubicBezTo>
                  <a:cubicBezTo>
                    <a:pt x="904" y="586"/>
                    <a:pt x="917" y="524"/>
                    <a:pt x="917" y="462"/>
                  </a:cubicBezTo>
                  <a:cubicBezTo>
                    <a:pt x="917" y="339"/>
                    <a:pt x="869" y="224"/>
                    <a:pt x="782" y="137"/>
                  </a:cubicBezTo>
                  <a:cubicBezTo>
                    <a:pt x="744" y="100"/>
                    <a:pt x="701" y="69"/>
                    <a:pt x="653" y="47"/>
                  </a:cubicBezTo>
                  <a:cubicBezTo>
                    <a:pt x="652" y="46"/>
                    <a:pt x="650" y="46"/>
                    <a:pt x="648" y="45"/>
                  </a:cubicBezTo>
                  <a:cubicBezTo>
                    <a:pt x="579" y="13"/>
                    <a:pt x="501" y="0"/>
                    <a:pt x="426" y="5"/>
                  </a:cubicBezTo>
                  <a:cubicBezTo>
                    <a:pt x="412" y="6"/>
                    <a:pt x="398" y="8"/>
                    <a:pt x="384" y="10"/>
                  </a:cubicBezTo>
                  <a:cubicBezTo>
                    <a:pt x="384" y="10"/>
                    <a:pt x="384" y="10"/>
                    <a:pt x="383" y="10"/>
                  </a:cubicBezTo>
                  <a:cubicBezTo>
                    <a:pt x="383" y="10"/>
                    <a:pt x="383" y="10"/>
                    <a:pt x="383" y="10"/>
                  </a:cubicBezTo>
                  <a:cubicBezTo>
                    <a:pt x="167" y="46"/>
                    <a:pt x="1" y="235"/>
                    <a:pt x="0" y="461"/>
                  </a:cubicBezTo>
                  <a:cubicBezTo>
                    <a:pt x="0" y="590"/>
                    <a:pt x="54" y="674"/>
                    <a:pt x="120" y="765"/>
                  </a:cubicBezTo>
                  <a:cubicBezTo>
                    <a:pt x="178" y="844"/>
                    <a:pt x="239" y="939"/>
                    <a:pt x="247" y="1033"/>
                  </a:cubicBezTo>
                  <a:cubicBezTo>
                    <a:pt x="250" y="1067"/>
                    <a:pt x="273" y="1096"/>
                    <a:pt x="304" y="1108"/>
                  </a:cubicBezTo>
                  <a:cubicBezTo>
                    <a:pt x="304" y="1198"/>
                    <a:pt x="304" y="1198"/>
                    <a:pt x="304" y="1198"/>
                  </a:cubicBezTo>
                  <a:cubicBezTo>
                    <a:pt x="270" y="1198"/>
                    <a:pt x="270" y="1198"/>
                    <a:pt x="270" y="1198"/>
                  </a:cubicBezTo>
                  <a:moveTo>
                    <a:pt x="568" y="1198"/>
                  </a:moveTo>
                  <a:cubicBezTo>
                    <a:pt x="349" y="1198"/>
                    <a:pt x="349" y="1198"/>
                    <a:pt x="349" y="1198"/>
                  </a:cubicBezTo>
                  <a:cubicBezTo>
                    <a:pt x="349" y="1114"/>
                    <a:pt x="349" y="1114"/>
                    <a:pt x="349" y="1114"/>
                  </a:cubicBezTo>
                  <a:cubicBezTo>
                    <a:pt x="568" y="1114"/>
                    <a:pt x="568" y="1114"/>
                    <a:pt x="568" y="1114"/>
                  </a:cubicBezTo>
                  <a:lnTo>
                    <a:pt x="568" y="1198"/>
                  </a:lnTo>
                  <a:close/>
                  <a:moveTo>
                    <a:pt x="750" y="169"/>
                  </a:moveTo>
                  <a:cubicBezTo>
                    <a:pt x="829" y="247"/>
                    <a:pt x="872" y="351"/>
                    <a:pt x="872" y="462"/>
                  </a:cubicBezTo>
                  <a:cubicBezTo>
                    <a:pt x="872" y="518"/>
                    <a:pt x="861" y="574"/>
                    <a:pt x="839" y="624"/>
                  </a:cubicBezTo>
                  <a:cubicBezTo>
                    <a:pt x="822" y="666"/>
                    <a:pt x="796" y="701"/>
                    <a:pt x="769" y="737"/>
                  </a:cubicBezTo>
                  <a:cubicBezTo>
                    <a:pt x="753" y="759"/>
                    <a:pt x="736" y="781"/>
                    <a:pt x="721" y="805"/>
                  </a:cubicBezTo>
                  <a:cubicBezTo>
                    <a:pt x="698" y="842"/>
                    <a:pt x="678" y="879"/>
                    <a:pt x="663" y="916"/>
                  </a:cubicBezTo>
                  <a:cubicBezTo>
                    <a:pt x="647" y="953"/>
                    <a:pt x="631" y="992"/>
                    <a:pt x="626" y="1030"/>
                  </a:cubicBezTo>
                  <a:cubicBezTo>
                    <a:pt x="623" y="1052"/>
                    <a:pt x="604" y="1069"/>
                    <a:pt x="582" y="1069"/>
                  </a:cubicBezTo>
                  <a:cubicBezTo>
                    <a:pt x="546" y="1069"/>
                    <a:pt x="546" y="1069"/>
                    <a:pt x="546" y="1069"/>
                  </a:cubicBezTo>
                  <a:cubicBezTo>
                    <a:pt x="647" y="650"/>
                    <a:pt x="594" y="246"/>
                    <a:pt x="559" y="61"/>
                  </a:cubicBezTo>
                  <a:cubicBezTo>
                    <a:pt x="630" y="79"/>
                    <a:pt x="696" y="116"/>
                    <a:pt x="750" y="169"/>
                  </a:cubicBezTo>
                  <a:close/>
                  <a:moveTo>
                    <a:pt x="358" y="61"/>
                  </a:moveTo>
                  <a:cubicBezTo>
                    <a:pt x="352" y="93"/>
                    <a:pt x="345" y="134"/>
                    <a:pt x="338" y="183"/>
                  </a:cubicBezTo>
                  <a:cubicBezTo>
                    <a:pt x="337" y="195"/>
                    <a:pt x="345" y="206"/>
                    <a:pt x="358" y="208"/>
                  </a:cubicBezTo>
                  <a:cubicBezTo>
                    <a:pt x="370" y="210"/>
                    <a:pt x="381" y="201"/>
                    <a:pt x="383" y="189"/>
                  </a:cubicBezTo>
                  <a:cubicBezTo>
                    <a:pt x="391" y="132"/>
                    <a:pt x="399" y="85"/>
                    <a:pt x="406" y="52"/>
                  </a:cubicBezTo>
                  <a:cubicBezTo>
                    <a:pt x="406" y="52"/>
                    <a:pt x="406" y="52"/>
                    <a:pt x="407" y="52"/>
                  </a:cubicBezTo>
                  <a:cubicBezTo>
                    <a:pt x="414" y="51"/>
                    <a:pt x="422" y="50"/>
                    <a:pt x="430" y="50"/>
                  </a:cubicBezTo>
                  <a:cubicBezTo>
                    <a:pt x="430" y="50"/>
                    <a:pt x="431" y="50"/>
                    <a:pt x="431" y="50"/>
                  </a:cubicBezTo>
                  <a:cubicBezTo>
                    <a:pt x="440" y="49"/>
                    <a:pt x="447" y="49"/>
                    <a:pt x="456" y="49"/>
                  </a:cubicBezTo>
                  <a:cubicBezTo>
                    <a:pt x="465" y="49"/>
                    <a:pt x="475" y="49"/>
                    <a:pt x="485" y="50"/>
                  </a:cubicBezTo>
                  <a:cubicBezTo>
                    <a:pt x="494" y="50"/>
                    <a:pt x="502" y="51"/>
                    <a:pt x="511" y="52"/>
                  </a:cubicBezTo>
                  <a:cubicBezTo>
                    <a:pt x="546" y="226"/>
                    <a:pt x="606" y="641"/>
                    <a:pt x="500" y="1069"/>
                  </a:cubicBezTo>
                  <a:cubicBezTo>
                    <a:pt x="417" y="1069"/>
                    <a:pt x="417" y="1069"/>
                    <a:pt x="417" y="1069"/>
                  </a:cubicBezTo>
                  <a:cubicBezTo>
                    <a:pt x="344" y="774"/>
                    <a:pt x="352" y="484"/>
                    <a:pt x="371" y="292"/>
                  </a:cubicBezTo>
                  <a:cubicBezTo>
                    <a:pt x="372" y="280"/>
                    <a:pt x="363" y="269"/>
                    <a:pt x="351" y="267"/>
                  </a:cubicBezTo>
                  <a:cubicBezTo>
                    <a:pt x="338" y="266"/>
                    <a:pt x="327" y="275"/>
                    <a:pt x="326" y="287"/>
                  </a:cubicBezTo>
                  <a:cubicBezTo>
                    <a:pt x="307" y="481"/>
                    <a:pt x="300" y="771"/>
                    <a:pt x="371" y="1069"/>
                  </a:cubicBezTo>
                  <a:cubicBezTo>
                    <a:pt x="336" y="1069"/>
                    <a:pt x="336" y="1069"/>
                    <a:pt x="336" y="1069"/>
                  </a:cubicBezTo>
                  <a:cubicBezTo>
                    <a:pt x="313" y="1069"/>
                    <a:pt x="293" y="1051"/>
                    <a:pt x="291" y="1029"/>
                  </a:cubicBezTo>
                  <a:cubicBezTo>
                    <a:pt x="282" y="924"/>
                    <a:pt x="218" y="823"/>
                    <a:pt x="156" y="738"/>
                  </a:cubicBezTo>
                  <a:cubicBezTo>
                    <a:pt x="93" y="652"/>
                    <a:pt x="45" y="576"/>
                    <a:pt x="45" y="461"/>
                  </a:cubicBezTo>
                  <a:cubicBezTo>
                    <a:pt x="45" y="269"/>
                    <a:pt x="179" y="106"/>
                    <a:pt x="358" y="61"/>
                  </a:cubicBezTo>
                  <a:close/>
                </a:path>
              </a:pathLst>
            </a:custGeom>
            <a:grp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fr-FR" sz="1800">
                <a:solidFill>
                  <a:srgbClr val="4A4A4A"/>
                </a:solidFill>
                <a:latin typeface="Tahoma"/>
                <a:ea typeface="+mn-ea"/>
              </a:endParaRPr>
            </a:p>
          </p:txBody>
        </p:sp>
      </p:grpSp>
      <p:sp>
        <p:nvSpPr>
          <p:cNvPr id="3" name="Titre 2"/>
          <p:cNvSpPr>
            <a:spLocks noGrp="1"/>
          </p:cNvSpPr>
          <p:nvPr>
            <p:ph type="title"/>
          </p:nvPr>
        </p:nvSpPr>
        <p:spPr/>
        <p:txBody>
          <a:bodyPr>
            <a:normAutofit fontScale="90000"/>
          </a:bodyPr>
          <a:lstStyle/>
          <a:p>
            <a:r>
              <a:rPr lang="fr-FR">
                <a:solidFill>
                  <a:schemeClr val="bg2">
                    <a:lumMod val="50000"/>
                  </a:schemeClr>
                </a:solidFill>
              </a:rPr>
              <a:t>2. Démarrage : identification des parcours et cas d’usages à expérimenter </a:t>
            </a:r>
            <a:r>
              <a:rPr lang="fr-FR"/>
              <a:t>Comment identifier les parcours à expérimenter ?</a:t>
            </a:r>
            <a:r>
              <a:rPr lang="fr-FR" u="sng"/>
              <a:t> </a:t>
            </a:r>
            <a:endParaRPr lang="fr-FR"/>
          </a:p>
        </p:txBody>
      </p:sp>
    </p:spTree>
    <p:extLst>
      <p:ext uri="{BB962C8B-B14F-4D97-AF65-F5344CB8AC3E}">
        <p14:creationId xmlns:p14="http://schemas.microsoft.com/office/powerpoint/2010/main" val="3659436366"/>
      </p:ext>
    </p:extLst>
  </p:cSld>
  <p:clrMapOvr>
    <a:masterClrMapping/>
  </p:clrMapOvr>
  <p:transition>
    <p:fade/>
  </p:transition>
</p:sld>
</file>

<file path=ppt/theme/theme1.xml><?xml version="1.0" encoding="utf-8"?>
<a:theme xmlns:a="http://schemas.openxmlformats.org/drawingml/2006/main" name="ANS_THEME STANDARD_V1.0">
  <a:themeElements>
    <a:clrScheme name="ASIP_COULEURS STANDARD_V1.0">
      <a:dk1>
        <a:sysClr val="windowText" lastClr="000000"/>
      </a:dk1>
      <a:lt1>
        <a:sysClr val="window" lastClr="FFFFFF"/>
      </a:lt1>
      <a:dk2>
        <a:srgbClr val="006AB2"/>
      </a:dk2>
      <a:lt2>
        <a:srgbClr val="C7C0BA"/>
      </a:lt2>
      <a:accent1>
        <a:srgbClr val="00A1E0"/>
      </a:accent1>
      <a:accent2>
        <a:srgbClr val="95C23D"/>
      </a:accent2>
      <a:accent3>
        <a:srgbClr val="F7D700"/>
      </a:accent3>
      <a:accent4>
        <a:srgbClr val="FF9900"/>
      </a:accent4>
      <a:accent5>
        <a:srgbClr val="E94190"/>
      </a:accent5>
      <a:accent6>
        <a:srgbClr val="B51621"/>
      </a:accent6>
      <a:hlink>
        <a:srgbClr val="00A1E0"/>
      </a:hlink>
      <a:folHlink>
        <a:srgbClr val="E2001A"/>
      </a:folHlink>
    </a:clrScheme>
    <a:fontScheme name="ASIP_POLIC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spPr>
      <a:bodyPr rtlCol="0" anchor="ctr"/>
      <a:lstStyle>
        <a:defPPr algn="ctr">
          <a:defRPr sz="180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72000" tIns="108000" rIns="72000" bIns="108000" rtlCol="0" anchor="ctr" anchorCtr="0">
        <a:normAutofit/>
      </a:bodyPr>
      <a:lstStyle>
        <a:defPPr algn="ctr">
          <a:defRPr sz="1500" dirty="0" err="1" smtClean="0">
            <a:solidFill>
              <a:srgbClr val="575757"/>
            </a:solidFill>
          </a:defRPr>
        </a:defPPr>
      </a:lstStyle>
    </a:txDef>
  </a:objectDefaults>
  <a:extraClrSchemeLst/>
  <a:extLst>
    <a:ext uri="{05A4C25C-085E-4340-85A3-A5531E510DB2}">
      <thm15:themeFamily xmlns:thm15="http://schemas.microsoft.com/office/thememl/2012/main" name="ANS_MOD_STANDARD_POWERPOINT_V1.0.potx" id="{046AEC7F-5DB4-44B6-A50C-9FA15DF61FA5}" vid="{2AF0C4E7-F5AC-4D9E-94F0-C494F2C0CD47}"/>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96f014b7-0cbd-452f-bfb7-10a994571600">
      <Terms xmlns="http://schemas.microsoft.com/office/infopath/2007/PartnerControls"/>
    </lcf76f155ced4ddcb4097134ff3c332f>
    <TaxCatchAll xmlns="66dcfac2-5c65-49be-a0ef-c0b850e8778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B340E1D73485D43A6B517FE350E9216" ma:contentTypeVersion="15" ma:contentTypeDescription="Crée un document." ma:contentTypeScope="" ma:versionID="23d01a6c1e145dd2dc68780690ddf0d2">
  <xsd:schema xmlns:xsd="http://www.w3.org/2001/XMLSchema" xmlns:xs="http://www.w3.org/2001/XMLSchema" xmlns:p="http://schemas.microsoft.com/office/2006/metadata/properties" xmlns:ns2="96f014b7-0cbd-452f-bfb7-10a994571600" xmlns:ns3="66dcfac2-5c65-49be-a0ef-c0b850e87785" targetNamespace="http://schemas.microsoft.com/office/2006/metadata/properties" ma:root="true" ma:fieldsID="6e0194ffb6b93309d4c5a8a84ffe0a7a" ns2:_="" ns3:_="">
    <xsd:import namespace="96f014b7-0cbd-452f-bfb7-10a994571600"/>
    <xsd:import namespace="66dcfac2-5c65-49be-a0ef-c0b850e8778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6f014b7-0cbd-452f-bfb7-10a99457160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Balises d’images" ma:readOnly="false" ma:fieldId="{5cf76f15-5ced-4ddc-b409-7134ff3c332f}" ma:taxonomyMulti="true" ma:sspId="c4480557-28ee-4200-b705-f4b4ceb9c11a"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6dcfac2-5c65-49be-a0ef-c0b850e87785"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element name="TaxCatchAll" ma:index="21" nillable="true" ma:displayName="Taxonomy Catch All Column" ma:hidden="true" ma:list="{82277901-10fd-4065-ac1f-7ccc29508f16}" ma:internalName="TaxCatchAll" ma:showField="CatchAllData" ma:web="66dcfac2-5c65-49be-a0ef-c0b850e8778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D89BEDA-FE69-4520-AED4-FA3D8DAB4017}">
  <ds:schemaRefs>
    <ds:schemaRef ds:uri="66dcfac2-5c65-49be-a0ef-c0b850e87785"/>
    <ds:schemaRef ds:uri="http://purl.org/dc/terms/"/>
    <ds:schemaRef ds:uri="http://schemas.openxmlformats.org/package/2006/metadata/core-properties"/>
    <ds:schemaRef ds:uri="http://purl.org/dc/dcmitype/"/>
    <ds:schemaRef ds:uri="http://schemas.microsoft.com/office/infopath/2007/PartnerControls"/>
    <ds:schemaRef ds:uri="96f014b7-0cbd-452f-bfb7-10a994571600"/>
    <ds:schemaRef ds:uri="http://schemas.microsoft.com/office/2006/documentManagement/types"/>
    <ds:schemaRef ds:uri="http://schemas.microsoft.com/office/2006/metadata/properties"/>
    <ds:schemaRef ds:uri="http://www.w3.org/XML/1998/namespace"/>
    <ds:schemaRef ds:uri="http://purl.org/dc/elements/1.1/"/>
  </ds:schemaRefs>
</ds:datastoreItem>
</file>

<file path=customXml/itemProps2.xml><?xml version="1.0" encoding="utf-8"?>
<ds:datastoreItem xmlns:ds="http://schemas.openxmlformats.org/officeDocument/2006/customXml" ds:itemID="{AD1E22D2-2D61-4D21-97ED-E6ED468084F0}">
  <ds:schemaRefs>
    <ds:schemaRef ds:uri="http://schemas.microsoft.com/sharepoint/v3/contenttype/forms"/>
  </ds:schemaRefs>
</ds:datastoreItem>
</file>

<file path=customXml/itemProps3.xml><?xml version="1.0" encoding="utf-8"?>
<ds:datastoreItem xmlns:ds="http://schemas.openxmlformats.org/officeDocument/2006/customXml" ds:itemID="{ACA9A24B-5F6D-4169-8DD2-FB8D591645D5}"/>
</file>

<file path=docProps/app.xml><?xml version="1.0" encoding="utf-8"?>
<Properties xmlns="http://schemas.openxmlformats.org/officeDocument/2006/extended-properties" xmlns:vt="http://schemas.openxmlformats.org/officeDocument/2006/docPropsVTypes">
  <Template>ANS_MOD_STANDARD_POWERPOINT</Template>
  <TotalTime>21945</TotalTime>
  <Words>2383</Words>
  <Application>Microsoft Office PowerPoint</Application>
  <PresentationFormat>Affichage à l'écran (16:9)</PresentationFormat>
  <Paragraphs>278</Paragraphs>
  <Slides>18</Slides>
  <Notes>13</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18</vt:i4>
      </vt:variant>
    </vt:vector>
  </HeadingPairs>
  <TitlesOfParts>
    <vt:vector size="26" baseType="lpstr">
      <vt:lpstr>Arial</vt:lpstr>
      <vt:lpstr>Courier New</vt:lpstr>
      <vt:lpstr>Geneva</vt:lpstr>
      <vt:lpstr>Tahoma</vt:lpstr>
      <vt:lpstr>Webdings</vt:lpstr>
      <vt:lpstr>Wingdings</vt:lpstr>
      <vt:lpstr>Wingdings 3</vt:lpstr>
      <vt:lpstr>ANS_THEME STANDARD_V1.0</vt:lpstr>
      <vt:lpstr>Pas à pas : ES pilotes   </vt:lpstr>
      <vt:lpstr>Remarques préliminaires</vt:lpstr>
      <vt:lpstr>Présentation PowerPoint</vt:lpstr>
      <vt:lpstr>1. Contexte de l’expérimentation Mon espace santé</vt:lpstr>
      <vt:lpstr>1. Contexte de l’expérimentation Mon espace santé  Grands objectifs et calendrier général</vt:lpstr>
      <vt:lpstr>1. Contexte de l’expérimentation Mon espace santé  Attendus des ES pilotes</vt:lpstr>
      <vt:lpstr>1. Le contexte de l’expérimentation Mon espace santé  Concrètement, quelles sont les prochaines étapes à suivre ? </vt:lpstr>
      <vt:lpstr>2. Démarrage : identification des parcours et cas d’usages à expérimenter</vt:lpstr>
      <vt:lpstr>2. Démarrage : identification des parcours et cas d’usages à expérimenter Comment identifier les parcours à expérimenter ? </vt:lpstr>
      <vt:lpstr>2. Démarrage : identification des parcours et cas d’usages à expérimenter Evaluation du degré de maturité technique </vt:lpstr>
      <vt:lpstr>2. Démarrage : identification des parcours et cas d’usages à expérimenter Recommandations associées au degré de maturité technique</vt:lpstr>
      <vt:lpstr>2. Démarrage : identification des parcours et cas d’usages à expérimenter Principaux parcours et cas d’usage mis en place dans la 1ère phase pilote</vt:lpstr>
      <vt:lpstr>2. Démarrage : identification des parcours et cas d’usages à expérimenter Zoom sur le cas d’un parcours maternité</vt:lpstr>
      <vt:lpstr>3. Suivi de l’expérimentation Mon espace santé</vt:lpstr>
      <vt:lpstr>3. Suivi de l’expérimentation Mon espace santé Quel enjeu pour le suivi ? </vt:lpstr>
      <vt:lpstr>3. Suivi de l’expérimentation Mon espace santé Les données à collecter par parcours</vt:lpstr>
      <vt:lpstr>3. Suivi de l’expérimentation Mon espace santé Les enseignements transverses à collecter</vt:lpstr>
      <vt:lpstr>3. Suivi de l’expérimentation Mon espace santé Un suivi et un accompagnement au plus près du terrain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Cécile JEANCLOS (EXT)</dc:creator>
  <cp:lastModifiedBy>Maylis PERNIN</cp:lastModifiedBy>
  <cp:revision>599</cp:revision>
  <cp:lastPrinted>2018-03-02T11:16:01Z</cp:lastPrinted>
  <dcterms:created xsi:type="dcterms:W3CDTF">2020-02-24T08:45:31Z</dcterms:created>
  <dcterms:modified xsi:type="dcterms:W3CDTF">2022-03-29T10:32:38Z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itre">
    <vt:lpwstr>Titre du document</vt:lpwstr>
  </property>
  <property fmtid="{D5CDD505-2E9C-101B-9397-08002B2CF9AE}" pid="3" name="_Sous-titre">
    <vt:lpwstr>Sous-titre</vt:lpwstr>
  </property>
  <property fmtid="{D5CDD505-2E9C-101B-9397-08002B2CF9AE}" pid="4" name="_Projet">
    <vt:lpwstr>Nom du projet</vt:lpwstr>
  </property>
  <property fmtid="{D5CDD505-2E9C-101B-9397-08002B2CF9AE}" pid="5" name="_Direction">
    <vt:lpwstr>Nom du pôle/direction</vt:lpwstr>
  </property>
  <property fmtid="{D5CDD505-2E9C-101B-9397-08002B2CF9AE}" pid="6" name="_Version">
    <vt:lpwstr>V0.1</vt:lpwstr>
  </property>
  <property fmtid="{D5CDD505-2E9C-101B-9397-08002B2CF9AE}" pid="7" name="_Statut">
    <vt:lpwstr>En cours</vt:lpwstr>
  </property>
  <property fmtid="{D5CDD505-2E9C-101B-9397-08002B2CF9AE}" pid="8" name="_Classification">
    <vt:lpwstr>Restreinte</vt:lpwstr>
  </property>
  <property fmtid="{D5CDD505-2E9C-101B-9397-08002B2CF9AE}" pid="9" name="*Choix Statut">
    <vt:lpwstr>En cours / En validation / Validé</vt:lpwstr>
  </property>
  <property fmtid="{D5CDD505-2E9C-101B-9397-08002B2CF9AE}" pid="10" name="*Choix classification">
    <vt:lpwstr>Publique / Interne / Restreinte / Confidentielle</vt:lpwstr>
  </property>
  <property fmtid="{D5CDD505-2E9C-101B-9397-08002B2CF9AE}" pid="11" name="MSIP_Label_5af1dbbe-1e64-4437-b4ae-0c846e98b90b_Enabled">
    <vt:lpwstr>true</vt:lpwstr>
  </property>
  <property fmtid="{D5CDD505-2E9C-101B-9397-08002B2CF9AE}" pid="12" name="MSIP_Label_5af1dbbe-1e64-4437-b4ae-0c846e98b90b_SetDate">
    <vt:lpwstr>2021-10-22T12:56:49Z</vt:lpwstr>
  </property>
  <property fmtid="{D5CDD505-2E9C-101B-9397-08002B2CF9AE}" pid="13" name="MSIP_Label_5af1dbbe-1e64-4437-b4ae-0c846e98b90b_Method">
    <vt:lpwstr>Privileged</vt:lpwstr>
  </property>
  <property fmtid="{D5CDD505-2E9C-101B-9397-08002B2CF9AE}" pid="14" name="MSIP_Label_5af1dbbe-1e64-4437-b4ae-0c846e98b90b_Name">
    <vt:lpwstr>EXTERNE</vt:lpwstr>
  </property>
  <property fmtid="{D5CDD505-2E9C-101B-9397-08002B2CF9AE}" pid="15" name="MSIP_Label_5af1dbbe-1e64-4437-b4ae-0c846e98b90b_SiteId">
    <vt:lpwstr>8b87af7d-8647-4dc7-8df4-5f69a2011bb5</vt:lpwstr>
  </property>
  <property fmtid="{D5CDD505-2E9C-101B-9397-08002B2CF9AE}" pid="16" name="MSIP_Label_5af1dbbe-1e64-4437-b4ae-0c846e98b90b_ActionId">
    <vt:lpwstr>de885d78-28ba-4f28-ad51-6186cac2683a</vt:lpwstr>
  </property>
  <property fmtid="{D5CDD505-2E9C-101B-9397-08002B2CF9AE}" pid="17" name="MSIP_Label_5af1dbbe-1e64-4437-b4ae-0c846e98b90b_ContentBits">
    <vt:lpwstr>0</vt:lpwstr>
  </property>
  <property fmtid="{D5CDD505-2E9C-101B-9397-08002B2CF9AE}" pid="18" name="ContentTypeId">
    <vt:lpwstr>0x0101001B340E1D73485D43A6B517FE350E9216</vt:lpwstr>
  </property>
</Properties>
</file>