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0.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6.xml" ContentType="application/vnd.openxmlformats-officedocument.presentationml.tags+xml"/>
  <Override PartName="/ppt/media/image50.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8" r:id="rId4"/>
  </p:sldMasterIdLst>
  <p:notesMasterIdLst>
    <p:notesMasterId r:id="rId44"/>
  </p:notesMasterIdLst>
  <p:handoutMasterIdLst>
    <p:handoutMasterId r:id="rId45"/>
  </p:handoutMasterIdLst>
  <p:sldIdLst>
    <p:sldId id="230719563" r:id="rId5"/>
    <p:sldId id="230719603" r:id="rId6"/>
    <p:sldId id="230719624" r:id="rId7"/>
    <p:sldId id="230719472" r:id="rId8"/>
    <p:sldId id="230719626" r:id="rId9"/>
    <p:sldId id="230719630" r:id="rId10"/>
    <p:sldId id="230719612" r:id="rId11"/>
    <p:sldId id="230719467" r:id="rId12"/>
    <p:sldId id="230719604" r:id="rId13"/>
    <p:sldId id="230719610" r:id="rId14"/>
    <p:sldId id="230719583" r:id="rId15"/>
    <p:sldId id="230719587" r:id="rId16"/>
    <p:sldId id="230719611" r:id="rId17"/>
    <p:sldId id="230719614" r:id="rId18"/>
    <p:sldId id="230719615" r:id="rId19"/>
    <p:sldId id="230719617" r:id="rId20"/>
    <p:sldId id="230719613" r:id="rId21"/>
    <p:sldId id="230719619" r:id="rId22"/>
    <p:sldId id="230719620" r:id="rId23"/>
    <p:sldId id="230719621" r:id="rId24"/>
    <p:sldId id="230719653" r:id="rId25"/>
    <p:sldId id="230719623" r:id="rId26"/>
    <p:sldId id="230719654" r:id="rId27"/>
    <p:sldId id="230719642" r:id="rId28"/>
    <p:sldId id="230719616" r:id="rId29"/>
    <p:sldId id="230719639" r:id="rId30"/>
    <p:sldId id="230719646" r:id="rId31"/>
    <p:sldId id="230719566" r:id="rId32"/>
    <p:sldId id="230719649" r:id="rId33"/>
    <p:sldId id="230719652" r:id="rId34"/>
    <p:sldId id="230719650" r:id="rId35"/>
    <p:sldId id="230719651" r:id="rId36"/>
    <p:sldId id="230719645" r:id="rId37"/>
    <p:sldId id="230719640" r:id="rId38"/>
    <p:sldId id="230719631" r:id="rId39"/>
    <p:sldId id="230719618" r:id="rId40"/>
    <p:sldId id="230719632" r:id="rId41"/>
    <p:sldId id="230719636" r:id="rId42"/>
    <p:sldId id="230719638" r:id="rId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ésentation de mon espace santé" id="{75EBFBA5-144B-4F1F-B66C-F543F4CCDA76}">
          <p14:sldIdLst>
            <p14:sldId id="230719563"/>
            <p14:sldId id="230719603"/>
            <p14:sldId id="230719624"/>
            <p14:sldId id="230719472"/>
            <p14:sldId id="230719626"/>
            <p14:sldId id="230719630"/>
            <p14:sldId id="230719612"/>
            <p14:sldId id="230719467"/>
            <p14:sldId id="230719604"/>
            <p14:sldId id="230719610"/>
            <p14:sldId id="230719583"/>
            <p14:sldId id="230719587"/>
            <p14:sldId id="230719611"/>
            <p14:sldId id="230719614"/>
            <p14:sldId id="230719615"/>
            <p14:sldId id="230719617"/>
            <p14:sldId id="230719613"/>
            <p14:sldId id="230719619"/>
            <p14:sldId id="230719620"/>
            <p14:sldId id="230719621"/>
            <p14:sldId id="230719653"/>
            <p14:sldId id="230719623"/>
            <p14:sldId id="230719654"/>
            <p14:sldId id="230719642"/>
            <p14:sldId id="230719616"/>
            <p14:sldId id="230719639"/>
            <p14:sldId id="230719646"/>
            <p14:sldId id="230719566"/>
            <p14:sldId id="230719649"/>
            <p14:sldId id="230719652"/>
            <p14:sldId id="230719650"/>
            <p14:sldId id="230719651"/>
            <p14:sldId id="230719645"/>
            <p14:sldId id="230719640"/>
            <p14:sldId id="230719631"/>
            <p14:sldId id="230719618"/>
            <p14:sldId id="230719632"/>
            <p14:sldId id="230719636"/>
            <p14:sldId id="23071963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odie FIANCETTE" initials="EF" lastIdx="1" clrIdx="0"/>
  <p:cmAuthor id="2" name="Muriel Bakassa Traore" initials="MBT" lastIdx="2" clrIdx="1"/>
  <p:cmAuthor id="3" name="DECKER AMELIE (CNAM / Paris)" initials="DA(/P" lastIdx="9"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9E9E"/>
    <a:srgbClr val="2A9CA9"/>
    <a:srgbClr val="B71251"/>
    <a:srgbClr val="2F75B5"/>
    <a:srgbClr val="DF2680"/>
    <a:srgbClr val="F6FDFE"/>
    <a:srgbClr val="FFFFFF"/>
    <a:srgbClr val="F0FBFE"/>
    <a:srgbClr val="FCF3F9"/>
    <a:srgbClr val="F9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EAFE3D-EB55-4782-9651-1A9154604FC2}" v="12" dt="2022-09-22T18:48:30.495"/>
    <p1510:client id="{9A615232-2AA3-46C5-BC11-5961FE565256}" v="120" dt="2022-09-20T12:39:36.463"/>
    <p1510:client id="{A92EFC81-424F-4090-80F3-C04C8E2EE17A}" v="95" dt="2022-09-22T08:36:49.623"/>
    <p1510:client id="{D57C9DBF-EF6E-42EC-B9B1-FF2ABAC73D02}" v="46" dt="2022-09-23T06:21:05.79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88507" autoAdjust="0"/>
  </p:normalViewPr>
  <p:slideViewPr>
    <p:cSldViewPr snapToGrid="0" snapToObjects="1">
      <p:cViewPr varScale="1">
        <p:scale>
          <a:sx n="76" d="100"/>
          <a:sy n="76" d="100"/>
        </p:scale>
        <p:origin x="364" y="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p:scale>
          <a:sx n="120" d="100"/>
          <a:sy n="120" d="100"/>
        </p:scale>
        <p:origin x="1458" y="-174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Feuil1!$B$1</c:f>
              <c:strCache>
                <c:ptCount val="1"/>
                <c:pt idx="0">
                  <c:v>Ventes</c:v>
                </c:pt>
              </c:strCache>
            </c:strRef>
          </c:tx>
          <c:spPr>
            <a:ln w="28575">
              <a:solidFill>
                <a:schemeClr val="bg1"/>
              </a:solidFill>
            </a:ln>
          </c:spPr>
          <c:dPt>
            <c:idx val="1"/>
            <c:bubble3D val="0"/>
            <c:spPr>
              <a:solidFill>
                <a:schemeClr val="accent5"/>
              </a:solidFill>
              <a:ln w="28575">
                <a:solidFill>
                  <a:schemeClr val="bg1"/>
                </a:solidFill>
              </a:ln>
            </c:spPr>
            <c:extLst>
              <c:ext xmlns:c16="http://schemas.microsoft.com/office/drawing/2014/chart" uri="{C3380CC4-5D6E-409C-BE32-E72D297353CC}">
                <c16:uniqueId val="{00000001-2934-4697-BD62-C1F8B4C009D5}"/>
              </c:ext>
            </c:extLst>
          </c:dPt>
          <c:dPt>
            <c:idx val="3"/>
            <c:bubble3D val="0"/>
            <c:spPr>
              <a:solidFill>
                <a:schemeClr val="accent2"/>
              </a:solidFill>
              <a:ln w="28575">
                <a:solidFill>
                  <a:schemeClr val="bg1"/>
                </a:solidFill>
              </a:ln>
            </c:spPr>
            <c:extLst>
              <c:ext xmlns:c16="http://schemas.microsoft.com/office/drawing/2014/chart" uri="{C3380CC4-5D6E-409C-BE32-E72D297353CC}">
                <c16:uniqueId val="{00000003-2934-4697-BD62-C1F8B4C009D5}"/>
              </c:ext>
            </c:extLst>
          </c:dPt>
          <c:dPt>
            <c:idx val="4"/>
            <c:bubble3D val="0"/>
            <c:spPr>
              <a:solidFill>
                <a:schemeClr val="accent2"/>
              </a:solidFill>
              <a:ln w="28575">
                <a:solidFill>
                  <a:schemeClr val="bg1"/>
                </a:solidFill>
              </a:ln>
            </c:spPr>
            <c:extLst>
              <c:ext xmlns:c16="http://schemas.microsoft.com/office/drawing/2014/chart" uri="{C3380CC4-5D6E-409C-BE32-E72D297353CC}">
                <c16:uniqueId val="{00000005-2934-4697-BD62-C1F8B4C009D5}"/>
              </c:ext>
            </c:extLst>
          </c:dPt>
          <c:cat>
            <c:numRef>
              <c:f>Feuil1!$A$2:$A$6</c:f>
              <c:numCache>
                <c:formatCode>General</c:formatCode>
                <c:ptCount val="5"/>
              </c:numCache>
            </c:numRef>
          </c:cat>
          <c:val>
            <c:numRef>
              <c:f>Feuil1!$B$2:$B$6</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6-2934-4697-BD62-C1F8B4C009D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fr-FR"/>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BAB5A41-F7BB-5B45-8406-53FAF30F41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4D002B9B-3729-D046-BD04-BD4A9E105F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AF53A3-D88A-7648-B088-8F25B950B550}" type="datetimeFigureOut">
              <a:rPr lang="fr-FR" smtClean="0"/>
              <a:t>23/01/2023</a:t>
            </a:fld>
            <a:endParaRPr lang="fr-FR" dirty="0"/>
          </a:p>
        </p:txBody>
      </p:sp>
      <p:sp>
        <p:nvSpPr>
          <p:cNvPr id="4" name="Espace réservé du pied de page 3">
            <a:extLst>
              <a:ext uri="{FF2B5EF4-FFF2-40B4-BE49-F238E27FC236}">
                <a16:creationId xmlns:a16="http://schemas.microsoft.com/office/drawing/2014/main" id="{BA1A13A4-6082-274F-B128-8042AC6CE2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dirty="0"/>
              <a:t>Point presse 29 avril 2021</a:t>
            </a:r>
          </a:p>
          <a:p>
            <a:r>
              <a:rPr lang="fr-FR" dirty="0"/>
              <a:t>
Point presse 29 avril 2021</a:t>
            </a:r>
          </a:p>
          <a:p>
            <a:r>
              <a:rPr lang="fr-FR" dirty="0"/>
              <a:t>
POINT PRESSE 29 AVRIL 2021</a:t>
            </a:r>
          </a:p>
        </p:txBody>
      </p:sp>
      <p:sp>
        <p:nvSpPr>
          <p:cNvPr id="5" name="Espace réservé du numéro de diapositive 4">
            <a:extLst>
              <a:ext uri="{FF2B5EF4-FFF2-40B4-BE49-F238E27FC236}">
                <a16:creationId xmlns:a16="http://schemas.microsoft.com/office/drawing/2014/main" id="{1B495A50-1997-FC49-9C85-2C0CC43066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23E018-1185-9346-A9CF-393C6DBAD9EE}" type="slidenum">
              <a:rPr lang="fr-FR" smtClean="0"/>
              <a:t>‹N°›</a:t>
            </a:fld>
            <a:endParaRPr lang="fr-FR" dirty="0"/>
          </a:p>
        </p:txBody>
      </p:sp>
    </p:spTree>
    <p:extLst>
      <p:ext uri="{BB962C8B-B14F-4D97-AF65-F5344CB8AC3E}">
        <p14:creationId xmlns:p14="http://schemas.microsoft.com/office/powerpoint/2010/main" val="20669105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BB5C94-4397-B542-9142-3C7D82A76010}" type="datetimeFigureOut">
              <a:rPr lang="fr-FR" smtClean="0"/>
              <a:t>23/01/2023</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dirty="0"/>
              <a:t>Point presse 29 avril 2021</a:t>
            </a:r>
          </a:p>
          <a:p>
            <a:r>
              <a:rPr lang="fr-FR" dirty="0"/>
              <a:t>
Point presse 29 avril 2021</a:t>
            </a:r>
          </a:p>
          <a:p>
            <a:r>
              <a:rPr lang="fr-FR" dirty="0"/>
              <a:t>
POINT PRESSE 29 AVRIL 2021</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91A9D-FBD1-6549-8392-1A40951E00D9}" type="slidenum">
              <a:rPr lang="fr-FR" smtClean="0"/>
              <a:t>‹N°›</a:t>
            </a:fld>
            <a:endParaRPr lang="fr-FR"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338" y="3962508"/>
            <a:ext cx="344964" cy="219093"/>
          </a:xfrm>
          <a:prstGeom prst="rect">
            <a:avLst/>
          </a:prstGeom>
        </p:spPr>
      </p:pic>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219" y="3955473"/>
            <a:ext cx="377202" cy="239568"/>
          </a:xfrm>
          <a:prstGeom prst="rect">
            <a:avLst/>
          </a:prstGeom>
        </p:spPr>
      </p:pic>
    </p:spTree>
    <p:extLst>
      <p:ext uri="{BB962C8B-B14F-4D97-AF65-F5344CB8AC3E}">
        <p14:creationId xmlns:p14="http://schemas.microsoft.com/office/powerpoint/2010/main" val="232948968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r>
              <a:rPr lang="fr-FR" dirty="0"/>
              <a:t>Point presse 29 avril 2021</a:t>
            </a:r>
          </a:p>
          <a:p>
            <a:r>
              <a:rPr lang="fr-FR" dirty="0"/>
              <a:t>
Point presse 29 avril 2021</a:t>
            </a:r>
          </a:p>
          <a:p>
            <a:r>
              <a:rPr lang="fr-FR" dirty="0"/>
              <a:t>
POINT PRESSE 29 AVRIL 2021</a:t>
            </a:r>
          </a:p>
        </p:txBody>
      </p:sp>
      <p:sp>
        <p:nvSpPr>
          <p:cNvPr id="5" name="Espace réservé du numéro de diapositive 4"/>
          <p:cNvSpPr>
            <a:spLocks noGrp="1"/>
          </p:cNvSpPr>
          <p:nvPr>
            <p:ph type="sldNum" sz="quarter" idx="11"/>
          </p:nvPr>
        </p:nvSpPr>
        <p:spPr/>
        <p:txBody>
          <a:bodyPr/>
          <a:lstStyle/>
          <a:p>
            <a:fld id="{22391A9D-FBD1-6549-8392-1A40951E00D9}" type="slidenum">
              <a:rPr lang="fr-FR" smtClean="0"/>
              <a:t>10</a:t>
            </a:fld>
            <a:endParaRPr lang="fr-FR" dirty="0"/>
          </a:p>
        </p:txBody>
      </p:sp>
    </p:spTree>
    <p:extLst>
      <p:ext uri="{BB962C8B-B14F-4D97-AF65-F5344CB8AC3E}">
        <p14:creationId xmlns:p14="http://schemas.microsoft.com/office/powerpoint/2010/main" val="329384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r>
              <a:rPr lang="fr-FR" dirty="0"/>
              <a:t>Point presse 29 avril 2021</a:t>
            </a:r>
          </a:p>
          <a:p>
            <a:r>
              <a:rPr lang="fr-FR" dirty="0"/>
              <a:t>
Point presse 29 avril 2021</a:t>
            </a:r>
          </a:p>
          <a:p>
            <a:r>
              <a:rPr lang="fr-FR" dirty="0"/>
              <a:t>
POINT PRESSE 29 AVRIL 2021</a:t>
            </a:r>
          </a:p>
        </p:txBody>
      </p:sp>
      <p:sp>
        <p:nvSpPr>
          <p:cNvPr id="5" name="Espace réservé du numéro de diapositive 4"/>
          <p:cNvSpPr>
            <a:spLocks noGrp="1"/>
          </p:cNvSpPr>
          <p:nvPr>
            <p:ph type="sldNum" sz="quarter" idx="11"/>
          </p:nvPr>
        </p:nvSpPr>
        <p:spPr/>
        <p:txBody>
          <a:bodyPr/>
          <a:lstStyle/>
          <a:p>
            <a:fld id="{22391A9D-FBD1-6549-8392-1A40951E00D9}" type="slidenum">
              <a:rPr lang="fr-FR" smtClean="0"/>
              <a:t>11</a:t>
            </a:fld>
            <a:endParaRPr lang="fr-FR" dirty="0"/>
          </a:p>
        </p:txBody>
      </p:sp>
    </p:spTree>
    <p:extLst>
      <p:ext uri="{BB962C8B-B14F-4D97-AF65-F5344CB8AC3E}">
        <p14:creationId xmlns:p14="http://schemas.microsoft.com/office/powerpoint/2010/main" val="3293843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fr-FR"/>
          </a:p>
        </p:txBody>
      </p:sp>
      <p:sp>
        <p:nvSpPr>
          <p:cNvPr id="4" name="Date Placeholder 3"/>
          <p:cNvSpPr>
            <a:spLocks noGrp="1"/>
          </p:cNvSpPr>
          <p:nvPr>
            <p:ph type="dt" idx="1"/>
          </p:nvPr>
        </p:nvSpPr>
        <p:spPr/>
        <p:txBody>
          <a:bodyPr/>
          <a:lstStyle/>
          <a:p>
            <a:fld id="{1DF34805-1F01-4BDA-A8CA-FCEA2B4BC8D0}" type="datetime3">
              <a:rPr lang="fr-FR" smtClean="0"/>
              <a:pPr/>
              <a:t>23.01.23</a:t>
            </a:fld>
            <a:endParaRPr lang="fr-FR"/>
          </a:p>
        </p:txBody>
      </p:sp>
      <p:sp>
        <p:nvSpPr>
          <p:cNvPr id="5" name="Slide Number Placeholder 4"/>
          <p:cNvSpPr>
            <a:spLocks noGrp="1"/>
          </p:cNvSpPr>
          <p:nvPr>
            <p:ph type="sldNum" sz="quarter" idx="5"/>
          </p:nvPr>
        </p:nvSpPr>
        <p:spPr/>
        <p:txBody>
          <a:bodyPr/>
          <a:lstStyle/>
          <a:p>
            <a:fld id="{CF5EBCF4-26FC-4F76-8DA1-52FDDC328D44}" type="slidenum">
              <a:rPr lang="fr-FR" smtClean="0"/>
              <a:pPr/>
              <a:t>29</a:t>
            </a:fld>
            <a:endParaRPr lang="fr-FR"/>
          </a:p>
        </p:txBody>
      </p:sp>
    </p:spTree>
    <p:extLst>
      <p:ext uri="{BB962C8B-B14F-4D97-AF65-F5344CB8AC3E}">
        <p14:creationId xmlns:p14="http://schemas.microsoft.com/office/powerpoint/2010/main" val="1795519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fr-FR"/>
          </a:p>
        </p:txBody>
      </p:sp>
      <p:sp>
        <p:nvSpPr>
          <p:cNvPr id="4" name="Date Placeholder 3"/>
          <p:cNvSpPr>
            <a:spLocks noGrp="1"/>
          </p:cNvSpPr>
          <p:nvPr>
            <p:ph type="dt" idx="1"/>
          </p:nvPr>
        </p:nvSpPr>
        <p:spPr/>
        <p:txBody>
          <a:bodyPr/>
          <a:lstStyle/>
          <a:p>
            <a:fld id="{1DF34805-1F01-4BDA-A8CA-FCEA2B4BC8D0}" type="datetime3">
              <a:rPr lang="fr-FR" smtClean="0"/>
              <a:pPr/>
              <a:t>23.01.23</a:t>
            </a:fld>
            <a:endParaRPr lang="fr-FR"/>
          </a:p>
        </p:txBody>
      </p:sp>
      <p:sp>
        <p:nvSpPr>
          <p:cNvPr id="5" name="Slide Number Placeholder 4"/>
          <p:cNvSpPr>
            <a:spLocks noGrp="1"/>
          </p:cNvSpPr>
          <p:nvPr>
            <p:ph type="sldNum" sz="quarter" idx="5"/>
          </p:nvPr>
        </p:nvSpPr>
        <p:spPr/>
        <p:txBody>
          <a:bodyPr/>
          <a:lstStyle/>
          <a:p>
            <a:fld id="{CF5EBCF4-26FC-4F76-8DA1-52FDDC328D44}" type="slidenum">
              <a:rPr lang="fr-FR" smtClean="0"/>
              <a:pPr/>
              <a:t>31</a:t>
            </a:fld>
            <a:endParaRPr lang="fr-FR"/>
          </a:p>
        </p:txBody>
      </p:sp>
    </p:spTree>
    <p:extLst>
      <p:ext uri="{BB962C8B-B14F-4D97-AF65-F5344CB8AC3E}">
        <p14:creationId xmlns:p14="http://schemas.microsoft.com/office/powerpoint/2010/main" val="191905350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oleObject" Target="../embeddings/oleObject2.bin"/><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1.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oleObject" Target="../embeddings/oleObject1.bin"/><Relationship Id="rId5" Type="http://schemas.openxmlformats.org/officeDocument/2006/relationships/tags" Target="../tags/tag5.xml"/><Relationship Id="rId10" Type="http://schemas.openxmlformats.org/officeDocument/2006/relationships/slideMaster" Target="../slideMasters/slideMaster1.xml"/><Relationship Id="rId4" Type="http://schemas.openxmlformats.org/officeDocument/2006/relationships/tags" Target="../tags/tag4.xml"/><Relationship Id="rId9" Type="http://schemas.openxmlformats.org/officeDocument/2006/relationships/tags" Target="../tags/tag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
        <p:cNvGrpSpPr/>
        <p:nvPr/>
      </p:nvGrpSpPr>
      <p:grpSpPr>
        <a:xfrm>
          <a:off x="0" y="0"/>
          <a:ext cx="0" cy="0"/>
          <a:chOff x="0" y="0"/>
          <a:chExt cx="0" cy="0"/>
        </a:xfrm>
      </p:grpSpPr>
      <p:pic>
        <p:nvPicPr>
          <p:cNvPr id="17" name="MES-masque PPT.jpg" descr="MES-masque PPT.jpg"/>
          <p:cNvPicPr>
            <a:picLocks noChangeAspect="1"/>
          </p:cNvPicPr>
          <p:nvPr userDrawn="1"/>
        </p:nvPicPr>
        <p:blipFill rotWithShape="1">
          <a:blip r:embed="rId2"/>
          <a:srcRect b="18743"/>
          <a:stretch/>
        </p:blipFill>
        <p:spPr>
          <a:xfrm>
            <a:off x="-1" y="1874"/>
            <a:ext cx="12192001" cy="5569586"/>
          </a:xfrm>
          <a:prstGeom prst="rect">
            <a:avLst/>
          </a:prstGeom>
          <a:ln w="12700">
            <a:miter lim="400000"/>
          </a:ln>
        </p:spPr>
      </p:pic>
      <p:sp>
        <p:nvSpPr>
          <p:cNvPr id="19" name="Titre de la présentation"/>
          <p:cNvSpPr txBox="1">
            <a:spLocks noGrp="1"/>
          </p:cNvSpPr>
          <p:nvPr>
            <p:ph type="title" hasCustomPrompt="1"/>
          </p:nvPr>
        </p:nvSpPr>
        <p:spPr>
          <a:xfrm>
            <a:off x="794902" y="2025265"/>
            <a:ext cx="6761760" cy="1263055"/>
          </a:xfrm>
          <a:prstGeom prst="rect">
            <a:avLst/>
          </a:prstGeom>
        </p:spPr>
        <p:txBody>
          <a:bodyPr anchor="b"/>
          <a:lstStyle>
            <a:lvl1pPr>
              <a:defRPr sz="3000" cap="all" spc="-60"/>
            </a:lvl1pPr>
          </a:lstStyle>
          <a:p>
            <a:r>
              <a:rPr dirty="0" err="1"/>
              <a:t>Titre</a:t>
            </a:r>
            <a:r>
              <a:rPr dirty="0"/>
              <a:t> de la </a:t>
            </a:r>
            <a:r>
              <a:rPr dirty="0" err="1"/>
              <a:t>présentation</a:t>
            </a:r>
            <a:endParaRPr dirty="0"/>
          </a:p>
        </p:txBody>
      </p:sp>
      <p:sp>
        <p:nvSpPr>
          <p:cNvPr id="21" name="Ligne"/>
          <p:cNvSpPr/>
          <p:nvPr/>
        </p:nvSpPr>
        <p:spPr>
          <a:xfrm>
            <a:off x="830437" y="3429000"/>
            <a:ext cx="6106157" cy="1"/>
          </a:xfrm>
          <a:prstGeom prst="line">
            <a:avLst/>
          </a:prstGeom>
          <a:ln w="114300">
            <a:solidFill>
              <a:srgbClr val="005C9B"/>
            </a:solidFill>
            <a:miter lim="400000"/>
          </a:ln>
        </p:spPr>
        <p:txBody>
          <a:bodyPr lIns="25400" tIns="25400" rIns="25400" bIns="25400" anchor="ctr"/>
          <a:lstStyle/>
          <a:p>
            <a:endParaRPr sz="900" dirty="0"/>
          </a:p>
        </p:txBody>
      </p:sp>
      <p:sp>
        <p:nvSpPr>
          <p:cNvPr id="22" name="Ligne"/>
          <p:cNvSpPr/>
          <p:nvPr/>
        </p:nvSpPr>
        <p:spPr>
          <a:xfrm>
            <a:off x="6926728" y="3429000"/>
            <a:ext cx="1785299" cy="22339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604" y="0"/>
                </a:lnTo>
                <a:lnTo>
                  <a:pt x="21600" y="505"/>
                </a:lnTo>
              </a:path>
            </a:pathLst>
          </a:custGeom>
          <a:ln w="114300">
            <a:solidFill>
              <a:srgbClr val="005C9B"/>
            </a:solidFill>
            <a:miter lim="400000"/>
          </a:ln>
        </p:spPr>
        <p:txBody>
          <a:bodyPr lIns="25400" tIns="25400" rIns="25400" bIns="25400" anchor="ctr"/>
          <a:lstStyle/>
          <a:p>
            <a:pPr>
              <a:defRPr>
                <a:solidFill>
                  <a:srgbClr val="005C9B"/>
                </a:solidFill>
              </a:defRPr>
            </a:pPr>
            <a:endParaRPr sz="900" dirty="0"/>
          </a:p>
        </p:txBody>
      </p:sp>
      <p:sp>
        <p:nvSpPr>
          <p:cNvPr id="23" name="Sur titre de la présentation"/>
          <p:cNvSpPr txBox="1">
            <a:spLocks noGrp="1"/>
          </p:cNvSpPr>
          <p:nvPr>
            <p:ph type="body" sz="quarter" idx="22"/>
          </p:nvPr>
        </p:nvSpPr>
        <p:spPr>
          <a:xfrm>
            <a:off x="794902" y="3537024"/>
            <a:ext cx="2880597" cy="302647"/>
          </a:xfrm>
          <a:prstGeom prst="rect">
            <a:avLst/>
          </a:prstGeom>
        </p:spPr>
        <p:txBody>
          <a:bodyPr wrap="none" anchor="ctr">
            <a:spAutoFit/>
          </a:bodyPr>
          <a:lstStyle>
            <a:lvl1pPr algn="ctr" defTabSz="1219169">
              <a:defRPr sz="1300" cap="all"/>
            </a:lvl1pPr>
          </a:lstStyle>
          <a:p>
            <a:r>
              <a:rPr dirty="0"/>
              <a:t>Sur </a:t>
            </a:r>
            <a:r>
              <a:rPr dirty="0" err="1"/>
              <a:t>titre</a:t>
            </a:r>
            <a:r>
              <a:rPr dirty="0"/>
              <a:t> de la </a:t>
            </a:r>
            <a:r>
              <a:rPr dirty="0" err="1"/>
              <a:t>présentation</a:t>
            </a:r>
            <a:endParaRPr dirty="0"/>
          </a:p>
        </p:txBody>
      </p:sp>
      <p:pic>
        <p:nvPicPr>
          <p:cNvPr id="10" name="Logo-ReMES.png" descr="Logo-ReMES.png">
            <a:extLst>
              <a:ext uri="{FF2B5EF4-FFF2-40B4-BE49-F238E27FC236}">
                <a16:creationId xmlns:a16="http://schemas.microsoft.com/office/drawing/2014/main" id="{25275FFF-632A-6B46-96DE-FFAF89E4BDF9}"/>
              </a:ext>
            </a:extLst>
          </p:cNvPr>
          <p:cNvPicPr>
            <a:picLocks noChangeAspect="1"/>
          </p:cNvPicPr>
          <p:nvPr userDrawn="1"/>
        </p:nvPicPr>
        <p:blipFill>
          <a:blip r:embed="rId3"/>
          <a:stretch>
            <a:fillRect/>
          </a:stretch>
        </p:blipFill>
        <p:spPr>
          <a:xfrm>
            <a:off x="616672" y="373987"/>
            <a:ext cx="1999528" cy="2163424"/>
          </a:xfrm>
          <a:prstGeom prst="rect">
            <a:avLst/>
          </a:prstGeom>
          <a:ln w="12700">
            <a:miter lim="400000"/>
          </a:ln>
        </p:spPr>
      </p:pic>
      <p:pic>
        <p:nvPicPr>
          <p:cNvPr id="9" name="Graphique 8">
            <a:extLst>
              <a:ext uri="{FF2B5EF4-FFF2-40B4-BE49-F238E27FC236}">
                <a16:creationId xmlns:a16="http://schemas.microsoft.com/office/drawing/2014/main" id="{BA6711FC-B5BC-D940-821A-E4CB71FE22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25367" y="6043894"/>
            <a:ext cx="1021223" cy="300209"/>
          </a:xfrm>
          <a:prstGeom prst="rect">
            <a:avLst/>
          </a:prstGeom>
        </p:spPr>
      </p:pic>
      <p:pic>
        <p:nvPicPr>
          <p:cNvPr id="2" name="Imag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673" y="5789538"/>
            <a:ext cx="1374633" cy="873055"/>
          </a:xfrm>
          <a:prstGeom prst="rect">
            <a:avLst/>
          </a:prstGeom>
        </p:spPr>
      </p:pic>
      <p:pic>
        <p:nvPicPr>
          <p:cNvPr id="14" name="Image 13">
            <a:extLst>
              <a:ext uri="{FF2B5EF4-FFF2-40B4-BE49-F238E27FC236}">
                <a16:creationId xmlns:a16="http://schemas.microsoft.com/office/drawing/2014/main" id="{2243E6BC-6888-406A-B31F-4F493CFF85EF}"/>
              </a:ext>
            </a:extLst>
          </p:cNvPr>
          <p:cNvPicPr>
            <a:picLocks noChangeAspect="1"/>
          </p:cNvPicPr>
          <p:nvPr userDrawn="1"/>
        </p:nvPicPr>
        <p:blipFill>
          <a:blip r:embed="rId7"/>
          <a:stretch>
            <a:fillRect/>
          </a:stretch>
        </p:blipFill>
        <p:spPr>
          <a:xfrm>
            <a:off x="2651231" y="5981745"/>
            <a:ext cx="1187427" cy="427901"/>
          </a:xfrm>
          <a:prstGeom prst="rect">
            <a:avLst/>
          </a:prstGeom>
        </p:spPr>
      </p:pic>
      <p:sp>
        <p:nvSpPr>
          <p:cNvPr id="20" name="Numéro de diapositive"/>
          <p:cNvSpPr txBox="1">
            <a:spLocks noGrp="1"/>
          </p:cNvSpPr>
          <p:nvPr>
            <p:ph type="sldNum" sz="quarter" idx="4"/>
          </p:nvPr>
        </p:nvSpPr>
        <p:spPr>
          <a:xfrm>
            <a:off x="11620482" y="6344103"/>
            <a:ext cx="469918" cy="241092"/>
          </a:xfrm>
          <a:prstGeom prst="rect">
            <a:avLst/>
          </a:prstGeom>
        </p:spPr>
        <p:txBody>
          <a:bodyPr/>
          <a:lstStyle>
            <a:lvl1pPr>
              <a:defRPr sz="1000"/>
            </a:lvl1pPr>
          </a:lstStyle>
          <a:p>
            <a:fld id="{86CB4B4D-7CA3-9044-876B-883B54F8677D}" type="slidenum">
              <a:rPr lang="fr-FR" smtClean="0"/>
              <a:pPr/>
              <a:t>‹N°›</a:t>
            </a:fld>
            <a:endParaRPr lang="fr-FR" dirty="0"/>
          </a:p>
        </p:txBody>
      </p:sp>
      <p:sp>
        <p:nvSpPr>
          <p:cNvPr id="25" name="Auteur et date">
            <a:extLst>
              <a:ext uri="{FF2B5EF4-FFF2-40B4-BE49-F238E27FC236}">
                <a16:creationId xmlns:a16="http://schemas.microsoft.com/office/drawing/2014/main" id="{E30CA11C-B037-8E48-B945-69C3DE227325}"/>
              </a:ext>
            </a:extLst>
          </p:cNvPr>
          <p:cNvSpPr txBox="1">
            <a:spLocks/>
          </p:cNvSpPr>
          <p:nvPr userDrawn="1"/>
        </p:nvSpPr>
        <p:spPr>
          <a:xfrm>
            <a:off x="7755010" y="6344103"/>
            <a:ext cx="3742855" cy="318490"/>
          </a:xfrm>
          <a:prstGeom prst="rect">
            <a:avLst/>
          </a:prstGeom>
        </p:spPr>
        <p:txBody>
          <a:bodyPr lIns="45719" tIns="45719" rIns="45719" bIns="4571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kern="0" dirty="0"/>
              <a:t>Présentation Mon espace santé</a:t>
            </a:r>
          </a:p>
        </p:txBody>
      </p:sp>
      <p:pic>
        <p:nvPicPr>
          <p:cNvPr id="26" name="Image 25"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8"/>
          <a:stretch>
            <a:fillRect/>
          </a:stretch>
        </p:blipFill>
        <p:spPr>
          <a:xfrm>
            <a:off x="4793695" y="5937991"/>
            <a:ext cx="1880873" cy="472713"/>
          </a:xfrm>
          <a:prstGeom prst="rect">
            <a:avLst/>
          </a:prstGeom>
        </p:spPr>
      </p:pic>
      <p:pic>
        <p:nvPicPr>
          <p:cNvPr id="15"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48884"/>
          <a:stretch/>
        </p:blipFill>
        <p:spPr bwMode="auto">
          <a:xfrm>
            <a:off x="6707809" y="5953720"/>
            <a:ext cx="518021" cy="480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96958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3" name="Titre du chapitre"/>
          <p:cNvSpPr txBox="1">
            <a:spLocks noGrp="1"/>
          </p:cNvSpPr>
          <p:nvPr>
            <p:ph type="body" sz="quarter" idx="22" hasCustomPrompt="1"/>
          </p:nvPr>
        </p:nvSpPr>
        <p:spPr>
          <a:xfrm>
            <a:off x="3450165" y="3390139"/>
            <a:ext cx="6761760" cy="1263055"/>
          </a:xfrm>
          <a:prstGeom prst="rect">
            <a:avLst/>
          </a:prstGeom>
        </p:spPr>
        <p:txBody>
          <a:bodyPr anchor="b"/>
          <a:lstStyle>
            <a:lvl1pPr defTabSz="1219169">
              <a:lnSpc>
                <a:spcPct val="80000"/>
              </a:lnSpc>
              <a:defRPr sz="3000" cap="all" spc="-60">
                <a:solidFill>
                  <a:srgbClr val="005C9B"/>
                </a:solidFill>
              </a:defRPr>
            </a:lvl1pPr>
          </a:lstStyle>
          <a:p>
            <a:r>
              <a:rPr dirty="0"/>
              <a:t>TITRE CHAPITRE</a:t>
            </a:r>
          </a:p>
        </p:txBody>
      </p:sp>
      <p:pic>
        <p:nvPicPr>
          <p:cNvPr id="11" name="Logo-ReMES.png" descr="Logo-ReMES.png">
            <a:extLst>
              <a:ext uri="{FF2B5EF4-FFF2-40B4-BE49-F238E27FC236}">
                <a16:creationId xmlns:a16="http://schemas.microsoft.com/office/drawing/2014/main" id="{25275FFF-632A-6B46-96DE-FFAF89E4BDF9}"/>
              </a:ext>
            </a:extLst>
          </p:cNvPr>
          <p:cNvPicPr>
            <a:picLocks noChangeAspect="1"/>
          </p:cNvPicPr>
          <p:nvPr userDrawn="1"/>
        </p:nvPicPr>
        <p:blipFill>
          <a:blip r:embed="rId2"/>
          <a:stretch>
            <a:fillRect/>
          </a:stretch>
        </p:blipFill>
        <p:spPr>
          <a:xfrm>
            <a:off x="616672" y="373987"/>
            <a:ext cx="1999528" cy="2163424"/>
          </a:xfrm>
          <a:prstGeom prst="rect">
            <a:avLst/>
          </a:prstGeom>
          <a:ln w="12700">
            <a:miter lim="400000"/>
          </a:ln>
        </p:spPr>
      </p:pic>
      <p:sp>
        <p:nvSpPr>
          <p:cNvPr id="2" name="ZoneTexte 1"/>
          <p:cNvSpPr txBox="1"/>
          <p:nvPr userDrawn="1"/>
        </p:nvSpPr>
        <p:spPr>
          <a:xfrm>
            <a:off x="3450165" y="742962"/>
            <a:ext cx="676176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lang="fr-FR" sz="3000" b="1" i="0" u="none" strike="noStrike" cap="all" spc="-60" baseline="0" dirty="0">
                <a:solidFill>
                  <a:srgbClr val="005C9B"/>
                </a:solidFill>
                <a:uFillTx/>
                <a:latin typeface="+mj-lt"/>
                <a:ea typeface="+mj-ea"/>
                <a:cs typeface="+mj-cs"/>
                <a:sym typeface="Helvetica Neue"/>
              </a:rPr>
              <a:t>ORDRE DU JOUR </a:t>
            </a:r>
          </a:p>
        </p:txBody>
      </p:sp>
      <p:sp>
        <p:nvSpPr>
          <p:cNvPr id="3" name="Espace réservé du numéro de diapositive 2"/>
          <p:cNvSpPr>
            <a:spLocks noGrp="1"/>
          </p:cNvSpPr>
          <p:nvPr>
            <p:ph type="sldNum" sz="quarter" idx="23"/>
          </p:nvPr>
        </p:nvSpPr>
        <p:spPr/>
        <p:txBody>
          <a:bodyPr/>
          <a:lstStyle/>
          <a:p>
            <a:fld id="{86CB4B4D-7CA3-9044-876B-883B54F8677D}" type="slidenum">
              <a:rPr lang="fr-FR" smtClean="0"/>
              <a:pPr/>
              <a:t>‹N°›</a:t>
            </a:fld>
            <a:endParaRPr lang="fr-FR" dirty="0"/>
          </a:p>
        </p:txBody>
      </p:sp>
    </p:spTree>
    <p:extLst>
      <p:ext uri="{BB962C8B-B14F-4D97-AF65-F5344CB8AC3E}">
        <p14:creationId xmlns:p14="http://schemas.microsoft.com/office/powerpoint/2010/main" val="237928132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pitre">
    <p:spTree>
      <p:nvGrpSpPr>
        <p:cNvPr id="1" name=""/>
        <p:cNvGrpSpPr/>
        <p:nvPr/>
      </p:nvGrpSpPr>
      <p:grpSpPr>
        <a:xfrm>
          <a:off x="0" y="0"/>
          <a:ext cx="0" cy="0"/>
          <a:chOff x="0" y="0"/>
          <a:chExt cx="0" cy="0"/>
        </a:xfrm>
      </p:grpSpPr>
      <p:sp>
        <p:nvSpPr>
          <p:cNvPr id="33" name="Titre du chapitre"/>
          <p:cNvSpPr txBox="1">
            <a:spLocks noGrp="1"/>
          </p:cNvSpPr>
          <p:nvPr>
            <p:ph type="body" sz="quarter" idx="22" hasCustomPrompt="1"/>
          </p:nvPr>
        </p:nvSpPr>
        <p:spPr>
          <a:xfrm>
            <a:off x="3450165" y="3390139"/>
            <a:ext cx="6761760" cy="1263055"/>
          </a:xfrm>
          <a:prstGeom prst="rect">
            <a:avLst/>
          </a:prstGeom>
        </p:spPr>
        <p:txBody>
          <a:bodyPr anchor="b"/>
          <a:lstStyle>
            <a:lvl1pPr defTabSz="1219169">
              <a:lnSpc>
                <a:spcPct val="80000"/>
              </a:lnSpc>
              <a:defRPr sz="3000" cap="all" spc="-60">
                <a:solidFill>
                  <a:srgbClr val="005C9B"/>
                </a:solidFill>
              </a:defRPr>
            </a:lvl1pPr>
          </a:lstStyle>
          <a:p>
            <a:r>
              <a:t>TITRE CHAPITRE</a:t>
            </a:r>
          </a:p>
        </p:txBody>
      </p:sp>
      <p:pic>
        <p:nvPicPr>
          <p:cNvPr id="8" name="Logo-ReMES.png" descr="Logo-ReMES.png">
            <a:extLst>
              <a:ext uri="{FF2B5EF4-FFF2-40B4-BE49-F238E27FC236}">
                <a16:creationId xmlns:a16="http://schemas.microsoft.com/office/drawing/2014/main" id="{25275FFF-632A-6B46-96DE-FFAF89E4BDF9}"/>
              </a:ext>
            </a:extLst>
          </p:cNvPr>
          <p:cNvPicPr>
            <a:picLocks noChangeAspect="1"/>
          </p:cNvPicPr>
          <p:nvPr userDrawn="1"/>
        </p:nvPicPr>
        <p:blipFill>
          <a:blip r:embed="rId2"/>
          <a:stretch>
            <a:fillRect/>
          </a:stretch>
        </p:blipFill>
        <p:spPr>
          <a:xfrm>
            <a:off x="616672" y="373987"/>
            <a:ext cx="1999528" cy="2163424"/>
          </a:xfrm>
          <a:prstGeom prst="rect">
            <a:avLst/>
          </a:prstGeom>
          <a:ln w="12700">
            <a:miter lim="400000"/>
          </a:ln>
        </p:spPr>
      </p:pic>
      <p:sp>
        <p:nvSpPr>
          <p:cNvPr id="2" name="Espace réservé du numéro de diapositive 1"/>
          <p:cNvSpPr>
            <a:spLocks noGrp="1"/>
          </p:cNvSpPr>
          <p:nvPr>
            <p:ph type="sldNum" sz="quarter" idx="23"/>
          </p:nvPr>
        </p:nvSpPr>
        <p:spPr/>
        <p:txBody>
          <a:bodyPr/>
          <a:lstStyle/>
          <a:p>
            <a:fld id="{86CB4B4D-7CA3-9044-876B-883B54F8677D}" type="slidenum">
              <a:rPr lang="fr-FR" smtClean="0"/>
              <a:pPr/>
              <a:t>‹N°›</a:t>
            </a:fld>
            <a:endParaRPr lang="fr-FR" dirty="0"/>
          </a:p>
        </p:txBody>
      </p:sp>
    </p:spTree>
    <p:extLst>
      <p:ext uri="{BB962C8B-B14F-4D97-AF65-F5344CB8AC3E}">
        <p14:creationId xmlns:p14="http://schemas.microsoft.com/office/powerpoint/2010/main" val="278853643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re et puces">
    <p:spTree>
      <p:nvGrpSpPr>
        <p:cNvPr id="1" name=""/>
        <p:cNvGrpSpPr/>
        <p:nvPr/>
      </p:nvGrpSpPr>
      <p:grpSpPr>
        <a:xfrm>
          <a:off x="0" y="0"/>
          <a:ext cx="0" cy="0"/>
          <a:chOff x="0" y="0"/>
          <a:chExt cx="0" cy="0"/>
        </a:xfrm>
      </p:grpSpPr>
      <p:pic>
        <p:nvPicPr>
          <p:cNvPr id="40" name="MES-masque PPT3.jpg" descr="MES-masque PPT3.jpg"/>
          <p:cNvPicPr>
            <a:picLocks noChangeAspect="1"/>
          </p:cNvPicPr>
          <p:nvPr/>
        </p:nvPicPr>
        <p:blipFill rotWithShape="1">
          <a:blip r:embed="rId2"/>
          <a:srcRect b="18035"/>
          <a:stretch/>
        </p:blipFill>
        <p:spPr>
          <a:xfrm>
            <a:off x="-1" y="-13855"/>
            <a:ext cx="12192001" cy="1613733"/>
          </a:xfrm>
          <a:prstGeom prst="rect">
            <a:avLst/>
          </a:prstGeom>
          <a:ln w="12700">
            <a:miter lim="400000"/>
          </a:ln>
        </p:spPr>
      </p:pic>
      <p:sp>
        <p:nvSpPr>
          <p:cNvPr id="41" name="Texte niveau 1…"/>
          <p:cNvSpPr txBox="1">
            <a:spLocks noGrp="1"/>
          </p:cNvSpPr>
          <p:nvPr>
            <p:ph type="body" sz="half" idx="1" hasCustomPrompt="1"/>
          </p:nvPr>
        </p:nvSpPr>
        <p:spPr>
          <a:xfrm>
            <a:off x="2313517" y="2437519"/>
            <a:ext cx="9156370" cy="3359471"/>
          </a:xfrm>
          <a:prstGeom prst="rect">
            <a:avLst/>
          </a:prstGeom>
        </p:spPr>
        <p:txBody>
          <a:bodyPr/>
          <a:lstStyle>
            <a:lvl1pPr marL="254000" indent="-254000" defTabSz="1219169">
              <a:lnSpc>
                <a:spcPct val="80000"/>
              </a:lnSpc>
              <a:spcBef>
                <a:spcPts val="2250"/>
              </a:spcBef>
              <a:buSzPct val="123000"/>
              <a:buChar char="•"/>
              <a:defRPr sz="2000" b="0">
                <a:solidFill>
                  <a:srgbClr val="000000"/>
                </a:solidFill>
              </a:defRPr>
            </a:lvl1pPr>
            <a:lvl2pPr marL="520700" indent="-215900" defTabSz="1219169">
              <a:lnSpc>
                <a:spcPct val="80000"/>
              </a:lnSpc>
              <a:spcBef>
                <a:spcPts val="2250"/>
              </a:spcBef>
              <a:buSzPct val="123000"/>
              <a:buChar char="•"/>
              <a:defRPr sz="1700" b="0">
                <a:solidFill>
                  <a:srgbClr val="000000"/>
                </a:solidFill>
              </a:defRPr>
            </a:lvl2pPr>
            <a:lvl3pPr marL="800100" indent="-190500" defTabSz="1219169">
              <a:lnSpc>
                <a:spcPct val="80000"/>
              </a:lnSpc>
              <a:spcBef>
                <a:spcPts val="2250"/>
              </a:spcBef>
              <a:buSzPct val="123000"/>
              <a:buChar char="•"/>
              <a:defRPr sz="1500" b="0">
                <a:solidFill>
                  <a:srgbClr val="000000"/>
                </a:solidFill>
              </a:defRPr>
            </a:lvl3pPr>
            <a:lvl4pPr marL="1104900" indent="-190500" defTabSz="1219169">
              <a:lnSpc>
                <a:spcPct val="80000"/>
              </a:lnSpc>
              <a:spcBef>
                <a:spcPts val="2250"/>
              </a:spcBef>
              <a:buSzPct val="123000"/>
              <a:buChar char="•"/>
              <a:defRPr sz="1500" b="0">
                <a:solidFill>
                  <a:srgbClr val="000000"/>
                </a:solidFill>
              </a:defRPr>
            </a:lvl4pPr>
            <a:lvl5pPr marL="1409700" indent="-190500" defTabSz="1219169">
              <a:lnSpc>
                <a:spcPct val="80000"/>
              </a:lnSpc>
              <a:spcBef>
                <a:spcPts val="2250"/>
              </a:spcBef>
              <a:buSzPct val="123000"/>
              <a:buChar char="•"/>
              <a:defRPr sz="1500" b="0">
                <a:solidFill>
                  <a:srgbClr val="000000"/>
                </a:solidFill>
              </a:defRPr>
            </a:lvl5pPr>
          </a:lstStyle>
          <a:p>
            <a:r>
              <a:rPr dirty="0" err="1"/>
              <a:t>Texte</a:t>
            </a:r>
            <a:r>
              <a:rPr dirty="0"/>
              <a:t> de puce de diapositive</a:t>
            </a:r>
          </a:p>
          <a:p>
            <a:pPr lvl="1"/>
            <a:endParaRPr dirty="0"/>
          </a:p>
          <a:p>
            <a:pPr lvl="2"/>
            <a:endParaRPr dirty="0"/>
          </a:p>
          <a:p>
            <a:pPr lvl="3"/>
            <a:endParaRPr dirty="0"/>
          </a:p>
          <a:p>
            <a:pPr lvl="4"/>
            <a:endParaRPr dirty="0"/>
          </a:p>
        </p:txBody>
      </p:sp>
      <p:pic>
        <p:nvPicPr>
          <p:cNvPr id="43" name="Logo-ReMES.png" descr="Logo-ReMES.png"/>
          <p:cNvPicPr>
            <a:picLocks noChangeAspect="1"/>
          </p:cNvPicPr>
          <p:nvPr/>
        </p:nvPicPr>
        <p:blipFill>
          <a:blip r:embed="rId3"/>
          <a:stretch>
            <a:fillRect/>
          </a:stretch>
        </p:blipFill>
        <p:spPr>
          <a:xfrm>
            <a:off x="222482" y="16625"/>
            <a:ext cx="1415817" cy="1531867"/>
          </a:xfrm>
          <a:prstGeom prst="rect">
            <a:avLst/>
          </a:prstGeom>
          <a:ln w="12700">
            <a:miter lim="400000"/>
          </a:ln>
        </p:spPr>
      </p:pic>
      <p:sp>
        <p:nvSpPr>
          <p:cNvPr id="45" name="Ligne"/>
          <p:cNvSpPr/>
          <p:nvPr/>
        </p:nvSpPr>
        <p:spPr>
          <a:xfrm>
            <a:off x="2318430" y="1153622"/>
            <a:ext cx="7224831" cy="1"/>
          </a:xfrm>
          <a:prstGeom prst="line">
            <a:avLst/>
          </a:prstGeom>
          <a:ln w="63500">
            <a:solidFill>
              <a:srgbClr val="005C9B"/>
            </a:solidFill>
            <a:miter lim="400000"/>
          </a:ln>
        </p:spPr>
        <p:txBody>
          <a:bodyPr lIns="25400" tIns="25400" rIns="25400" bIns="25400" anchor="ctr"/>
          <a:lstStyle/>
          <a:p>
            <a:endParaRPr sz="900" dirty="0"/>
          </a:p>
        </p:txBody>
      </p:sp>
      <p:sp>
        <p:nvSpPr>
          <p:cNvPr id="46" name="Ligne"/>
          <p:cNvSpPr/>
          <p:nvPr/>
        </p:nvSpPr>
        <p:spPr>
          <a:xfrm>
            <a:off x="9533395" y="1146312"/>
            <a:ext cx="2201720" cy="230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923" y="684"/>
                </a:lnTo>
                <a:lnTo>
                  <a:pt x="21600" y="0"/>
                </a:lnTo>
              </a:path>
            </a:pathLst>
          </a:custGeom>
          <a:ln w="63500">
            <a:solidFill>
              <a:srgbClr val="005C9B"/>
            </a:solidFill>
            <a:miter lim="400000"/>
          </a:ln>
        </p:spPr>
        <p:txBody>
          <a:bodyPr lIns="25400" tIns="25400" rIns="25400" bIns="25400" anchor="ctr"/>
          <a:lstStyle/>
          <a:p>
            <a:pPr>
              <a:defRPr>
                <a:solidFill>
                  <a:srgbClr val="005C9B"/>
                </a:solidFill>
              </a:defRPr>
            </a:pPr>
            <a:endParaRPr sz="900" dirty="0"/>
          </a:p>
        </p:txBody>
      </p:sp>
      <p:sp>
        <p:nvSpPr>
          <p:cNvPr id="12" name="Titre 1">
            <a:extLst>
              <a:ext uri="{FF2B5EF4-FFF2-40B4-BE49-F238E27FC236}">
                <a16:creationId xmlns:a16="http://schemas.microsoft.com/office/drawing/2014/main" id="{D00C3AFE-F4E7-CE4A-AEA1-5618EB75DD74}"/>
              </a:ext>
            </a:extLst>
          </p:cNvPr>
          <p:cNvSpPr>
            <a:spLocks noGrp="1"/>
          </p:cNvSpPr>
          <p:nvPr>
            <p:ph type="title" hasCustomPrompt="1"/>
          </p:nvPr>
        </p:nvSpPr>
        <p:spPr>
          <a:xfrm>
            <a:off x="2313517" y="16625"/>
            <a:ext cx="6984241" cy="1133342"/>
          </a:xfrm>
        </p:spPr>
        <p:txBody>
          <a:bodyPr anchor="b"/>
          <a:lstStyle/>
          <a:p>
            <a:r>
              <a:rPr lang="fr-FR" dirty="0"/>
              <a:t>MODIFIEZ LE STYLE DU TITRE</a:t>
            </a:r>
          </a:p>
        </p:txBody>
      </p:sp>
      <p:sp>
        <p:nvSpPr>
          <p:cNvPr id="17" name="Ligne">
            <a:extLst>
              <a:ext uri="{FF2B5EF4-FFF2-40B4-BE49-F238E27FC236}">
                <a16:creationId xmlns:a16="http://schemas.microsoft.com/office/drawing/2014/main" id="{EEC26EF3-16DB-0049-9F50-E599677CA0A6}"/>
              </a:ext>
            </a:extLst>
          </p:cNvPr>
          <p:cNvSpPr/>
          <p:nvPr userDrawn="1"/>
        </p:nvSpPr>
        <p:spPr>
          <a:xfrm flipV="1">
            <a:off x="327103" y="6154495"/>
            <a:ext cx="11434174" cy="7148"/>
          </a:xfrm>
          <a:prstGeom prst="line">
            <a:avLst/>
          </a:prstGeom>
          <a:ln w="50800">
            <a:solidFill>
              <a:srgbClr val="005C9B"/>
            </a:solidFill>
            <a:miter lim="400000"/>
          </a:ln>
        </p:spPr>
        <p:txBody>
          <a:bodyPr lIns="25400" tIns="25400" rIns="25400" bIns="25400" anchor="ctr"/>
          <a:lstStyle/>
          <a:p>
            <a:endParaRPr sz="900" dirty="0"/>
          </a:p>
        </p:txBody>
      </p:sp>
      <p:pic>
        <p:nvPicPr>
          <p:cNvPr id="19" name="Graphique 6">
            <a:extLst>
              <a:ext uri="{FF2B5EF4-FFF2-40B4-BE49-F238E27FC236}">
                <a16:creationId xmlns:a16="http://schemas.microsoft.com/office/drawing/2014/main" id="{B220D2EE-C8F8-5242-AC0E-C44EB0E22A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2819" y="6390559"/>
            <a:ext cx="819724" cy="240974"/>
          </a:xfrm>
          <a:prstGeom prst="rect">
            <a:avLst/>
          </a:prstGeom>
        </p:spPr>
      </p:pic>
      <p:pic>
        <p:nvPicPr>
          <p:cNvPr id="20" name="Imag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1536" y="6252292"/>
            <a:ext cx="839961" cy="533475"/>
          </a:xfrm>
          <a:prstGeom prst="rect">
            <a:avLst/>
          </a:prstGeom>
        </p:spPr>
      </p:pic>
      <p:pic>
        <p:nvPicPr>
          <p:cNvPr id="22" name="Image 21">
            <a:extLst>
              <a:ext uri="{FF2B5EF4-FFF2-40B4-BE49-F238E27FC236}">
                <a16:creationId xmlns:a16="http://schemas.microsoft.com/office/drawing/2014/main" id="{2243E6BC-6888-406A-B31F-4F493CFF85EF}"/>
              </a:ext>
            </a:extLst>
          </p:cNvPr>
          <p:cNvPicPr>
            <a:picLocks noChangeAspect="1"/>
          </p:cNvPicPr>
          <p:nvPr userDrawn="1"/>
        </p:nvPicPr>
        <p:blipFill>
          <a:blip r:embed="rId7"/>
          <a:stretch>
            <a:fillRect/>
          </a:stretch>
        </p:blipFill>
        <p:spPr>
          <a:xfrm>
            <a:off x="1993865" y="6340658"/>
            <a:ext cx="989967" cy="356744"/>
          </a:xfrm>
          <a:prstGeom prst="rect">
            <a:avLst/>
          </a:prstGeom>
        </p:spPr>
      </p:pic>
      <p:sp>
        <p:nvSpPr>
          <p:cNvPr id="23" name="Numéro de diapositive"/>
          <p:cNvSpPr txBox="1">
            <a:spLocks noGrp="1"/>
          </p:cNvSpPr>
          <p:nvPr>
            <p:ph type="sldNum" sz="quarter" idx="4"/>
          </p:nvPr>
        </p:nvSpPr>
        <p:spPr>
          <a:xfrm>
            <a:off x="11620482" y="6344103"/>
            <a:ext cx="469918" cy="241092"/>
          </a:xfrm>
          <a:prstGeom prst="rect">
            <a:avLst/>
          </a:prstGeom>
        </p:spPr>
        <p:txBody>
          <a:bodyPr/>
          <a:lstStyle>
            <a:lvl1pPr>
              <a:defRPr sz="1000"/>
            </a:lvl1pPr>
          </a:lstStyle>
          <a:p>
            <a:fld id="{86CB4B4D-7CA3-9044-876B-883B54F8677D}" type="slidenum">
              <a:rPr lang="fr-FR" smtClean="0"/>
              <a:pPr/>
              <a:t>‹N°›</a:t>
            </a:fld>
            <a:endParaRPr lang="fr-FR" dirty="0"/>
          </a:p>
        </p:txBody>
      </p:sp>
      <p:sp>
        <p:nvSpPr>
          <p:cNvPr id="24" name="Auteur et date">
            <a:extLst>
              <a:ext uri="{FF2B5EF4-FFF2-40B4-BE49-F238E27FC236}">
                <a16:creationId xmlns:a16="http://schemas.microsoft.com/office/drawing/2014/main" id="{E30CA11C-B037-8E48-B945-69C3DE227325}"/>
              </a:ext>
            </a:extLst>
          </p:cNvPr>
          <p:cNvSpPr txBox="1">
            <a:spLocks/>
          </p:cNvSpPr>
          <p:nvPr userDrawn="1"/>
        </p:nvSpPr>
        <p:spPr>
          <a:xfrm>
            <a:off x="7755010" y="6344103"/>
            <a:ext cx="3742855" cy="318490"/>
          </a:xfrm>
          <a:prstGeom prst="rect">
            <a:avLst/>
          </a:prstGeom>
        </p:spPr>
        <p:txBody>
          <a:bodyPr lIns="45719" tIns="45719" rIns="45719" bIns="4571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kern="0" dirty="0"/>
              <a:t>Présentation Mon espace santé</a:t>
            </a:r>
          </a:p>
        </p:txBody>
      </p:sp>
      <p:pic>
        <p:nvPicPr>
          <p:cNvPr id="21"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48884"/>
          <a:stretch/>
        </p:blipFill>
        <p:spPr bwMode="auto">
          <a:xfrm>
            <a:off x="6694629" y="6290475"/>
            <a:ext cx="518021" cy="480556"/>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9"/>
          <a:stretch>
            <a:fillRect/>
          </a:stretch>
        </p:blipFill>
        <p:spPr>
          <a:xfrm>
            <a:off x="4793695" y="6289220"/>
            <a:ext cx="1880873" cy="472713"/>
          </a:xfrm>
          <a:prstGeom prst="rect">
            <a:avLst/>
          </a:prstGeom>
        </p:spPr>
      </p:pic>
    </p:spTree>
    <p:extLst>
      <p:ext uri="{BB962C8B-B14F-4D97-AF65-F5344CB8AC3E}">
        <p14:creationId xmlns:p14="http://schemas.microsoft.com/office/powerpoint/2010/main" val="3059511818"/>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re et puces">
    <p:spTree>
      <p:nvGrpSpPr>
        <p:cNvPr id="1" name=""/>
        <p:cNvGrpSpPr/>
        <p:nvPr/>
      </p:nvGrpSpPr>
      <p:grpSpPr>
        <a:xfrm>
          <a:off x="0" y="0"/>
          <a:ext cx="0" cy="0"/>
          <a:chOff x="0" y="0"/>
          <a:chExt cx="0" cy="0"/>
        </a:xfrm>
      </p:grpSpPr>
      <p:pic>
        <p:nvPicPr>
          <p:cNvPr id="40" name="MES-masque PPT3.jpg" descr="MES-masque PPT3.jpg"/>
          <p:cNvPicPr>
            <a:picLocks noChangeAspect="1"/>
          </p:cNvPicPr>
          <p:nvPr/>
        </p:nvPicPr>
        <p:blipFill rotWithShape="1">
          <a:blip r:embed="rId2"/>
          <a:srcRect b="18035"/>
          <a:stretch/>
        </p:blipFill>
        <p:spPr>
          <a:xfrm>
            <a:off x="-1" y="-13855"/>
            <a:ext cx="12192001" cy="1613733"/>
          </a:xfrm>
          <a:prstGeom prst="rect">
            <a:avLst/>
          </a:prstGeom>
          <a:ln w="12700">
            <a:miter lim="400000"/>
          </a:ln>
        </p:spPr>
      </p:pic>
      <p:sp>
        <p:nvSpPr>
          <p:cNvPr id="41" name="Texte niveau 1…"/>
          <p:cNvSpPr txBox="1">
            <a:spLocks noGrp="1"/>
          </p:cNvSpPr>
          <p:nvPr>
            <p:ph type="body" sz="half" idx="1" hasCustomPrompt="1"/>
          </p:nvPr>
        </p:nvSpPr>
        <p:spPr>
          <a:xfrm>
            <a:off x="2313517" y="2437519"/>
            <a:ext cx="9156370" cy="3359471"/>
          </a:xfrm>
          <a:prstGeom prst="rect">
            <a:avLst/>
          </a:prstGeom>
        </p:spPr>
        <p:txBody>
          <a:bodyPr/>
          <a:lstStyle>
            <a:lvl1pPr marL="254000" indent="-254000" defTabSz="1219169">
              <a:lnSpc>
                <a:spcPct val="80000"/>
              </a:lnSpc>
              <a:spcBef>
                <a:spcPts val="2250"/>
              </a:spcBef>
              <a:buSzPct val="123000"/>
              <a:buChar char="•"/>
              <a:defRPr sz="2000" b="0">
                <a:solidFill>
                  <a:srgbClr val="000000"/>
                </a:solidFill>
              </a:defRPr>
            </a:lvl1pPr>
            <a:lvl2pPr marL="520700" indent="-215900" defTabSz="1219169">
              <a:lnSpc>
                <a:spcPct val="80000"/>
              </a:lnSpc>
              <a:spcBef>
                <a:spcPts val="2250"/>
              </a:spcBef>
              <a:buSzPct val="123000"/>
              <a:buChar char="•"/>
              <a:defRPr sz="1700" b="0">
                <a:solidFill>
                  <a:srgbClr val="000000"/>
                </a:solidFill>
              </a:defRPr>
            </a:lvl2pPr>
            <a:lvl3pPr marL="800100" indent="-190500" defTabSz="1219169">
              <a:lnSpc>
                <a:spcPct val="80000"/>
              </a:lnSpc>
              <a:spcBef>
                <a:spcPts val="2250"/>
              </a:spcBef>
              <a:buSzPct val="123000"/>
              <a:buChar char="•"/>
              <a:defRPr sz="1500" b="0">
                <a:solidFill>
                  <a:srgbClr val="000000"/>
                </a:solidFill>
              </a:defRPr>
            </a:lvl3pPr>
            <a:lvl4pPr marL="1104900" indent="-190500" defTabSz="1219169">
              <a:lnSpc>
                <a:spcPct val="80000"/>
              </a:lnSpc>
              <a:spcBef>
                <a:spcPts val="2250"/>
              </a:spcBef>
              <a:buSzPct val="123000"/>
              <a:buChar char="•"/>
              <a:defRPr sz="1500" b="0">
                <a:solidFill>
                  <a:srgbClr val="000000"/>
                </a:solidFill>
              </a:defRPr>
            </a:lvl4pPr>
            <a:lvl5pPr marL="1409700" indent="-190500" defTabSz="1219169">
              <a:lnSpc>
                <a:spcPct val="80000"/>
              </a:lnSpc>
              <a:spcBef>
                <a:spcPts val="2250"/>
              </a:spcBef>
              <a:buSzPct val="123000"/>
              <a:buChar char="•"/>
              <a:defRPr sz="1500" b="0">
                <a:solidFill>
                  <a:srgbClr val="000000"/>
                </a:solidFill>
              </a:defRPr>
            </a:lvl5pPr>
          </a:lstStyle>
          <a:p>
            <a:r>
              <a:rPr dirty="0" err="1"/>
              <a:t>Texte</a:t>
            </a:r>
            <a:r>
              <a:rPr dirty="0"/>
              <a:t> de puce de diapositive</a:t>
            </a:r>
          </a:p>
          <a:p>
            <a:pPr lvl="1"/>
            <a:endParaRPr dirty="0"/>
          </a:p>
          <a:p>
            <a:pPr lvl="2"/>
            <a:endParaRPr dirty="0"/>
          </a:p>
          <a:p>
            <a:pPr lvl="3"/>
            <a:endParaRPr dirty="0"/>
          </a:p>
          <a:p>
            <a:pPr lvl="4"/>
            <a:endParaRPr dirty="0"/>
          </a:p>
        </p:txBody>
      </p:sp>
      <p:pic>
        <p:nvPicPr>
          <p:cNvPr id="43" name="Logo-ReMES.png" descr="Logo-ReMES.png"/>
          <p:cNvPicPr>
            <a:picLocks noChangeAspect="1"/>
          </p:cNvPicPr>
          <p:nvPr/>
        </p:nvPicPr>
        <p:blipFill>
          <a:blip r:embed="rId3"/>
          <a:stretch>
            <a:fillRect/>
          </a:stretch>
        </p:blipFill>
        <p:spPr>
          <a:xfrm>
            <a:off x="222482" y="16625"/>
            <a:ext cx="1415817" cy="1531867"/>
          </a:xfrm>
          <a:prstGeom prst="rect">
            <a:avLst/>
          </a:prstGeom>
          <a:ln w="12700">
            <a:miter lim="400000"/>
          </a:ln>
        </p:spPr>
      </p:pic>
      <p:sp>
        <p:nvSpPr>
          <p:cNvPr id="45" name="Ligne"/>
          <p:cNvSpPr/>
          <p:nvPr/>
        </p:nvSpPr>
        <p:spPr>
          <a:xfrm>
            <a:off x="2318430" y="1153622"/>
            <a:ext cx="7224831" cy="1"/>
          </a:xfrm>
          <a:prstGeom prst="line">
            <a:avLst/>
          </a:prstGeom>
          <a:ln w="63500">
            <a:solidFill>
              <a:srgbClr val="005C9B"/>
            </a:solidFill>
            <a:miter lim="400000"/>
          </a:ln>
        </p:spPr>
        <p:txBody>
          <a:bodyPr lIns="25400" tIns="25400" rIns="25400" bIns="25400" anchor="ctr"/>
          <a:lstStyle/>
          <a:p>
            <a:endParaRPr sz="900" dirty="0"/>
          </a:p>
        </p:txBody>
      </p:sp>
      <p:sp>
        <p:nvSpPr>
          <p:cNvPr id="46" name="Ligne"/>
          <p:cNvSpPr/>
          <p:nvPr/>
        </p:nvSpPr>
        <p:spPr>
          <a:xfrm>
            <a:off x="9533395" y="1146312"/>
            <a:ext cx="2201720" cy="230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923" y="684"/>
                </a:lnTo>
                <a:lnTo>
                  <a:pt x="21600" y="0"/>
                </a:lnTo>
              </a:path>
            </a:pathLst>
          </a:custGeom>
          <a:ln w="63500">
            <a:solidFill>
              <a:srgbClr val="005C9B"/>
            </a:solidFill>
            <a:miter lim="400000"/>
          </a:ln>
        </p:spPr>
        <p:txBody>
          <a:bodyPr lIns="25400" tIns="25400" rIns="25400" bIns="25400" anchor="ctr"/>
          <a:lstStyle/>
          <a:p>
            <a:pPr>
              <a:defRPr>
                <a:solidFill>
                  <a:srgbClr val="005C9B"/>
                </a:solidFill>
              </a:defRPr>
            </a:pPr>
            <a:endParaRPr sz="900" dirty="0"/>
          </a:p>
        </p:txBody>
      </p:sp>
      <p:sp>
        <p:nvSpPr>
          <p:cNvPr id="12" name="Titre 1">
            <a:extLst>
              <a:ext uri="{FF2B5EF4-FFF2-40B4-BE49-F238E27FC236}">
                <a16:creationId xmlns:a16="http://schemas.microsoft.com/office/drawing/2014/main" id="{D00C3AFE-F4E7-CE4A-AEA1-5618EB75DD74}"/>
              </a:ext>
            </a:extLst>
          </p:cNvPr>
          <p:cNvSpPr>
            <a:spLocks noGrp="1"/>
          </p:cNvSpPr>
          <p:nvPr>
            <p:ph type="title" hasCustomPrompt="1"/>
          </p:nvPr>
        </p:nvSpPr>
        <p:spPr>
          <a:xfrm>
            <a:off x="2313517" y="16625"/>
            <a:ext cx="6984241" cy="1133342"/>
          </a:xfrm>
        </p:spPr>
        <p:txBody>
          <a:bodyPr anchor="b"/>
          <a:lstStyle/>
          <a:p>
            <a:r>
              <a:rPr lang="fr-FR" dirty="0"/>
              <a:t>MODIFIEZ LE STYLE DU TITRE</a:t>
            </a:r>
          </a:p>
        </p:txBody>
      </p:sp>
      <p:pic>
        <p:nvPicPr>
          <p:cNvPr id="15" name="Graphique 6">
            <a:extLst>
              <a:ext uri="{FF2B5EF4-FFF2-40B4-BE49-F238E27FC236}">
                <a16:creationId xmlns:a16="http://schemas.microsoft.com/office/drawing/2014/main" id="{B220D2EE-C8F8-5242-AC0E-C44EB0E22A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2819" y="6390559"/>
            <a:ext cx="819724" cy="240974"/>
          </a:xfrm>
          <a:prstGeom prst="rect">
            <a:avLst/>
          </a:prstGeom>
        </p:spPr>
      </p:pic>
      <p:pic>
        <p:nvPicPr>
          <p:cNvPr id="16" name="Imag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1536" y="6252292"/>
            <a:ext cx="839961" cy="533475"/>
          </a:xfrm>
          <a:prstGeom prst="rect">
            <a:avLst/>
          </a:prstGeom>
        </p:spPr>
      </p:pic>
      <p:pic>
        <p:nvPicPr>
          <p:cNvPr id="17" name="Image 16">
            <a:extLst>
              <a:ext uri="{FF2B5EF4-FFF2-40B4-BE49-F238E27FC236}">
                <a16:creationId xmlns:a16="http://schemas.microsoft.com/office/drawing/2014/main" id="{2243E6BC-6888-406A-B31F-4F493CFF85EF}"/>
              </a:ext>
            </a:extLst>
          </p:cNvPr>
          <p:cNvPicPr>
            <a:picLocks noChangeAspect="1"/>
          </p:cNvPicPr>
          <p:nvPr userDrawn="1"/>
        </p:nvPicPr>
        <p:blipFill>
          <a:blip r:embed="rId7"/>
          <a:stretch>
            <a:fillRect/>
          </a:stretch>
        </p:blipFill>
        <p:spPr>
          <a:xfrm>
            <a:off x="1993865" y="6340658"/>
            <a:ext cx="989967" cy="356744"/>
          </a:xfrm>
          <a:prstGeom prst="rect">
            <a:avLst/>
          </a:prstGeom>
        </p:spPr>
      </p:pic>
      <p:sp>
        <p:nvSpPr>
          <p:cNvPr id="14" name="Ligne">
            <a:extLst>
              <a:ext uri="{FF2B5EF4-FFF2-40B4-BE49-F238E27FC236}">
                <a16:creationId xmlns:a16="http://schemas.microsoft.com/office/drawing/2014/main" id="{EEC26EF3-16DB-0049-9F50-E599677CA0A6}"/>
              </a:ext>
            </a:extLst>
          </p:cNvPr>
          <p:cNvSpPr/>
          <p:nvPr userDrawn="1"/>
        </p:nvSpPr>
        <p:spPr>
          <a:xfrm flipV="1">
            <a:off x="327103" y="6154495"/>
            <a:ext cx="11434174" cy="7148"/>
          </a:xfrm>
          <a:prstGeom prst="line">
            <a:avLst/>
          </a:prstGeom>
          <a:ln w="50800">
            <a:solidFill>
              <a:srgbClr val="005C9B"/>
            </a:solidFill>
            <a:miter lim="400000"/>
          </a:ln>
        </p:spPr>
        <p:txBody>
          <a:bodyPr lIns="25400" tIns="25400" rIns="25400" bIns="25400" anchor="ctr"/>
          <a:lstStyle/>
          <a:p>
            <a:endParaRPr sz="900" dirty="0"/>
          </a:p>
        </p:txBody>
      </p:sp>
      <p:sp>
        <p:nvSpPr>
          <p:cNvPr id="18" name="Numéro de diapositive"/>
          <p:cNvSpPr txBox="1">
            <a:spLocks noGrp="1"/>
          </p:cNvSpPr>
          <p:nvPr>
            <p:ph type="sldNum" sz="quarter" idx="4"/>
          </p:nvPr>
        </p:nvSpPr>
        <p:spPr>
          <a:xfrm>
            <a:off x="11620482" y="6344103"/>
            <a:ext cx="469918" cy="241092"/>
          </a:xfrm>
          <a:prstGeom prst="rect">
            <a:avLst/>
          </a:prstGeom>
        </p:spPr>
        <p:txBody>
          <a:bodyPr/>
          <a:lstStyle>
            <a:lvl1pPr>
              <a:defRPr sz="1000"/>
            </a:lvl1pPr>
          </a:lstStyle>
          <a:p>
            <a:fld id="{86CB4B4D-7CA3-9044-876B-883B54F8677D}" type="slidenum">
              <a:rPr lang="fr-FR" smtClean="0"/>
              <a:pPr/>
              <a:t>‹N°›</a:t>
            </a:fld>
            <a:endParaRPr lang="fr-FR" dirty="0"/>
          </a:p>
        </p:txBody>
      </p:sp>
      <p:sp>
        <p:nvSpPr>
          <p:cNvPr id="19" name="Auteur et date">
            <a:extLst>
              <a:ext uri="{FF2B5EF4-FFF2-40B4-BE49-F238E27FC236}">
                <a16:creationId xmlns:a16="http://schemas.microsoft.com/office/drawing/2014/main" id="{E30CA11C-B037-8E48-B945-69C3DE227325}"/>
              </a:ext>
            </a:extLst>
          </p:cNvPr>
          <p:cNvSpPr txBox="1">
            <a:spLocks/>
          </p:cNvSpPr>
          <p:nvPr userDrawn="1"/>
        </p:nvSpPr>
        <p:spPr>
          <a:xfrm>
            <a:off x="7755010" y="6344103"/>
            <a:ext cx="3742855" cy="318490"/>
          </a:xfrm>
          <a:prstGeom prst="rect">
            <a:avLst/>
          </a:prstGeom>
        </p:spPr>
        <p:txBody>
          <a:bodyPr lIns="45719" tIns="45719" rIns="45719" bIns="4571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kern="0" dirty="0"/>
              <a:t>Présentation Mon espace santé</a:t>
            </a:r>
          </a:p>
        </p:txBody>
      </p:sp>
      <p:pic>
        <p:nvPicPr>
          <p:cNvPr id="25" name="Image 24"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8"/>
          <a:stretch>
            <a:fillRect/>
          </a:stretch>
        </p:blipFill>
        <p:spPr>
          <a:xfrm>
            <a:off x="4793695" y="6289220"/>
            <a:ext cx="1880873" cy="472713"/>
          </a:xfrm>
          <a:prstGeom prst="rect">
            <a:avLst/>
          </a:prstGeom>
        </p:spPr>
      </p:pic>
      <p:pic>
        <p:nvPicPr>
          <p:cNvPr id="20"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48884"/>
          <a:stretch/>
        </p:blipFill>
        <p:spPr bwMode="auto">
          <a:xfrm>
            <a:off x="6694629" y="6290475"/>
            <a:ext cx="518021" cy="480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56447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pic>
        <p:nvPicPr>
          <p:cNvPr id="18" name="MES-masque PPT2.jpg" descr="MES-masque PPT2.jpg">
            <a:extLst>
              <a:ext uri="{FF2B5EF4-FFF2-40B4-BE49-F238E27FC236}">
                <a16:creationId xmlns:a16="http://schemas.microsoft.com/office/drawing/2014/main" id="{9D85E3DD-9BFB-A842-8C58-B6B0A0C699A4}"/>
              </a:ext>
            </a:extLst>
          </p:cNvPr>
          <p:cNvPicPr>
            <a:picLocks noChangeAspect="1"/>
          </p:cNvPicPr>
          <p:nvPr userDrawn="1"/>
        </p:nvPicPr>
        <p:blipFill>
          <a:blip r:embed="rId2"/>
          <a:stretch>
            <a:fillRect/>
          </a:stretch>
        </p:blipFill>
        <p:spPr>
          <a:xfrm>
            <a:off x="-1" y="-1354"/>
            <a:ext cx="12192001" cy="6196413"/>
          </a:xfrm>
          <a:prstGeom prst="rect">
            <a:avLst/>
          </a:prstGeom>
          <a:ln w="12700">
            <a:miter lim="400000"/>
          </a:ln>
        </p:spPr>
      </p:pic>
      <p:sp>
        <p:nvSpPr>
          <p:cNvPr id="5" name="Ligne">
            <a:extLst>
              <a:ext uri="{FF2B5EF4-FFF2-40B4-BE49-F238E27FC236}">
                <a16:creationId xmlns:a16="http://schemas.microsoft.com/office/drawing/2014/main" id="{B204E05A-E282-2945-B2CF-94B0A7B24C53}"/>
              </a:ext>
            </a:extLst>
          </p:cNvPr>
          <p:cNvSpPr/>
          <p:nvPr userDrawn="1"/>
        </p:nvSpPr>
        <p:spPr>
          <a:xfrm>
            <a:off x="3442403" y="4737753"/>
            <a:ext cx="6106157" cy="1"/>
          </a:xfrm>
          <a:prstGeom prst="line">
            <a:avLst/>
          </a:prstGeom>
          <a:ln w="101600">
            <a:solidFill>
              <a:srgbClr val="005C9B"/>
            </a:solidFill>
            <a:miter lim="400000"/>
          </a:ln>
        </p:spPr>
        <p:txBody>
          <a:bodyPr lIns="25400" tIns="25400" rIns="25400" bIns="25400" anchor="ctr"/>
          <a:lstStyle/>
          <a:p>
            <a:endParaRPr sz="900" dirty="0"/>
          </a:p>
        </p:txBody>
      </p:sp>
      <p:sp>
        <p:nvSpPr>
          <p:cNvPr id="6" name="Ligne">
            <a:extLst>
              <a:ext uri="{FF2B5EF4-FFF2-40B4-BE49-F238E27FC236}">
                <a16:creationId xmlns:a16="http://schemas.microsoft.com/office/drawing/2014/main" id="{AD57DF94-146D-7B42-8BBB-DA85D3E8177E}"/>
              </a:ext>
            </a:extLst>
          </p:cNvPr>
          <p:cNvSpPr/>
          <p:nvPr userDrawn="1"/>
        </p:nvSpPr>
        <p:spPr>
          <a:xfrm>
            <a:off x="9538695" y="4730444"/>
            <a:ext cx="2201720" cy="230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923" y="684"/>
                </a:lnTo>
                <a:lnTo>
                  <a:pt x="21600" y="0"/>
                </a:lnTo>
              </a:path>
            </a:pathLst>
          </a:custGeom>
          <a:ln w="101600">
            <a:solidFill>
              <a:srgbClr val="005C9B"/>
            </a:solidFill>
            <a:miter lim="400000"/>
          </a:ln>
        </p:spPr>
        <p:txBody>
          <a:bodyPr lIns="25400" tIns="25400" rIns="25400" bIns="25400" anchor="ctr"/>
          <a:lstStyle/>
          <a:p>
            <a:pPr>
              <a:defRPr>
                <a:solidFill>
                  <a:srgbClr val="005C9B"/>
                </a:solidFill>
              </a:defRPr>
            </a:pPr>
            <a:endParaRPr sz="900" dirty="0"/>
          </a:p>
        </p:txBody>
      </p:sp>
      <p:pic>
        <p:nvPicPr>
          <p:cNvPr id="7" name="Logo-ReMES.png" descr="Logo-ReMES.png">
            <a:extLst>
              <a:ext uri="{FF2B5EF4-FFF2-40B4-BE49-F238E27FC236}">
                <a16:creationId xmlns:a16="http://schemas.microsoft.com/office/drawing/2014/main" id="{A0710F5B-F91A-F643-B997-C9D2C9477555}"/>
              </a:ext>
            </a:extLst>
          </p:cNvPr>
          <p:cNvPicPr>
            <a:picLocks noChangeAspect="1"/>
          </p:cNvPicPr>
          <p:nvPr userDrawn="1"/>
        </p:nvPicPr>
        <p:blipFill>
          <a:blip r:embed="rId3"/>
          <a:stretch>
            <a:fillRect/>
          </a:stretch>
        </p:blipFill>
        <p:spPr>
          <a:xfrm>
            <a:off x="367659" y="362603"/>
            <a:ext cx="2707085" cy="2928978"/>
          </a:xfrm>
          <a:prstGeom prst="rect">
            <a:avLst/>
          </a:prstGeom>
          <a:ln w="12700">
            <a:miter lim="400000"/>
          </a:ln>
        </p:spPr>
      </p:pic>
      <p:sp>
        <p:nvSpPr>
          <p:cNvPr id="9" name="Titre de la présentation">
            <a:extLst>
              <a:ext uri="{FF2B5EF4-FFF2-40B4-BE49-F238E27FC236}">
                <a16:creationId xmlns:a16="http://schemas.microsoft.com/office/drawing/2014/main" id="{DFFB3011-F3C8-B848-B232-BFB5F7BBA78D}"/>
              </a:ext>
            </a:extLst>
          </p:cNvPr>
          <p:cNvSpPr txBox="1">
            <a:spLocks noGrp="1"/>
          </p:cNvSpPr>
          <p:nvPr>
            <p:ph type="title" hasCustomPrompt="1"/>
          </p:nvPr>
        </p:nvSpPr>
        <p:spPr>
          <a:xfrm>
            <a:off x="3442403" y="1713281"/>
            <a:ext cx="6266062" cy="2324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r>
              <a:rPr dirty="0" err="1"/>
              <a:t>Titre</a:t>
            </a:r>
            <a:r>
              <a:rPr dirty="0"/>
              <a:t> de la </a:t>
            </a:r>
            <a:r>
              <a:rPr dirty="0" err="1"/>
              <a:t>présentation</a:t>
            </a:r>
            <a:endParaRPr dirty="0"/>
          </a:p>
        </p:txBody>
      </p:sp>
      <p:sp>
        <p:nvSpPr>
          <p:cNvPr id="10" name="Texte niveau 1…">
            <a:extLst>
              <a:ext uri="{FF2B5EF4-FFF2-40B4-BE49-F238E27FC236}">
                <a16:creationId xmlns:a16="http://schemas.microsoft.com/office/drawing/2014/main" id="{A0D0F5D2-F873-674C-9AE6-AEB49A6857DA}"/>
              </a:ext>
            </a:extLst>
          </p:cNvPr>
          <p:cNvSpPr txBox="1">
            <a:spLocks noGrp="1"/>
          </p:cNvSpPr>
          <p:nvPr>
            <p:ph idx="1" hasCustomPrompt="1"/>
          </p:nvPr>
        </p:nvSpPr>
        <p:spPr>
          <a:xfrm>
            <a:off x="3442403" y="3955885"/>
            <a:ext cx="6266062" cy="7039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Sous-</a:t>
            </a:r>
            <a:r>
              <a:rPr dirty="0" err="1"/>
              <a:t>titre</a:t>
            </a:r>
            <a:r>
              <a:rPr dirty="0"/>
              <a:t> de la </a:t>
            </a:r>
            <a:r>
              <a:rPr dirty="0" err="1"/>
              <a:t>présentation</a:t>
            </a:r>
            <a:endParaRPr dirty="0"/>
          </a:p>
          <a:p>
            <a:pPr lvl="1"/>
            <a:endParaRPr dirty="0"/>
          </a:p>
          <a:p>
            <a:pPr lvl="2"/>
            <a:endParaRPr dirty="0"/>
          </a:p>
          <a:p>
            <a:pPr lvl="3"/>
            <a:endParaRPr dirty="0"/>
          </a:p>
          <a:p>
            <a:pPr lvl="4"/>
            <a:endParaRPr dirty="0"/>
          </a:p>
        </p:txBody>
      </p:sp>
      <p:pic>
        <p:nvPicPr>
          <p:cNvPr id="21" name="Graphique 6">
            <a:extLst>
              <a:ext uri="{FF2B5EF4-FFF2-40B4-BE49-F238E27FC236}">
                <a16:creationId xmlns:a16="http://schemas.microsoft.com/office/drawing/2014/main" id="{B220D2EE-C8F8-5242-AC0E-C44EB0E22A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2819" y="6390559"/>
            <a:ext cx="819724" cy="240974"/>
          </a:xfrm>
          <a:prstGeom prst="rect">
            <a:avLst/>
          </a:prstGeom>
        </p:spPr>
      </p:pic>
      <p:pic>
        <p:nvPicPr>
          <p:cNvPr id="22" name="Image 2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1536" y="6252292"/>
            <a:ext cx="839961" cy="533475"/>
          </a:xfrm>
          <a:prstGeom prst="rect">
            <a:avLst/>
          </a:prstGeom>
        </p:spPr>
      </p:pic>
      <p:pic>
        <p:nvPicPr>
          <p:cNvPr id="23" name="Image 22">
            <a:extLst>
              <a:ext uri="{FF2B5EF4-FFF2-40B4-BE49-F238E27FC236}">
                <a16:creationId xmlns:a16="http://schemas.microsoft.com/office/drawing/2014/main" id="{2243E6BC-6888-406A-B31F-4F493CFF85EF}"/>
              </a:ext>
            </a:extLst>
          </p:cNvPr>
          <p:cNvPicPr>
            <a:picLocks noChangeAspect="1"/>
          </p:cNvPicPr>
          <p:nvPr userDrawn="1"/>
        </p:nvPicPr>
        <p:blipFill>
          <a:blip r:embed="rId7"/>
          <a:stretch>
            <a:fillRect/>
          </a:stretch>
        </p:blipFill>
        <p:spPr>
          <a:xfrm>
            <a:off x="1993865" y="6340658"/>
            <a:ext cx="989967" cy="356744"/>
          </a:xfrm>
          <a:prstGeom prst="rect">
            <a:avLst/>
          </a:prstGeom>
        </p:spPr>
      </p:pic>
      <p:sp>
        <p:nvSpPr>
          <p:cNvPr id="14" name="Numéro de diapositive"/>
          <p:cNvSpPr txBox="1">
            <a:spLocks noGrp="1"/>
          </p:cNvSpPr>
          <p:nvPr>
            <p:ph type="sldNum" sz="quarter" idx="4"/>
          </p:nvPr>
        </p:nvSpPr>
        <p:spPr>
          <a:xfrm>
            <a:off x="11620482" y="6344103"/>
            <a:ext cx="469918" cy="241092"/>
          </a:xfrm>
          <a:prstGeom prst="rect">
            <a:avLst/>
          </a:prstGeom>
        </p:spPr>
        <p:txBody>
          <a:bodyPr/>
          <a:lstStyle>
            <a:lvl1pPr>
              <a:defRPr sz="1000"/>
            </a:lvl1pPr>
          </a:lstStyle>
          <a:p>
            <a:fld id="{86CB4B4D-7CA3-9044-876B-883B54F8677D}" type="slidenum">
              <a:rPr lang="fr-FR" smtClean="0"/>
              <a:pPr/>
              <a:t>‹N°›</a:t>
            </a:fld>
            <a:endParaRPr lang="fr-FR" dirty="0"/>
          </a:p>
        </p:txBody>
      </p:sp>
      <p:sp>
        <p:nvSpPr>
          <p:cNvPr id="15" name="Auteur et date">
            <a:extLst>
              <a:ext uri="{FF2B5EF4-FFF2-40B4-BE49-F238E27FC236}">
                <a16:creationId xmlns:a16="http://schemas.microsoft.com/office/drawing/2014/main" id="{E30CA11C-B037-8E48-B945-69C3DE227325}"/>
              </a:ext>
            </a:extLst>
          </p:cNvPr>
          <p:cNvSpPr txBox="1">
            <a:spLocks/>
          </p:cNvSpPr>
          <p:nvPr userDrawn="1"/>
        </p:nvSpPr>
        <p:spPr>
          <a:xfrm>
            <a:off x="7755010" y="6344103"/>
            <a:ext cx="3742855" cy="318490"/>
          </a:xfrm>
          <a:prstGeom prst="rect">
            <a:avLst/>
          </a:prstGeom>
        </p:spPr>
        <p:txBody>
          <a:bodyPr lIns="45719" tIns="45719" rIns="45719" bIns="4571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kern="0" dirty="0"/>
              <a:t>Présentation Commission d’Etablissement</a:t>
            </a:r>
          </a:p>
        </p:txBody>
      </p:sp>
      <p:pic>
        <p:nvPicPr>
          <p:cNvPr id="24" name="Image 23"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8"/>
          <a:stretch>
            <a:fillRect/>
          </a:stretch>
        </p:blipFill>
        <p:spPr>
          <a:xfrm>
            <a:off x="4793695" y="6289220"/>
            <a:ext cx="1880873" cy="472713"/>
          </a:xfrm>
          <a:prstGeom prst="rect">
            <a:avLst/>
          </a:prstGeom>
        </p:spPr>
      </p:pic>
      <p:pic>
        <p:nvPicPr>
          <p:cNvPr id="16"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48884"/>
          <a:stretch/>
        </p:blipFill>
        <p:spPr bwMode="auto">
          <a:xfrm>
            <a:off x="6694629" y="6290475"/>
            <a:ext cx="518021" cy="480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83599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Diapositive think-cell" r:id="rId11" imgW="413" imgH="416" progId="TCLayout.ActiveDocument.1">
                  <p:embed/>
                </p:oleObj>
              </mc:Choice>
              <mc:Fallback>
                <p:oleObj name="Diapositive think-cell" r:id="rId11"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2"/>
                      <a:stretch>
                        <a:fillRect/>
                      </a:stretch>
                    </p:blipFill>
                    <p:spPr>
                      <a:xfrm>
                        <a:off x="1589" y="1589"/>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p:custDataLst>
              <p:tags r:id="rId2"/>
            </p:custDataLst>
          </p:nvPr>
        </p:nvSpPr>
        <p:spPr>
          <a:xfrm>
            <a:off x="1" y="1"/>
            <a:ext cx="158751" cy="15875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277740" y="483486"/>
            <a:ext cx="9697339" cy="384721"/>
          </a:xfrm>
        </p:spPr>
        <p:txBody>
          <a:bodyPr vert="horz" wrap="square" lIns="0" tIns="0" rIns="0" bIns="0" rtlCol="0" anchor="b" anchorCtr="0">
            <a:noAutofit/>
          </a:bodyPr>
          <a:lstStyle>
            <a:lvl1pPr>
              <a:defRPr lang="fr-FR" dirty="0">
                <a:solidFill>
                  <a:schemeClr val="accent1"/>
                </a:solidFill>
              </a:defRPr>
            </a:lvl1pPr>
          </a:lstStyle>
          <a:p>
            <a:pPr lvl="0"/>
            <a:r>
              <a:rPr lang="fr-FR" dirty="0"/>
              <a:t>Modifiez le style du titre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277740" y="941323"/>
            <a:ext cx="9697339" cy="276999"/>
          </a:xfrm>
          <a:prstGeom prst="rect">
            <a:avLst/>
          </a:prstGeom>
        </p:spPr>
        <p:txBody>
          <a:bodyPr vert="horz" wrap="square" lIns="0" tIns="0" rIns="0" bIns="0" rtlCol="0">
            <a:noAutofit/>
          </a:bodyPr>
          <a:lstStyle>
            <a:lvl1pPr>
              <a:defRPr lang="fr-FR" sz="1800" b="0" dirty="0"/>
            </a:lvl1pPr>
          </a:lstStyle>
          <a:p>
            <a:pPr lvl="0">
              <a:buNone/>
            </a:pPr>
            <a:r>
              <a:rPr lang="fr-FR"/>
              <a:t>Modifier le style des sous-titres du masque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p:custDataLst>
              <p:tags r:id="rId5"/>
            </p:custDataLst>
          </p:nvPr>
        </p:nvSpPr>
        <p:spPr bwMode="black">
          <a:xfrm>
            <a:off x="11312526" y="6513995"/>
            <a:ext cx="325501" cy="138499"/>
          </a:xfrm>
          <a:prstGeom prst="rect">
            <a:avLst/>
          </a:prstGeom>
          <a:noFill/>
          <a:ln w="9525" algn="ctr">
            <a:noFill/>
            <a:miter lim="800000"/>
            <a:headEnd/>
            <a:tailEnd/>
          </a:ln>
          <a:effectLst/>
        </p:spPr>
        <p:txBody>
          <a:bodyPr wrap="square" lIns="0" tIns="0" rIns="0" bIns="0" anchor="b">
            <a:noAutofit/>
          </a:bodyPr>
          <a:lstStyle/>
          <a:p>
            <a:pPr algn="r" defTabSz="610729" fontAlgn="auto">
              <a:spcBef>
                <a:spcPts val="0"/>
              </a:spcBef>
              <a:spcAft>
                <a:spcPts val="0"/>
              </a:spcAft>
              <a:defRPr/>
            </a:pPr>
            <a:fld id="{4ABDCABE-3F10-B64C-92F1-862014417034}" type="slidenum">
              <a:rPr lang="fr-FR" sz="900" b="0" smtClean="0">
                <a:solidFill>
                  <a:schemeClr val="accent1"/>
                </a:solidFill>
                <a:latin typeface="+mn-lt"/>
                <a:ea typeface="+mn-ea"/>
                <a:cs typeface="Arial" panose="020B0604020202020204" pitchFamily="34" charset="0"/>
              </a:rPr>
              <a:pPr algn="r" defTabSz="610729" fontAlgn="auto">
                <a:spcBef>
                  <a:spcPts val="0"/>
                </a:spcBef>
                <a:spcAft>
                  <a:spcPts val="0"/>
                </a:spcAft>
                <a:defRPr/>
              </a:pPr>
              <a:t>‹N°›</a:t>
            </a:fld>
            <a:endParaRPr lang="fr-FR"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p:custDataLst>
              <p:tags r:id="rId6"/>
            </p:custDataLst>
          </p:nvPr>
        </p:nvSpPr>
        <p:spPr>
          <a:xfrm>
            <a:off x="554736" y="6513995"/>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sz="800"/>
              <a:t>Source: …</a:t>
            </a:r>
          </a:p>
        </p:txBody>
      </p:sp>
      <p:cxnSp>
        <p:nvCxnSpPr>
          <p:cNvPr id="20" name="Straight Connector 19">
            <a:extLst>
              <a:ext uri="{FF2B5EF4-FFF2-40B4-BE49-F238E27FC236}">
                <a16:creationId xmlns:a16="http://schemas.microsoft.com/office/drawing/2014/main" id="{931ABE18-8991-4C13-ABAD-85B9E971F533}"/>
              </a:ext>
            </a:extLst>
          </p:cNvPr>
          <p:cNvCxnSpPr>
            <a:cxnSpLocks/>
          </p:cNvCxnSpPr>
          <p:nvPr/>
        </p:nvCxnSpPr>
        <p:spPr>
          <a:xfrm flipH="1">
            <a:off x="11312526" y="6504471"/>
            <a:ext cx="325501" cy="0"/>
          </a:xfrm>
          <a:prstGeom prst="line">
            <a:avLst/>
          </a:prstGeom>
          <a:ln w="63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10"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7"/>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Diapositive think-cell" r:id="rId13" imgW="413" imgH="416" progId="TCLayout.ActiveDocument.1">
                  <p:embed/>
                </p:oleObj>
              </mc:Choice>
              <mc:Fallback>
                <p:oleObj name="Diapositive think-cell" r:id="rId13" imgW="413" imgH="416" progId="TCLayout.ActiveDocument.1">
                  <p:embed/>
                  <p:pic>
                    <p:nvPicPr>
                      <p:cNvPr id="10" name="Object 6" hidden="1">
                        <a:extLst>
                          <a:ext uri="{FF2B5EF4-FFF2-40B4-BE49-F238E27FC236}">
                            <a16:creationId xmlns:a16="http://schemas.microsoft.com/office/drawing/2014/main" id="{D8EFF8A2-0FB9-4B25-8B8D-492353274983}"/>
                          </a:ext>
                        </a:extLst>
                      </p:cNvPr>
                      <p:cNvPicPr/>
                      <p:nvPr/>
                    </p:nvPicPr>
                    <p:blipFill>
                      <a:blip r:embed="rId12"/>
                      <a:stretch>
                        <a:fillRect/>
                      </a:stretch>
                    </p:blipFill>
                    <p:spPr>
                      <a:xfrm>
                        <a:off x="1589" y="1589"/>
                        <a:ext cx="1588" cy="1588"/>
                      </a:xfrm>
                      <a:prstGeom prst="rect">
                        <a:avLst/>
                      </a:prstGeom>
                    </p:spPr>
                  </p:pic>
                </p:oleObj>
              </mc:Fallback>
            </mc:AlternateContent>
          </a:graphicData>
        </a:graphic>
      </p:graphicFrame>
      <p:sp>
        <p:nvSpPr>
          <p:cNvPr id="11" name="Rectangle 1" hidden="1">
            <a:extLst>
              <a:ext uri="{FF2B5EF4-FFF2-40B4-BE49-F238E27FC236}">
                <a16:creationId xmlns:a16="http://schemas.microsoft.com/office/drawing/2014/main" id="{FCC3A0E6-E630-4C26-B008-93BA0B5B1109}"/>
              </a:ext>
            </a:extLst>
          </p:cNvPr>
          <p:cNvSpPr/>
          <p:nvPr userDrawn="1">
            <p:custDataLst>
              <p:tags r:id="rId8"/>
            </p:custDataLst>
          </p:nvPr>
        </p:nvSpPr>
        <p:spPr>
          <a:xfrm>
            <a:off x="1" y="1"/>
            <a:ext cx="158751" cy="15875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5. Source" hidden="1">
            <a:extLst>
              <a:ext uri="{FF2B5EF4-FFF2-40B4-BE49-F238E27FC236}">
                <a16:creationId xmlns:a16="http://schemas.microsoft.com/office/drawing/2014/main" id="{9238B1D6-2095-4826-AA45-9A4E6F7D1A16}"/>
              </a:ext>
            </a:extLst>
          </p:cNvPr>
          <p:cNvSpPr txBox="1"/>
          <p:nvPr userDrawn="1">
            <p:custDataLst>
              <p:tags r:id="rId9"/>
            </p:custDataLst>
          </p:nvPr>
        </p:nvSpPr>
        <p:spPr>
          <a:xfrm>
            <a:off x="554736" y="6513995"/>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sz="800"/>
              <a:t>Source: …</a:t>
            </a:r>
          </a:p>
        </p:txBody>
      </p:sp>
    </p:spTree>
    <p:extLst>
      <p:ext uri="{BB962C8B-B14F-4D97-AF65-F5344CB8AC3E}">
        <p14:creationId xmlns:p14="http://schemas.microsoft.com/office/powerpoint/2010/main" val="403477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MES-masque PPT2.jpg" descr="MES-masque PPT2.jpg"/>
          <p:cNvPicPr>
            <a:picLocks noChangeAspect="1"/>
          </p:cNvPicPr>
          <p:nvPr/>
        </p:nvPicPr>
        <p:blipFill>
          <a:blip r:embed="rId9"/>
          <a:stretch>
            <a:fillRect/>
          </a:stretch>
        </p:blipFill>
        <p:spPr>
          <a:xfrm>
            <a:off x="-1" y="-1354"/>
            <a:ext cx="12192001" cy="6196413"/>
          </a:xfrm>
          <a:prstGeom prst="rect">
            <a:avLst/>
          </a:prstGeom>
          <a:ln w="12700">
            <a:miter lim="400000"/>
          </a:ln>
        </p:spPr>
      </p:pic>
      <p:sp>
        <p:nvSpPr>
          <p:cNvPr id="4" name="Ligne"/>
          <p:cNvSpPr/>
          <p:nvPr/>
        </p:nvSpPr>
        <p:spPr>
          <a:xfrm>
            <a:off x="3442403" y="4737753"/>
            <a:ext cx="6106157" cy="1"/>
          </a:xfrm>
          <a:prstGeom prst="line">
            <a:avLst/>
          </a:prstGeom>
          <a:ln w="101600">
            <a:solidFill>
              <a:srgbClr val="005C9B"/>
            </a:solidFill>
            <a:miter lim="400000"/>
          </a:ln>
        </p:spPr>
        <p:txBody>
          <a:bodyPr lIns="25400" tIns="25400" rIns="25400" bIns="25400" anchor="ctr"/>
          <a:lstStyle/>
          <a:p>
            <a:endParaRPr sz="900" dirty="0"/>
          </a:p>
        </p:txBody>
      </p:sp>
      <p:sp>
        <p:nvSpPr>
          <p:cNvPr id="5" name="Ligne"/>
          <p:cNvSpPr/>
          <p:nvPr/>
        </p:nvSpPr>
        <p:spPr>
          <a:xfrm>
            <a:off x="9538695" y="4730444"/>
            <a:ext cx="2201720" cy="230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923" y="684"/>
                </a:lnTo>
                <a:lnTo>
                  <a:pt x="21600" y="0"/>
                </a:lnTo>
              </a:path>
            </a:pathLst>
          </a:custGeom>
          <a:ln w="101600">
            <a:solidFill>
              <a:srgbClr val="005C9B"/>
            </a:solidFill>
            <a:miter lim="400000"/>
          </a:ln>
        </p:spPr>
        <p:txBody>
          <a:bodyPr lIns="25400" tIns="25400" rIns="25400" bIns="25400" anchor="ctr"/>
          <a:lstStyle/>
          <a:p>
            <a:pPr>
              <a:defRPr>
                <a:solidFill>
                  <a:srgbClr val="005C9B"/>
                </a:solidFill>
              </a:defRPr>
            </a:pPr>
            <a:endParaRPr sz="900" dirty="0"/>
          </a:p>
        </p:txBody>
      </p:sp>
      <p:sp>
        <p:nvSpPr>
          <p:cNvPr id="9" name="Titre de la présentation"/>
          <p:cNvSpPr txBox="1">
            <a:spLocks noGrp="1"/>
          </p:cNvSpPr>
          <p:nvPr>
            <p:ph type="title"/>
          </p:nvPr>
        </p:nvSpPr>
        <p:spPr>
          <a:xfrm>
            <a:off x="3442403" y="1713281"/>
            <a:ext cx="6266062" cy="2324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r>
              <a:rPr dirty="0" err="1"/>
              <a:t>Titre</a:t>
            </a:r>
            <a:r>
              <a:rPr dirty="0"/>
              <a:t> de la </a:t>
            </a:r>
            <a:r>
              <a:rPr dirty="0" err="1"/>
              <a:t>présentation</a:t>
            </a:r>
            <a:endParaRPr dirty="0"/>
          </a:p>
        </p:txBody>
      </p:sp>
      <p:sp>
        <p:nvSpPr>
          <p:cNvPr id="10" name="Texte niveau 1…"/>
          <p:cNvSpPr txBox="1">
            <a:spLocks noGrp="1"/>
          </p:cNvSpPr>
          <p:nvPr>
            <p:ph type="body" idx="1"/>
          </p:nvPr>
        </p:nvSpPr>
        <p:spPr>
          <a:xfrm>
            <a:off x="3442403" y="3955885"/>
            <a:ext cx="6266062" cy="7039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Sous-</a:t>
            </a:r>
            <a:r>
              <a:rPr dirty="0" err="1"/>
              <a:t>titre</a:t>
            </a:r>
            <a:r>
              <a:rPr dirty="0"/>
              <a:t> de la </a:t>
            </a:r>
            <a:r>
              <a:rPr dirty="0" err="1"/>
              <a:t>présentation</a:t>
            </a:r>
            <a:endParaRPr dirty="0"/>
          </a:p>
          <a:p>
            <a:pPr lvl="1"/>
            <a:endParaRPr dirty="0"/>
          </a:p>
          <a:p>
            <a:pPr lvl="2"/>
            <a:endParaRPr dirty="0"/>
          </a:p>
          <a:p>
            <a:pPr lvl="3"/>
            <a:endParaRPr dirty="0"/>
          </a:p>
          <a:p>
            <a:pPr lvl="4"/>
            <a:endParaRPr dirty="0"/>
          </a:p>
        </p:txBody>
      </p:sp>
      <p:sp>
        <p:nvSpPr>
          <p:cNvPr id="14" name="Numéro de diapositive"/>
          <p:cNvSpPr txBox="1">
            <a:spLocks noGrp="1"/>
          </p:cNvSpPr>
          <p:nvPr>
            <p:ph type="sldNum" sz="quarter" idx="4"/>
          </p:nvPr>
        </p:nvSpPr>
        <p:spPr>
          <a:xfrm>
            <a:off x="11620482" y="6344103"/>
            <a:ext cx="469918" cy="241092"/>
          </a:xfrm>
          <a:prstGeom prst="rect">
            <a:avLst/>
          </a:prstGeom>
        </p:spPr>
        <p:txBody>
          <a:bodyPr/>
          <a:lstStyle>
            <a:lvl1pPr>
              <a:defRPr sz="1000"/>
            </a:lvl1pPr>
          </a:lstStyle>
          <a:p>
            <a:fld id="{86CB4B4D-7CA3-9044-876B-883B54F8677D}" type="slidenum">
              <a:rPr lang="fr-FR" smtClean="0"/>
              <a:pPr/>
              <a:t>‹N°›</a:t>
            </a:fld>
            <a:endParaRPr lang="fr-FR" dirty="0"/>
          </a:p>
        </p:txBody>
      </p:sp>
      <p:sp>
        <p:nvSpPr>
          <p:cNvPr id="15" name="Auteur et date">
            <a:extLst>
              <a:ext uri="{FF2B5EF4-FFF2-40B4-BE49-F238E27FC236}">
                <a16:creationId xmlns:a16="http://schemas.microsoft.com/office/drawing/2014/main" id="{E30CA11C-B037-8E48-B945-69C3DE227325}"/>
              </a:ext>
            </a:extLst>
          </p:cNvPr>
          <p:cNvSpPr txBox="1">
            <a:spLocks/>
          </p:cNvSpPr>
          <p:nvPr userDrawn="1"/>
        </p:nvSpPr>
        <p:spPr>
          <a:xfrm>
            <a:off x="7755010" y="6344103"/>
            <a:ext cx="3742855" cy="318490"/>
          </a:xfrm>
          <a:prstGeom prst="rect">
            <a:avLst/>
          </a:prstGeom>
        </p:spPr>
        <p:txBody>
          <a:bodyPr lIns="45719" tIns="45719" rIns="45719" bIns="4571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kern="0" dirty="0"/>
              <a:t>Présentation Mon espace santé</a:t>
            </a:r>
          </a:p>
        </p:txBody>
      </p:sp>
      <p:pic>
        <p:nvPicPr>
          <p:cNvPr id="16" name="Graphique 6">
            <a:extLst>
              <a:ext uri="{FF2B5EF4-FFF2-40B4-BE49-F238E27FC236}">
                <a16:creationId xmlns:a16="http://schemas.microsoft.com/office/drawing/2014/main" id="{B220D2EE-C8F8-5242-AC0E-C44EB0E22A2D}"/>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112819" y="6390559"/>
            <a:ext cx="819724" cy="240974"/>
          </a:xfrm>
          <a:prstGeom prst="rect">
            <a:avLst/>
          </a:prstGeom>
        </p:spPr>
      </p:pic>
      <p:pic>
        <p:nvPicPr>
          <p:cNvPr id="17" name="Image 1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11536" y="6252292"/>
            <a:ext cx="839961" cy="533475"/>
          </a:xfrm>
          <a:prstGeom prst="rect">
            <a:avLst/>
          </a:prstGeom>
        </p:spPr>
      </p:pic>
      <p:pic>
        <p:nvPicPr>
          <p:cNvPr id="18" name="Image 17">
            <a:extLst>
              <a:ext uri="{FF2B5EF4-FFF2-40B4-BE49-F238E27FC236}">
                <a16:creationId xmlns:a16="http://schemas.microsoft.com/office/drawing/2014/main" id="{2243E6BC-6888-406A-B31F-4F493CFF85EF}"/>
              </a:ext>
            </a:extLst>
          </p:cNvPr>
          <p:cNvPicPr>
            <a:picLocks noChangeAspect="1"/>
          </p:cNvPicPr>
          <p:nvPr userDrawn="1"/>
        </p:nvPicPr>
        <p:blipFill>
          <a:blip r:embed="rId13"/>
          <a:stretch>
            <a:fillRect/>
          </a:stretch>
        </p:blipFill>
        <p:spPr>
          <a:xfrm>
            <a:off x="1993865" y="6340658"/>
            <a:ext cx="989967" cy="356744"/>
          </a:xfrm>
          <a:prstGeom prst="rect">
            <a:avLst/>
          </a:prstGeom>
        </p:spPr>
      </p:pic>
      <p:pic>
        <p:nvPicPr>
          <p:cNvPr id="21" name="Image 20"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14"/>
          <a:stretch>
            <a:fillRect/>
          </a:stretch>
        </p:blipFill>
        <p:spPr>
          <a:xfrm>
            <a:off x="4793695" y="6289220"/>
            <a:ext cx="1880873" cy="472713"/>
          </a:xfrm>
          <a:prstGeom prst="rect">
            <a:avLst/>
          </a:prstGeom>
        </p:spPr>
      </p:pic>
      <p:pic>
        <p:nvPicPr>
          <p:cNvPr id="19"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r="48884"/>
          <a:stretch/>
        </p:blipFill>
        <p:spPr bwMode="auto">
          <a:xfrm>
            <a:off x="6694629" y="6290475"/>
            <a:ext cx="518021" cy="480556"/>
          </a:xfrm>
          <a:prstGeom prst="rect">
            <a:avLst/>
          </a:prstGeom>
          <a:noFill/>
          <a:extLst>
            <a:ext uri="{909E8E84-426E-40DD-AFC4-6F175D3DCCD1}">
              <a14:hiddenFill xmlns:a14="http://schemas.microsoft.com/office/drawing/2010/main">
                <a:solidFill>
                  <a:srgbClr val="FFFFFF"/>
                </a:solidFill>
              </a14:hiddenFill>
            </a:ext>
          </a:extLst>
        </p:spPr>
      </p:pic>
      <p:sp>
        <p:nvSpPr>
          <p:cNvPr id="3" name="MSIPCMContentMarking" descr="{&quot;HashCode&quot;:-1489314896,&quot;Placement&quot;:&quot;Footer&quot;,&quot;Top&quot;:520.8117,&quot;Left&quot;:0.0,&quot;SlideWidth&quot;:960,&quot;SlideHeight&quot;:540}"/>
          <p:cNvSpPr txBox="1"/>
          <p:nvPr userDrawn="1"/>
        </p:nvSpPr>
        <p:spPr>
          <a:xfrm>
            <a:off x="0" y="6614309"/>
            <a:ext cx="1304575" cy="2436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chorCtr="1">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fr-FR" sz="900" b="0" i="0" u="none" strike="noStrike" cap="none" spc="0" normalizeH="0" baseline="0">
                <a:ln>
                  <a:noFill/>
                </a:ln>
                <a:solidFill>
                  <a:srgbClr val="CF022B"/>
                </a:solidFill>
                <a:effectLst/>
                <a:uFillTx/>
                <a:latin typeface="Tahoma" panose="020B0604030504040204" pitchFamily="34" charset="0"/>
                <a:ea typeface="+mn-ea"/>
                <a:cs typeface="+mn-cs"/>
                <a:sym typeface="Helvetica Neue"/>
              </a:rPr>
              <a:t>C2 – Usage restreint </a:t>
            </a:r>
          </a:p>
        </p:txBody>
      </p:sp>
    </p:spTree>
    <p:extLst>
      <p:ext uri="{BB962C8B-B14F-4D97-AF65-F5344CB8AC3E}">
        <p14:creationId xmlns:p14="http://schemas.microsoft.com/office/powerpoint/2010/main" val="1499314434"/>
      </p:ext>
    </p:extLst>
  </p:cSld>
  <p:clrMap bg1="lt1" tx1="dk1" bg2="lt2" tx2="dk2" accent1="accent1" accent2="accent2" accent3="accent3" accent4="accent4" accent5="accent5" accent6="accent6" hlink="hlink" folHlink="folHlink"/>
  <p:sldLayoutIdLst>
    <p:sldLayoutId id="2147483673" r:id="rId1"/>
    <p:sldLayoutId id="2147483670" r:id="rId2"/>
    <p:sldLayoutId id="2147483718" r:id="rId3"/>
    <p:sldLayoutId id="2147483674" r:id="rId4"/>
    <p:sldLayoutId id="2147483716" r:id="rId5"/>
    <p:sldLayoutId id="2147483672" r:id="rId6"/>
    <p:sldLayoutId id="2147483719" r:id="rId7"/>
  </p:sldLayoutIdLst>
  <p:transition spd="med"/>
  <p:hf hdr="0" dt="0"/>
  <p:txStyles>
    <p:titleStyle>
      <a:lvl1pPr marL="0" marR="0" indent="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1pPr>
      <a:lvl2pPr marL="0" marR="0" indent="2286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2pPr>
      <a:lvl3pPr marL="0" marR="0" indent="4572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3pPr>
      <a:lvl4pPr marL="0" marR="0" indent="6858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4pPr>
      <a:lvl5pPr marL="0" marR="0" indent="9144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5pPr>
      <a:lvl6pPr marL="0" marR="0" indent="11430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6pPr>
      <a:lvl7pPr marL="0" marR="0" indent="13716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7pPr>
      <a:lvl8pPr marL="0" marR="0" indent="16002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8pPr>
      <a:lvl9pPr marL="0" marR="0" indent="1828800" algn="l" defTabSz="1219169" rtl="0" latinLnBrk="0">
        <a:lnSpc>
          <a:spcPct val="80000"/>
        </a:lnSpc>
        <a:spcBef>
          <a:spcPts val="0"/>
        </a:spcBef>
        <a:spcAft>
          <a:spcPts val="0"/>
        </a:spcAft>
        <a:buClrTx/>
        <a:buSzTx/>
        <a:buFontTx/>
        <a:buNone/>
        <a:tabLst/>
        <a:defRPr sz="3500" b="1" i="0" u="none" strike="noStrike" cap="none" spc="-70" baseline="0">
          <a:solidFill>
            <a:srgbClr val="005C9B"/>
          </a:solidFill>
          <a:uFillTx/>
          <a:latin typeface="+mj-lt"/>
          <a:ea typeface="+mj-ea"/>
          <a:cs typeface="+mj-cs"/>
          <a:sym typeface="Arial"/>
        </a:defRPr>
      </a:lvl9pPr>
    </p:titleStyle>
    <p:bodyStyle>
      <a:lvl1pPr marL="0" marR="0" indent="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p:bodyStyle>
    <p:otherStyle>
      <a:lvl1pPr marL="0" marR="0" indent="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1pPr>
      <a:lvl2pPr marL="0" marR="0" indent="2286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2pPr>
      <a:lvl3pPr marL="0" marR="0" indent="4572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3pPr>
      <a:lvl4pPr marL="0" marR="0" indent="6858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4pPr>
      <a:lvl5pPr marL="0" marR="0" indent="9144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5pPr>
      <a:lvl6pPr marL="0" marR="0" indent="11430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6pPr>
      <a:lvl7pPr marL="0" marR="0" indent="13716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7pPr>
      <a:lvl8pPr marL="0" marR="0" indent="16002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8pPr>
      <a:lvl9pPr marL="0" marR="0" indent="1828800" algn="ctr" defTabSz="29210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25.jpe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3" Type="http://schemas.openxmlformats.org/officeDocument/2006/relationships/chart" Target="../charts/chart1.xml"/><Relationship Id="rId7" Type="http://schemas.microsoft.com/office/2007/relationships/hdphoto" Target="../media/hdphoto2.wdp"/><Relationship Id="rId12" Type="http://schemas.microsoft.com/office/2007/relationships/hdphoto" Target="../media/hdphoto4.wdp"/><Relationship Id="rId2" Type="http://schemas.openxmlformats.org/officeDocument/2006/relationships/slideLayout" Target="../slideLayouts/slideLayout5.xml"/><Relationship Id="rId1" Type="http://schemas.openxmlformats.org/officeDocument/2006/relationships/tags" Target="../tags/tag10.xml"/><Relationship Id="rId6" Type="http://schemas.openxmlformats.org/officeDocument/2006/relationships/image" Target="../media/image27.png"/><Relationship Id="rId11" Type="http://schemas.openxmlformats.org/officeDocument/2006/relationships/image" Target="../media/image30.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26.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https://www.dmp.fr/matrice-habilitation" TargetMode="External"/><Relationship Id="rId3" Type="http://schemas.openxmlformats.org/officeDocument/2006/relationships/tags" Target="../tags/tag13.xml"/><Relationship Id="rId7" Type="http://schemas.openxmlformats.org/officeDocument/2006/relationships/notesSlide" Target="../notesSlides/notesSlide1.xml"/><Relationship Id="rId12" Type="http://schemas.openxmlformats.org/officeDocument/2006/relationships/image" Target="../media/image38.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4.xml"/><Relationship Id="rId11" Type="http://schemas.openxmlformats.org/officeDocument/2006/relationships/image" Target="../media/image37.jpg"/><Relationship Id="rId5" Type="http://schemas.openxmlformats.org/officeDocument/2006/relationships/tags" Target="../tags/tag15.xml"/><Relationship Id="rId10" Type="http://schemas.openxmlformats.org/officeDocument/2006/relationships/image" Target="../media/image36.png"/><Relationship Id="rId4" Type="http://schemas.openxmlformats.org/officeDocument/2006/relationships/tags" Target="../tags/tag14.xml"/><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9.jpg"/><Relationship Id="rId7"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hyperlink" Target="https://www.flaticon.com/premium-icon/private_211598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41.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g"/><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hyperlink" Target="https://www.legifrance.gouv.fr/codes/article_lc/LEGIARTI000038887045" TargetMode="External"/><Relationship Id="rId2" Type="http://schemas.openxmlformats.org/officeDocument/2006/relationships/hyperlink" Target="https://www.legifrance.gouv.fr/jorf/id/JORFTEXT000045726627"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 Id="rId9" Type="http://schemas.openxmlformats.org/officeDocument/2006/relationships/hyperlink" Target="mailto:dgos-sun@sante.gouv.f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image" Target="../media/image69.jp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svg"/><Relationship Id="rId2" Type="http://schemas.openxmlformats.org/officeDocument/2006/relationships/image" Target="../media/image58.png"/><Relationship Id="rId1" Type="http://schemas.openxmlformats.org/officeDocument/2006/relationships/slideLayout" Target="../slideLayouts/slideLayout5.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www.dmp.fr/matrice-habilitation" TargetMode="Externa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tags" Target="../tags/tag19.xml"/><Relationship Id="rId7" Type="http://schemas.openxmlformats.org/officeDocument/2006/relationships/image" Target="../media/image73.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346F03-AB25-4414-B839-DEB8A8D45A57}"/>
              </a:ext>
            </a:extLst>
          </p:cNvPr>
          <p:cNvSpPr>
            <a:spLocks noGrp="1"/>
          </p:cNvSpPr>
          <p:nvPr>
            <p:ph type="title"/>
          </p:nvPr>
        </p:nvSpPr>
        <p:spPr>
          <a:xfrm>
            <a:off x="794902" y="2037757"/>
            <a:ext cx="7684080" cy="1263055"/>
          </a:xfrm>
        </p:spPr>
        <p:txBody>
          <a:bodyPr/>
          <a:lstStyle/>
          <a:p>
            <a:r>
              <a:rPr lang="fr-FR" dirty="0">
                <a:latin typeface="Calibri" panose="020F0502020204030204" pitchFamily="34" charset="0"/>
                <a:cs typeface="Calibri" panose="020F0502020204030204" pitchFamily="34" charset="0"/>
              </a:rPr>
              <a:t>ARRIVEE DE mon espace santé : IMPLICATIONS ET USAGES </a:t>
            </a:r>
          </a:p>
        </p:txBody>
      </p:sp>
      <p:sp>
        <p:nvSpPr>
          <p:cNvPr id="7" name="Espace réservé du texte 6"/>
          <p:cNvSpPr>
            <a:spLocks noGrp="1"/>
          </p:cNvSpPr>
          <p:nvPr>
            <p:ph type="body" sz="quarter" idx="22"/>
          </p:nvPr>
        </p:nvSpPr>
        <p:spPr>
          <a:xfrm>
            <a:off x="985726" y="3533965"/>
            <a:ext cx="4775346" cy="410369"/>
          </a:xfrm>
        </p:spPr>
        <p:txBody>
          <a:bodyPr/>
          <a:lstStyle/>
          <a:p>
            <a:r>
              <a:rPr lang="fr-FR" sz="2000" dirty="0">
                <a:latin typeface="Calibri" panose="020F0502020204030204" pitchFamily="34" charset="0"/>
                <a:cs typeface="Calibri" panose="020F0502020204030204" pitchFamily="34" charset="0"/>
              </a:rPr>
              <a:t>Commission médicale d’établissement</a:t>
            </a:r>
          </a:p>
        </p:txBody>
      </p:sp>
    </p:spTree>
    <p:extLst>
      <p:ext uri="{BB962C8B-B14F-4D97-AF65-F5344CB8AC3E}">
        <p14:creationId xmlns:p14="http://schemas.microsoft.com/office/powerpoint/2010/main" val="294762997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a:xfrm>
            <a:off x="3450164" y="2319688"/>
            <a:ext cx="8148278" cy="2098308"/>
          </a:xfrm>
        </p:spPr>
        <p:txBody>
          <a:bodyPr>
            <a:normAutofit fontScale="92500" lnSpcReduction="10000"/>
          </a:bodyPr>
          <a:lstStyle/>
          <a:p>
            <a:pPr marL="457200" indent="-457200">
              <a:spcBef>
                <a:spcPts val="400"/>
              </a:spcBef>
              <a:spcAft>
                <a:spcPts val="400"/>
              </a:spcAft>
              <a:buAutoNum type="arabicPeriod"/>
            </a:pPr>
            <a:r>
              <a:rPr lang="fr-FR" sz="2000" dirty="0">
                <a:latin typeface="Calibri" panose="020F0502020204030204" pitchFamily="34" charset="0"/>
                <a:cs typeface="Calibri" panose="020F0502020204030204" pitchFamily="34" charset="0"/>
              </a:rPr>
              <a:t>POURQUOI MON ESPACE SANTE ? </a:t>
            </a:r>
          </a:p>
          <a:p>
            <a:pPr marL="457200" indent="-457200">
              <a:spcBef>
                <a:spcPts val="400"/>
              </a:spcBef>
              <a:spcAft>
                <a:spcPts val="400"/>
              </a:spcAft>
              <a:buAutoNum type="arabicPeriod"/>
            </a:pPr>
            <a:r>
              <a:rPr lang="fr-FR" sz="2000" dirty="0">
                <a:latin typeface="Calibri" panose="020F0502020204030204" pitchFamily="34" charset="0"/>
                <a:cs typeface="Calibri" panose="020F0502020204030204" pitchFamily="34" charset="0"/>
              </a:rPr>
              <a:t>Les fonctionnalités de Mon espace santé et les impacts sur votre métier</a:t>
            </a:r>
          </a:p>
          <a:p>
            <a:pPr marL="457200" indent="-457200">
              <a:spcBef>
                <a:spcPts val="400"/>
              </a:spcBef>
              <a:spcAft>
                <a:spcPts val="400"/>
              </a:spcAft>
              <a:buAutoNum type="arabicPeriod"/>
            </a:pPr>
            <a:r>
              <a:rPr lang="fr-FR" sz="2000" dirty="0">
                <a:latin typeface="Calibri" panose="020F0502020204030204" pitchFamily="34" charset="0"/>
                <a:cs typeface="Calibri" panose="020F0502020204030204" pitchFamily="34" charset="0"/>
              </a:rPr>
              <a:t>Les bénéfices de Mon espace santé en établissement </a:t>
            </a:r>
          </a:p>
          <a:p>
            <a:pPr marL="457200" indent="-457200">
              <a:spcBef>
                <a:spcPts val="400"/>
              </a:spcBef>
              <a:spcAft>
                <a:spcPts val="400"/>
              </a:spcAft>
              <a:buAutoNum type="arabicPeriod"/>
            </a:pPr>
            <a:r>
              <a:rPr lang="fr-FR" sz="2000" dirty="0">
                <a:latin typeface="Calibri" panose="020F0502020204030204" pitchFamily="34" charset="0"/>
                <a:cs typeface="Calibri" panose="020F0502020204030204" pitchFamily="34" charset="0"/>
              </a:rPr>
              <a:t>Projection sur les usages de Mon espace santé </a:t>
            </a:r>
          </a:p>
          <a:p>
            <a:pPr marL="457200" indent="-457200">
              <a:spcBef>
                <a:spcPts val="400"/>
              </a:spcBef>
              <a:spcAft>
                <a:spcPts val="400"/>
              </a:spcAft>
              <a:buAutoNum type="arabicPeriod"/>
            </a:pPr>
            <a:r>
              <a:rPr lang="fr-FR" sz="2000" dirty="0">
                <a:latin typeface="Calibri" panose="020F0502020204030204" pitchFamily="34" charset="0"/>
                <a:cs typeface="Calibri" panose="020F0502020204030204" pitchFamily="34" charset="0"/>
              </a:rPr>
              <a:t>Mon espace santé et le Ségur du numérique </a:t>
            </a:r>
            <a:r>
              <a:rPr lang="fr-FR" sz="2000">
                <a:latin typeface="Calibri" panose="020F0502020204030204" pitchFamily="34" charset="0"/>
                <a:cs typeface="Calibri" panose="020F0502020204030204" pitchFamily="34" charset="0"/>
              </a:rPr>
              <a:t>en santé </a:t>
            </a:r>
            <a:endParaRPr lang="fr-FR" sz="2000" dirty="0">
              <a:latin typeface="Calibri" panose="020F0502020204030204" pitchFamily="34" charset="0"/>
              <a:cs typeface="Calibri" panose="020F0502020204030204" pitchFamily="34" charset="0"/>
            </a:endParaRPr>
          </a:p>
          <a:p>
            <a:pPr marL="457200" indent="-457200">
              <a:spcBef>
                <a:spcPts val="400"/>
              </a:spcBef>
              <a:spcAft>
                <a:spcPts val="400"/>
              </a:spcAft>
              <a:buAutoNum type="arabicPeriod"/>
            </a:pPr>
            <a:r>
              <a:rPr lang="fr-FR" sz="2000" dirty="0">
                <a:latin typeface="Calibri" panose="020F0502020204030204" pitchFamily="34" charset="0"/>
                <a:cs typeface="Calibri" panose="020F0502020204030204" pitchFamily="34" charset="0"/>
              </a:rPr>
              <a:t>Les prochaines étapes au sein de l’établissement</a:t>
            </a:r>
          </a:p>
        </p:txBody>
      </p:sp>
    </p:spTree>
    <p:extLst>
      <p:ext uri="{BB962C8B-B14F-4D97-AF65-F5344CB8AC3E}">
        <p14:creationId xmlns:p14="http://schemas.microsoft.com/office/powerpoint/2010/main" val="69637483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POURQUOI mon espace santé ?</a:t>
            </a:r>
          </a:p>
        </p:txBody>
      </p:sp>
    </p:spTree>
    <p:extLst>
      <p:ext uri="{BB962C8B-B14F-4D97-AF65-F5344CB8AC3E}">
        <p14:creationId xmlns:p14="http://schemas.microsoft.com/office/powerpoint/2010/main" val="219271965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A2B498-3907-4251-BB98-1D7BD069D7D7}"/>
              </a:ext>
            </a:extLst>
          </p:cNvPr>
          <p:cNvSpPr>
            <a:spLocks noGrp="1"/>
          </p:cNvSpPr>
          <p:nvPr>
            <p:ph type="title"/>
          </p:nvPr>
        </p:nvSpPr>
        <p:spPr>
          <a:xfrm>
            <a:off x="2313517" y="16625"/>
            <a:ext cx="8238043" cy="1133342"/>
          </a:xfrm>
        </p:spPr>
        <p:txBody>
          <a:bodyPr/>
          <a:lstStyle/>
          <a:p>
            <a:r>
              <a:rPr lang="fr-FR" dirty="0">
                <a:latin typeface="Calibri" panose="020F0502020204030204" pitchFamily="34" charset="0"/>
                <a:cs typeface="Calibri" panose="020F0502020204030204" pitchFamily="34" charset="0"/>
              </a:rPr>
              <a:t>Qu’est-ce Mon espace santé ?</a:t>
            </a:r>
          </a:p>
        </p:txBody>
      </p:sp>
      <p:sp>
        <p:nvSpPr>
          <p:cNvPr id="21" name="TextBox 7">
            <a:extLst>
              <a:ext uri="{FF2B5EF4-FFF2-40B4-BE49-F238E27FC236}">
                <a16:creationId xmlns:a16="http://schemas.microsoft.com/office/drawing/2014/main" id="{D605E425-D177-4C74-977D-1FA5B45A2987}"/>
              </a:ext>
            </a:extLst>
          </p:cNvPr>
          <p:cNvSpPr txBox="1"/>
          <p:nvPr/>
        </p:nvSpPr>
        <p:spPr>
          <a:xfrm>
            <a:off x="711141" y="1876594"/>
            <a:ext cx="10752978" cy="36881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85750" indent="-285750" defTabSz="914377">
              <a:spcBef>
                <a:spcPts val="700"/>
              </a:spcBef>
              <a:spcAft>
                <a:spcPts val="700"/>
              </a:spcAft>
              <a:buFont typeface="Arial" panose="020B0604020202020204" pitchFamily="34" charset="0"/>
              <a:buChar char="•"/>
            </a:pPr>
            <a:r>
              <a:rPr lang="fr-FR" dirty="0">
                <a:solidFill>
                  <a:srgbClr val="5E5E5E"/>
                </a:solidFill>
                <a:latin typeface="Calibri" panose="020F0502020204030204" pitchFamily="34" charset="0"/>
                <a:cs typeface="Calibri" panose="020F0502020204030204" pitchFamily="34" charset="0"/>
              </a:rPr>
              <a:t>Un service </a:t>
            </a:r>
            <a:r>
              <a:rPr lang="fr-FR" b="1" dirty="0">
                <a:solidFill>
                  <a:srgbClr val="DF2680"/>
                </a:solidFill>
                <a:latin typeface="Calibri" panose="020F0502020204030204" pitchFamily="34" charset="0"/>
                <a:cs typeface="Calibri" panose="020F0502020204030204" pitchFamily="34" charset="0"/>
              </a:rPr>
              <a:t>à destination de tous les citoyens prévu par la loi OTSS de 2019 qui élargit considérablement le périmètre du DMP pour en faire un véritable « carnet de santé » </a:t>
            </a:r>
            <a:r>
              <a:rPr lang="fr-FR" dirty="0">
                <a:solidFill>
                  <a:srgbClr val="545859"/>
                </a:solidFill>
                <a:latin typeface="Calibri" panose="020F0502020204030204" pitchFamily="34" charset="0"/>
                <a:cs typeface="Calibri" panose="020F0502020204030204" pitchFamily="34" charset="0"/>
              </a:rPr>
              <a:t>où chaque patient retrouve ses données de santé et peut </a:t>
            </a:r>
            <a:r>
              <a:rPr lang="fr-FR" dirty="0">
                <a:solidFill>
                  <a:srgbClr val="5E5E5E"/>
                </a:solidFill>
                <a:latin typeface="Calibri" panose="020F0502020204030204" pitchFamily="34" charset="0"/>
                <a:cs typeface="Calibri" panose="020F0502020204030204" pitchFamily="34" charset="0"/>
              </a:rPr>
              <a:t>les </a:t>
            </a:r>
            <a:r>
              <a:rPr lang="fr-FR" b="1" dirty="0">
                <a:solidFill>
                  <a:srgbClr val="DF2680"/>
                </a:solidFill>
                <a:latin typeface="Calibri" panose="020F0502020204030204" pitchFamily="34" charset="0"/>
                <a:cs typeface="Calibri" panose="020F0502020204030204" pitchFamily="34" charset="0"/>
              </a:rPr>
              <a:t>partager avec des professionnels de santé ou des services de santé référencés par la puissance publique</a:t>
            </a:r>
            <a:r>
              <a:rPr lang="fr-FR" dirty="0">
                <a:solidFill>
                  <a:srgbClr val="5E5E5E"/>
                </a:solidFill>
                <a:latin typeface="Calibri" panose="020F0502020204030204" pitchFamily="34" charset="0"/>
                <a:cs typeface="Calibri" panose="020F0502020204030204" pitchFamily="34" charset="0"/>
              </a:rPr>
              <a:t>.</a:t>
            </a:r>
          </a:p>
          <a:p>
            <a:pPr marL="285750" indent="-285750" defTabSz="914377">
              <a:spcBef>
                <a:spcPts val="700"/>
              </a:spcBef>
              <a:spcAft>
                <a:spcPts val="700"/>
              </a:spcAft>
              <a:buFont typeface="Arial" panose="020B0604020202020204" pitchFamily="34" charset="0"/>
              <a:buChar char="•"/>
            </a:pPr>
            <a:r>
              <a:rPr lang="fr-FR" dirty="0">
                <a:solidFill>
                  <a:srgbClr val="5E5E5E"/>
                </a:solidFill>
                <a:latin typeface="Calibri" panose="020F0502020204030204" pitchFamily="34" charset="0"/>
                <a:cs typeface="Calibri" panose="020F0502020204030204" pitchFamily="34" charset="0"/>
              </a:rPr>
              <a:t>Il a été construit </a:t>
            </a:r>
            <a:r>
              <a:rPr lang="fr-FR" b="1" dirty="0">
                <a:solidFill>
                  <a:srgbClr val="DF2680"/>
                </a:solidFill>
                <a:latin typeface="Calibri" panose="020F0502020204030204" pitchFamily="34" charset="0"/>
                <a:cs typeface="Calibri" panose="020F0502020204030204" pitchFamily="34" charset="0"/>
              </a:rPr>
              <a:t>en concertation avec l’ensemble de l’écosystème et évolue en continu </a:t>
            </a:r>
            <a:r>
              <a:rPr lang="fr-FR" dirty="0">
                <a:solidFill>
                  <a:srgbClr val="545859"/>
                </a:solidFill>
                <a:latin typeface="Calibri" panose="020F0502020204030204" pitchFamily="34" charset="0"/>
                <a:cs typeface="Calibri" panose="020F0502020204030204" pitchFamily="34" charset="0"/>
              </a:rPr>
              <a:t>pour s’enrichir et répondre aux besoins du terrain.</a:t>
            </a:r>
          </a:p>
          <a:p>
            <a:pPr marL="285750" indent="-285750" defTabSz="914377">
              <a:spcBef>
                <a:spcPts val="700"/>
              </a:spcBef>
              <a:spcAft>
                <a:spcPts val="700"/>
              </a:spcAft>
              <a:buFont typeface="Arial" panose="020B0604020202020204" pitchFamily="34" charset="0"/>
              <a:buChar char="•"/>
            </a:pPr>
            <a:r>
              <a:rPr lang="fr-FR" dirty="0">
                <a:solidFill>
                  <a:srgbClr val="545859"/>
                </a:solidFill>
                <a:latin typeface="Calibri" panose="020F0502020204030204" pitchFamily="34" charset="0"/>
                <a:cs typeface="Calibri" panose="020F0502020204030204" pitchFamily="34" charset="0"/>
                <a:sym typeface="Arial"/>
              </a:rPr>
              <a:t>Pour briser le cercler vicieux du DMP (les DMP n’étaient pas créés par les patients car ils n’en avaient pas entendu parler, pas alimentés par les PS car l’effort de saisie était trop important ou que la plupart des patients n’avaient pas de DMP, etc...) un mécanisme de </a:t>
            </a:r>
            <a:r>
              <a:rPr lang="fr-FR" b="1" dirty="0">
                <a:solidFill>
                  <a:srgbClr val="DF2680"/>
                </a:solidFill>
                <a:latin typeface="Calibri" panose="020F0502020204030204" pitchFamily="34" charset="0"/>
                <a:cs typeface="Calibri" panose="020F0502020204030204" pitchFamily="34" charset="0"/>
                <a:sym typeface="Arial"/>
              </a:rPr>
              <a:t>création automatique a été prévu dans la loi </a:t>
            </a:r>
            <a:r>
              <a:rPr lang="fr-FR" dirty="0">
                <a:solidFill>
                  <a:srgbClr val="545859"/>
                </a:solidFill>
                <a:latin typeface="Calibri" panose="020F0502020204030204" pitchFamily="34" charset="0"/>
                <a:cs typeface="Calibri" panose="020F0502020204030204" pitchFamily="34" charset="0"/>
                <a:sym typeface="Arial"/>
              </a:rPr>
              <a:t>(principe d’« opt-out ») qui permet d’ouvrir par défaut la quasi-totalité des profils Mon espace santé des usagers français </a:t>
            </a:r>
            <a:r>
              <a:rPr lang="fr-FR" b="1" dirty="0">
                <a:solidFill>
                  <a:srgbClr val="DF2680"/>
                </a:solidFill>
                <a:latin typeface="Calibri" panose="020F0502020204030204" pitchFamily="34" charset="0"/>
                <a:cs typeface="Calibri" panose="020F0502020204030204" pitchFamily="34" charset="0"/>
                <a:sym typeface="Arial"/>
              </a:rPr>
              <a:t>sauf à ceux qui se sont opposés </a:t>
            </a:r>
            <a:r>
              <a:rPr lang="fr-FR" dirty="0">
                <a:solidFill>
                  <a:srgbClr val="545859"/>
                </a:solidFill>
                <a:latin typeface="Calibri" panose="020F0502020204030204" pitchFamily="34" charset="0"/>
                <a:cs typeface="Calibri" panose="020F0502020204030204" pitchFamily="34" charset="0"/>
                <a:sym typeface="Arial"/>
              </a:rPr>
              <a:t>(ou leur représentant légal).</a:t>
            </a:r>
            <a:endParaRPr lang="fr-FR" b="1" dirty="0">
              <a:solidFill>
                <a:srgbClr val="5E5E5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953953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421291F2-65BE-4403-B23F-F8E75F3963FD}"/>
              </a:ext>
            </a:extLst>
          </p:cNvPr>
          <p:cNvSpPr/>
          <p:nvPr/>
        </p:nvSpPr>
        <p:spPr>
          <a:xfrm rot="1222095">
            <a:off x="3895283" y="2109192"/>
            <a:ext cx="1317594" cy="719753"/>
          </a:xfrm>
          <a:prstGeom prst="roundRect">
            <a:avLst/>
          </a:prstGeom>
          <a:solidFill>
            <a:srgbClr val="DF2680">
              <a:alpha val="1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4" name="Rectangle: Rounded Corners 23">
            <a:extLst>
              <a:ext uri="{FF2B5EF4-FFF2-40B4-BE49-F238E27FC236}">
                <a16:creationId xmlns:a16="http://schemas.microsoft.com/office/drawing/2014/main" id="{144A7B20-FEF4-4584-8C1C-EF8B62CE13F5}"/>
              </a:ext>
            </a:extLst>
          </p:cNvPr>
          <p:cNvSpPr/>
          <p:nvPr/>
        </p:nvSpPr>
        <p:spPr>
          <a:xfrm rot="1222095">
            <a:off x="1004899" y="2109192"/>
            <a:ext cx="1317594" cy="719753"/>
          </a:xfrm>
          <a:prstGeom prst="roundRect">
            <a:avLst/>
          </a:prstGeom>
          <a:solidFill>
            <a:srgbClr val="DF2680">
              <a:alpha val="1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 name="Title 3">
            <a:extLst>
              <a:ext uri="{FF2B5EF4-FFF2-40B4-BE49-F238E27FC236}">
                <a16:creationId xmlns:a16="http://schemas.microsoft.com/office/drawing/2014/main" id="{79A2B498-3907-4251-BB98-1D7BD069D7D7}"/>
              </a:ext>
            </a:extLst>
          </p:cNvPr>
          <p:cNvSpPr>
            <a:spLocks noGrp="1"/>
          </p:cNvSpPr>
          <p:nvPr>
            <p:ph type="title"/>
          </p:nvPr>
        </p:nvSpPr>
        <p:spPr>
          <a:xfrm>
            <a:off x="2313517" y="16625"/>
            <a:ext cx="8238043" cy="1133342"/>
          </a:xfrm>
        </p:spPr>
        <p:txBody>
          <a:bodyPr/>
          <a:lstStyle/>
          <a:p>
            <a:r>
              <a:rPr lang="fr-FR" dirty="0">
                <a:latin typeface="Calibri" panose="020F0502020204030204" pitchFamily="34" charset="0"/>
                <a:cs typeface="Calibri" panose="020F0502020204030204" pitchFamily="34" charset="0"/>
              </a:rPr>
              <a:t>L’ambition de Mon espace santé </a:t>
            </a:r>
          </a:p>
        </p:txBody>
      </p:sp>
      <p:sp>
        <p:nvSpPr>
          <p:cNvPr id="2" name="TextBox 1">
            <a:extLst>
              <a:ext uri="{FF2B5EF4-FFF2-40B4-BE49-F238E27FC236}">
                <a16:creationId xmlns:a16="http://schemas.microsoft.com/office/drawing/2014/main" id="{AF2D6C7C-F5D2-4F1B-80B9-052119049378}"/>
              </a:ext>
            </a:extLst>
          </p:cNvPr>
          <p:cNvSpPr txBox="1"/>
          <p:nvPr/>
        </p:nvSpPr>
        <p:spPr>
          <a:xfrm>
            <a:off x="477453" y="3208189"/>
            <a:ext cx="2317860"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2438338" hangingPunct="0"/>
            <a:r>
              <a:rPr lang="fr-FR" dirty="0">
                <a:solidFill>
                  <a:schemeClr val="tx2"/>
                </a:solidFill>
                <a:latin typeface="Calibri" panose="020F0502020204030204" pitchFamily="34" charset="0"/>
                <a:cs typeface="Calibri" panose="020F0502020204030204" pitchFamily="34" charset="0"/>
              </a:rPr>
              <a:t>Mon espace santé s’adresse à </a:t>
            </a:r>
            <a:r>
              <a:rPr lang="fr-FR" b="1" dirty="0">
                <a:solidFill>
                  <a:srgbClr val="DF2680"/>
                </a:solidFill>
                <a:latin typeface="Calibri" panose="020F0502020204030204" pitchFamily="34" charset="0"/>
                <a:cs typeface="Calibri" panose="020F0502020204030204" pitchFamily="34" charset="0"/>
              </a:rPr>
              <a:t>tout usager</a:t>
            </a:r>
            <a:r>
              <a:rPr lang="fr-FR" dirty="0">
                <a:solidFill>
                  <a:srgbClr val="DF2680"/>
                </a:solidFill>
                <a:latin typeface="Calibri" panose="020F0502020204030204" pitchFamily="34" charset="0"/>
                <a:cs typeface="Calibri" panose="020F0502020204030204" pitchFamily="34" charset="0"/>
              </a:rPr>
              <a:t> </a:t>
            </a:r>
            <a:r>
              <a:rPr lang="fr-FR" dirty="0">
                <a:solidFill>
                  <a:schemeClr val="tx2"/>
                </a:solidFill>
                <a:latin typeface="Calibri" panose="020F0502020204030204" pitchFamily="34" charset="0"/>
                <a:cs typeface="Calibri" panose="020F0502020204030204" pitchFamily="34" charset="0"/>
              </a:rPr>
              <a:t>du système de santé français et le rend </a:t>
            </a:r>
            <a:r>
              <a:rPr lang="fr-FR" b="1" dirty="0">
                <a:solidFill>
                  <a:srgbClr val="DF2680"/>
                </a:solidFill>
                <a:latin typeface="Calibri" panose="020F0502020204030204" pitchFamily="34" charset="0"/>
                <a:cs typeface="Calibri" panose="020F0502020204030204" pitchFamily="34" charset="0"/>
              </a:rPr>
              <a:t>acteur de sa santé</a:t>
            </a:r>
          </a:p>
        </p:txBody>
      </p:sp>
      <p:sp>
        <p:nvSpPr>
          <p:cNvPr id="15" name="TextBox 14">
            <a:extLst>
              <a:ext uri="{FF2B5EF4-FFF2-40B4-BE49-F238E27FC236}">
                <a16:creationId xmlns:a16="http://schemas.microsoft.com/office/drawing/2014/main" id="{56FBB328-5EFD-490C-BAE2-4304B63FE75D}"/>
              </a:ext>
            </a:extLst>
          </p:cNvPr>
          <p:cNvSpPr txBox="1"/>
          <p:nvPr/>
        </p:nvSpPr>
        <p:spPr>
          <a:xfrm>
            <a:off x="3409594" y="3146633"/>
            <a:ext cx="2317860" cy="25955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2438338" hangingPunct="0"/>
            <a:r>
              <a:rPr lang="fr-FR" dirty="0">
                <a:solidFill>
                  <a:schemeClr val="tx2"/>
                </a:solidFill>
                <a:latin typeface="Calibri" panose="020F0502020204030204" pitchFamily="34" charset="0"/>
                <a:cs typeface="Calibri" panose="020F0502020204030204" pitchFamily="34" charset="0"/>
              </a:rPr>
              <a:t>C’est un </a:t>
            </a:r>
            <a:r>
              <a:rPr lang="fr-FR" b="1" dirty="0">
                <a:solidFill>
                  <a:srgbClr val="DF2680"/>
                </a:solidFill>
                <a:latin typeface="Calibri" panose="020F0502020204030204" pitchFamily="34" charset="0"/>
                <a:cs typeface="Calibri" panose="020F0502020204030204" pitchFamily="34" charset="0"/>
              </a:rPr>
              <a:t>espace de confiance personnel</a:t>
            </a:r>
            <a:r>
              <a:rPr lang="fr-FR" dirty="0">
                <a:solidFill>
                  <a:schemeClr val="tx2"/>
                </a:solidFill>
                <a:latin typeface="Calibri" panose="020F0502020204030204" pitchFamily="34" charset="0"/>
                <a:cs typeface="Calibri" panose="020F0502020204030204" pitchFamily="34" charset="0"/>
              </a:rPr>
              <a:t>, pour stocker </a:t>
            </a:r>
            <a:r>
              <a:rPr lang="fr-FR" b="1" dirty="0">
                <a:solidFill>
                  <a:srgbClr val="DF2680"/>
                </a:solidFill>
                <a:latin typeface="Calibri" panose="020F0502020204030204" pitchFamily="34" charset="0"/>
                <a:cs typeface="Calibri" panose="020F0502020204030204" pitchFamily="34" charset="0"/>
              </a:rPr>
              <a:t>ses données de santé </a:t>
            </a:r>
            <a:r>
              <a:rPr lang="fr-FR" dirty="0">
                <a:solidFill>
                  <a:schemeClr val="tx2"/>
                </a:solidFill>
                <a:latin typeface="Calibri" panose="020F0502020204030204" pitchFamily="34" charset="0"/>
                <a:cs typeface="Calibri" panose="020F0502020204030204" pitchFamily="34" charset="0"/>
              </a:rPr>
              <a:t>et les partager avec des professionnels de santé ou des services de santé référencés par la puissance publique</a:t>
            </a:r>
          </a:p>
        </p:txBody>
      </p:sp>
      <p:sp>
        <p:nvSpPr>
          <p:cNvPr id="16" name="TextBox 15">
            <a:extLst>
              <a:ext uri="{FF2B5EF4-FFF2-40B4-BE49-F238E27FC236}">
                <a16:creationId xmlns:a16="http://schemas.microsoft.com/office/drawing/2014/main" id="{13273FC6-8F73-483E-BB0D-AB62C643D5E7}"/>
              </a:ext>
            </a:extLst>
          </p:cNvPr>
          <p:cNvSpPr txBox="1"/>
          <p:nvPr/>
        </p:nvSpPr>
        <p:spPr>
          <a:xfrm>
            <a:off x="6341735" y="3238967"/>
            <a:ext cx="231786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2438338" hangingPunct="0"/>
            <a:r>
              <a:rPr lang="fr-FR" dirty="0">
                <a:solidFill>
                  <a:schemeClr val="tx2"/>
                </a:solidFill>
                <a:latin typeface="Calibri" panose="020F0502020204030204" pitchFamily="34" charset="0"/>
                <a:cs typeface="Calibri" panose="020F0502020204030204" pitchFamily="34" charset="0"/>
              </a:rPr>
              <a:t>Il </a:t>
            </a:r>
            <a:r>
              <a:rPr lang="fr-FR" b="1" dirty="0">
                <a:solidFill>
                  <a:srgbClr val="DF2680"/>
                </a:solidFill>
                <a:latin typeface="Calibri" panose="020F0502020204030204" pitchFamily="34" charset="0"/>
                <a:cs typeface="Calibri" panose="020F0502020204030204" pitchFamily="34" charset="0"/>
              </a:rPr>
              <a:t>simplifie le parcours santé </a:t>
            </a:r>
            <a:r>
              <a:rPr lang="fr-FR" dirty="0">
                <a:solidFill>
                  <a:schemeClr val="tx2"/>
                </a:solidFill>
                <a:latin typeface="Calibri" panose="020F0502020204030204" pitchFamily="34" charset="0"/>
                <a:cs typeface="Calibri" panose="020F0502020204030204" pitchFamily="34" charset="0"/>
              </a:rPr>
              <a:t>de l’usager tout au long de sa vie</a:t>
            </a:r>
            <a:endParaRPr lang="fr-FR" b="1" dirty="0">
              <a:solidFill>
                <a:schemeClr val="tx2"/>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8DEC27DC-0B3E-490C-88AA-3512AE8EABDD}"/>
              </a:ext>
            </a:extLst>
          </p:cNvPr>
          <p:cNvSpPr txBox="1"/>
          <p:nvPr/>
        </p:nvSpPr>
        <p:spPr>
          <a:xfrm>
            <a:off x="9273875" y="3223578"/>
            <a:ext cx="2317860"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2438338" hangingPunct="0"/>
            <a:r>
              <a:rPr lang="fr-FR" dirty="0">
                <a:solidFill>
                  <a:schemeClr val="tx2"/>
                </a:solidFill>
                <a:latin typeface="Calibri" panose="020F0502020204030204" pitchFamily="34" charset="0"/>
                <a:cs typeface="Calibri" panose="020F0502020204030204" pitchFamily="34" charset="0"/>
              </a:rPr>
              <a:t>Mon espace santé va </a:t>
            </a:r>
            <a:r>
              <a:rPr lang="fr-FR" b="1" dirty="0">
                <a:solidFill>
                  <a:srgbClr val="DF2680"/>
                </a:solidFill>
                <a:latin typeface="Calibri" panose="020F0502020204030204" pitchFamily="34" charset="0"/>
                <a:cs typeface="Calibri" panose="020F0502020204030204" pitchFamily="34" charset="0"/>
              </a:rPr>
              <a:t>sécuriser</a:t>
            </a:r>
            <a:r>
              <a:rPr lang="fr-FR" dirty="0">
                <a:solidFill>
                  <a:schemeClr val="tx2"/>
                </a:solidFill>
                <a:latin typeface="Calibri" panose="020F0502020204030204" pitchFamily="34" charset="0"/>
                <a:cs typeface="Calibri" panose="020F0502020204030204" pitchFamily="34" charset="0"/>
              </a:rPr>
              <a:t> la gestion des données de santé des usagers</a:t>
            </a:r>
          </a:p>
        </p:txBody>
      </p:sp>
      <p:pic>
        <p:nvPicPr>
          <p:cNvPr id="7" name="Graphic 6" descr="Clapper board with solid fill">
            <a:extLst>
              <a:ext uri="{FF2B5EF4-FFF2-40B4-BE49-F238E27FC236}">
                <a16:creationId xmlns:a16="http://schemas.microsoft.com/office/drawing/2014/main" id="{E093B364-7BA0-4C0D-9FBD-82FD7E40A5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63697" y="2318909"/>
            <a:ext cx="510880" cy="510880"/>
          </a:xfrm>
          <a:prstGeom prst="rect">
            <a:avLst/>
          </a:prstGeom>
        </p:spPr>
      </p:pic>
      <p:pic>
        <p:nvPicPr>
          <p:cNvPr id="9" name="Graphic 8" descr="Drawing Figure with solid fill">
            <a:extLst>
              <a:ext uri="{FF2B5EF4-FFF2-40B4-BE49-F238E27FC236}">
                <a16:creationId xmlns:a16="http://schemas.microsoft.com/office/drawing/2014/main" id="{81D3A409-82A9-484F-B045-3AA73A701A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3860" y="2011869"/>
            <a:ext cx="914400" cy="914400"/>
          </a:xfrm>
          <a:prstGeom prst="rect">
            <a:avLst/>
          </a:prstGeom>
        </p:spPr>
      </p:pic>
      <p:pic>
        <p:nvPicPr>
          <p:cNvPr id="23" name="Graphic 22" descr="Old Key with solid fill">
            <a:extLst>
              <a:ext uri="{FF2B5EF4-FFF2-40B4-BE49-F238E27FC236}">
                <a16:creationId xmlns:a16="http://schemas.microsoft.com/office/drawing/2014/main" id="{C314C2C2-7CD3-4CDC-AA20-7F199B7BF34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70454" y="2091946"/>
            <a:ext cx="712337" cy="712337"/>
          </a:xfrm>
          <a:prstGeom prst="rect">
            <a:avLst/>
          </a:prstGeom>
        </p:spPr>
      </p:pic>
      <p:sp>
        <p:nvSpPr>
          <p:cNvPr id="27" name="Rectangle: Rounded Corners 26">
            <a:extLst>
              <a:ext uri="{FF2B5EF4-FFF2-40B4-BE49-F238E27FC236}">
                <a16:creationId xmlns:a16="http://schemas.microsoft.com/office/drawing/2014/main" id="{81FB14D2-FD0B-44DF-B064-2A6C8B1F6F55}"/>
              </a:ext>
            </a:extLst>
          </p:cNvPr>
          <p:cNvSpPr/>
          <p:nvPr/>
        </p:nvSpPr>
        <p:spPr>
          <a:xfrm rot="1222095">
            <a:off x="6857846" y="2109192"/>
            <a:ext cx="1317594" cy="719753"/>
          </a:xfrm>
          <a:prstGeom prst="roundRect">
            <a:avLst/>
          </a:prstGeom>
          <a:solidFill>
            <a:srgbClr val="DF2680">
              <a:alpha val="1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8" name="Rectangle: Rounded Corners 27">
            <a:extLst>
              <a:ext uri="{FF2B5EF4-FFF2-40B4-BE49-F238E27FC236}">
                <a16:creationId xmlns:a16="http://schemas.microsoft.com/office/drawing/2014/main" id="{9120B6C6-5726-4720-99B2-067082F57482}"/>
              </a:ext>
            </a:extLst>
          </p:cNvPr>
          <p:cNvSpPr/>
          <p:nvPr/>
        </p:nvSpPr>
        <p:spPr>
          <a:xfrm rot="1222095">
            <a:off x="9726481" y="2109192"/>
            <a:ext cx="1317594" cy="719753"/>
          </a:xfrm>
          <a:prstGeom prst="roundRect">
            <a:avLst/>
          </a:prstGeom>
          <a:solidFill>
            <a:srgbClr val="DF2680">
              <a:alpha val="1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8" name="Graphic 7" descr="Lights On with solid fill">
            <a:extLst>
              <a:ext uri="{FF2B5EF4-FFF2-40B4-BE49-F238E27FC236}">
                <a16:creationId xmlns:a16="http://schemas.microsoft.com/office/drawing/2014/main" id="{94A9EC36-961A-4641-A701-1E3AD7B79BA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20467" y="2091946"/>
            <a:ext cx="711545" cy="711545"/>
          </a:xfrm>
          <a:prstGeom prst="rect">
            <a:avLst/>
          </a:prstGeom>
        </p:spPr>
      </p:pic>
      <p:pic>
        <p:nvPicPr>
          <p:cNvPr id="13" name="Graphic 12" descr="Lock with solid fill">
            <a:extLst>
              <a:ext uri="{FF2B5EF4-FFF2-40B4-BE49-F238E27FC236}">
                <a16:creationId xmlns:a16="http://schemas.microsoft.com/office/drawing/2014/main" id="{308826F5-08C5-4A0E-B5F6-CE0F2516B0B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95455" y="2038338"/>
            <a:ext cx="794465" cy="794465"/>
          </a:xfrm>
          <a:prstGeom prst="rect">
            <a:avLst/>
          </a:prstGeom>
        </p:spPr>
      </p:pic>
    </p:spTree>
    <p:extLst>
      <p:ext uri="{BB962C8B-B14F-4D97-AF65-F5344CB8AC3E}">
        <p14:creationId xmlns:p14="http://schemas.microsoft.com/office/powerpoint/2010/main" val="398329318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Des moyens significatifs pour la réussite de Mon espace santé</a:t>
            </a:r>
          </a:p>
        </p:txBody>
      </p:sp>
      <p:sp>
        <p:nvSpPr>
          <p:cNvPr id="11" name="Rectangle: Rounded Corners 10">
            <a:extLst>
              <a:ext uri="{FF2B5EF4-FFF2-40B4-BE49-F238E27FC236}">
                <a16:creationId xmlns:a16="http://schemas.microsoft.com/office/drawing/2014/main" id="{6A969BE9-414F-41FE-A605-314E206F2D60}"/>
              </a:ext>
            </a:extLst>
          </p:cNvPr>
          <p:cNvSpPr/>
          <p:nvPr/>
        </p:nvSpPr>
        <p:spPr>
          <a:xfrm>
            <a:off x="4639545" y="3666487"/>
            <a:ext cx="3694400" cy="2692399"/>
          </a:xfrm>
          <a:prstGeom prst="roundRect">
            <a:avLst>
              <a:gd name="adj" fmla="val 0"/>
            </a:avLst>
          </a:prstGeom>
          <a:noFill/>
        </p:spPr>
        <p:txBody>
          <a:bodyPr wrap="square"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545859"/>
              </a:solidFill>
              <a:effectLst/>
              <a:uLnTx/>
              <a:uFillTx/>
              <a:latin typeface="Arial" panose="020B0604020202020204"/>
              <a:ea typeface="+mn-ea"/>
              <a:cs typeface="Calibri Light" panose="020F0302020204030204" pitchFamily="34" charset="0"/>
            </a:endParaRPr>
          </a:p>
        </p:txBody>
      </p:sp>
      <p:sp>
        <p:nvSpPr>
          <p:cNvPr id="25" name="Rectangle 24">
            <a:extLst>
              <a:ext uri="{FF2B5EF4-FFF2-40B4-BE49-F238E27FC236}">
                <a16:creationId xmlns:a16="http://schemas.microsoft.com/office/drawing/2014/main" id="{5656E092-49D7-4356-883A-8F6B37585BC7}"/>
              </a:ext>
            </a:extLst>
          </p:cNvPr>
          <p:cNvSpPr/>
          <p:nvPr/>
        </p:nvSpPr>
        <p:spPr>
          <a:xfrm>
            <a:off x="1483175" y="4027001"/>
            <a:ext cx="6643867" cy="784029"/>
          </a:xfrm>
          <a:prstGeom prst="rect">
            <a:avLst/>
          </a:prstGeom>
          <a:noFill/>
          <a:ln w="6350" cap="sq"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40">
              <a:spcBef>
                <a:spcPts val="400"/>
              </a:spcBef>
              <a:spcAft>
                <a:spcPts val="400"/>
              </a:spcAft>
              <a:defRPr/>
            </a:pPr>
            <a:r>
              <a:rPr lang="fr-FR" sz="1600" b="1" dirty="0">
                <a:solidFill>
                  <a:srgbClr val="0C419A"/>
                </a:solidFill>
                <a:latin typeface="Calibri" panose="020F0502020204030204" pitchFamily="34" charset="0"/>
                <a:ea typeface="Geneva" charset="-128"/>
                <a:cs typeface="Calibri" panose="020F0502020204030204" pitchFamily="34" charset="0"/>
              </a:rPr>
              <a:t>Des financements </a:t>
            </a:r>
            <a:r>
              <a:rPr lang="fr-FR" sz="1600" b="1" dirty="0">
                <a:solidFill>
                  <a:srgbClr val="545859"/>
                </a:solidFill>
                <a:latin typeface="Calibri" panose="020F0502020204030204" pitchFamily="34" charset="0"/>
                <a:ea typeface="Geneva" charset="-128"/>
                <a:cs typeface="Calibri" panose="020F0502020204030204" pitchFamily="34" charset="0"/>
              </a:rPr>
              <a:t>pour inciter les professionnels et établissements de santé à envoyer des documents de santé utiles et à utiliser la messagerie sécurisée.</a:t>
            </a:r>
          </a:p>
        </p:txBody>
      </p:sp>
      <p:sp>
        <p:nvSpPr>
          <p:cNvPr id="26" name="Triangle isocèle 25">
            <a:extLst>
              <a:ext uri="{FF2B5EF4-FFF2-40B4-BE49-F238E27FC236}">
                <a16:creationId xmlns:a16="http://schemas.microsoft.com/office/drawing/2014/main" id="{35FC0956-D29F-4DC8-8CDA-3B995F71EB04}"/>
              </a:ext>
            </a:extLst>
          </p:cNvPr>
          <p:cNvSpPr/>
          <p:nvPr/>
        </p:nvSpPr>
        <p:spPr>
          <a:xfrm rot="5400000">
            <a:off x="8235889" y="4196925"/>
            <a:ext cx="522515" cy="326413"/>
          </a:xfrm>
          <a:prstGeom prst="triangle">
            <a:avLst/>
          </a:prstGeom>
          <a:solidFill>
            <a:srgbClr val="E73083"/>
          </a:solidFill>
          <a:ln w="12700" cap="flat" cmpd="sng" algn="ctr">
            <a:noFill/>
            <a:prstDash val="solid"/>
            <a:miter lim="800000"/>
          </a:ln>
          <a:effectLst/>
        </p:spPr>
        <p:txBody>
          <a:bodyPr rtlCol="0" anchor="ctr"/>
          <a:lstStyle/>
          <a:p>
            <a:pPr algn="ctr" defTabSz="1219140">
              <a:defRPr/>
            </a:pPr>
            <a:endParaRPr lang="fr-FR" sz="1333">
              <a:solidFill>
                <a:srgbClr val="E73083"/>
              </a:solidFill>
              <a:ea typeface="Geneva" charset="-128"/>
            </a:endParaRPr>
          </a:p>
        </p:txBody>
      </p:sp>
      <p:sp>
        <p:nvSpPr>
          <p:cNvPr id="28" name="ZoneTexte 27">
            <a:extLst>
              <a:ext uri="{FF2B5EF4-FFF2-40B4-BE49-F238E27FC236}">
                <a16:creationId xmlns:a16="http://schemas.microsoft.com/office/drawing/2014/main" id="{BC541251-1FCB-41E1-9CC4-CA62A3EE29D0}"/>
              </a:ext>
            </a:extLst>
          </p:cNvPr>
          <p:cNvSpPr txBox="1"/>
          <p:nvPr/>
        </p:nvSpPr>
        <p:spPr>
          <a:xfrm>
            <a:off x="8872133" y="3935382"/>
            <a:ext cx="2742531" cy="738664"/>
          </a:xfrm>
          <a:prstGeom prst="rect">
            <a:avLst/>
          </a:prstGeom>
          <a:noFill/>
        </p:spPr>
        <p:txBody>
          <a:bodyPr wrap="square" rtlCol="0" anchor="ctr">
            <a:spAutoFit/>
          </a:bodyPr>
          <a:lstStyle/>
          <a:p>
            <a:pPr defTabSz="1219140">
              <a:defRPr/>
            </a:pPr>
            <a:r>
              <a:rPr lang="fr-FR" sz="1400" b="1" dirty="0">
                <a:solidFill>
                  <a:srgbClr val="E73083"/>
                </a:solidFill>
                <a:latin typeface="Calibri" panose="020F0502020204030204" pitchFamily="34" charset="0"/>
                <a:ea typeface="Geneva" charset="-128"/>
                <a:cs typeface="Calibri" panose="020F0502020204030204" pitchFamily="34" charset="0"/>
              </a:rPr>
              <a:t>Dispositifs de financement à l’usage (SUN-ES, IFAQ,…), </a:t>
            </a:r>
            <a:r>
              <a:rPr lang="fr-FR" sz="1400" dirty="0">
                <a:solidFill>
                  <a:srgbClr val="E73083"/>
                </a:solidFill>
                <a:latin typeface="Calibri" panose="020F0502020204030204" pitchFamily="34" charset="0"/>
                <a:ea typeface="Geneva" charset="-128"/>
                <a:cs typeface="Calibri" panose="020F0502020204030204" pitchFamily="34" charset="0"/>
              </a:rPr>
              <a:t>Avenant 9 pour les médecins libéraux. </a:t>
            </a:r>
          </a:p>
        </p:txBody>
      </p:sp>
      <p:pic>
        <p:nvPicPr>
          <p:cNvPr id="36" name="Picture 6" descr="Control lever free icon">
            <a:extLst>
              <a:ext uri="{FF2B5EF4-FFF2-40B4-BE49-F238E27FC236}">
                <a16:creationId xmlns:a16="http://schemas.microsoft.com/office/drawing/2014/main" id="{F284EE5A-6F6D-4830-A42A-8390EB50F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337" y="4012614"/>
            <a:ext cx="812800" cy="812800"/>
          </a:xfrm>
          <a:prstGeom prst="rect">
            <a:avLst/>
          </a:prstGeom>
          <a:noFill/>
          <a:extLst>
            <a:ext uri="{909E8E84-426E-40DD-AFC4-6F175D3DCCD1}">
              <a14:hiddenFill xmlns:a14="http://schemas.microsoft.com/office/drawing/2010/main">
                <a:solidFill>
                  <a:srgbClr val="FFFFFF"/>
                </a:solidFill>
              </a14:hiddenFill>
            </a:ext>
          </a:extLst>
        </p:spPr>
      </p:pic>
      <p:sp>
        <p:nvSpPr>
          <p:cNvPr id="37" name="Triangle isocèle 1">
            <a:extLst>
              <a:ext uri="{FF2B5EF4-FFF2-40B4-BE49-F238E27FC236}">
                <a16:creationId xmlns:a16="http://schemas.microsoft.com/office/drawing/2014/main" id="{90E94486-9BE4-44C6-81EE-E95F52821B57}"/>
              </a:ext>
            </a:extLst>
          </p:cNvPr>
          <p:cNvSpPr/>
          <p:nvPr/>
        </p:nvSpPr>
        <p:spPr>
          <a:xfrm rot="5400000">
            <a:off x="8235889" y="2042827"/>
            <a:ext cx="522515" cy="326413"/>
          </a:xfrm>
          <a:prstGeom prst="triangle">
            <a:avLst/>
          </a:prstGeom>
          <a:solidFill>
            <a:srgbClr val="E73083"/>
          </a:solidFill>
          <a:ln w="12700" cap="flat" cmpd="sng" algn="ctr">
            <a:noFill/>
            <a:prstDash val="solid"/>
            <a:miter lim="800000"/>
          </a:ln>
          <a:effectLst/>
        </p:spPr>
        <p:txBody>
          <a:bodyPr rtlCol="0" anchor="ctr"/>
          <a:lstStyle/>
          <a:p>
            <a:pPr algn="ctr" defTabSz="1219140">
              <a:defRPr/>
            </a:pPr>
            <a:endParaRPr lang="fr-FR" sz="1333">
              <a:solidFill>
                <a:srgbClr val="E73083"/>
              </a:solidFill>
              <a:ea typeface="Geneva" charset="-128"/>
            </a:endParaRPr>
          </a:p>
        </p:txBody>
      </p:sp>
      <p:sp>
        <p:nvSpPr>
          <p:cNvPr id="38" name="ZoneTexte 2">
            <a:extLst>
              <a:ext uri="{FF2B5EF4-FFF2-40B4-BE49-F238E27FC236}">
                <a16:creationId xmlns:a16="http://schemas.microsoft.com/office/drawing/2014/main" id="{EA17A39F-653E-46F6-A347-91CEFFC81F76}"/>
              </a:ext>
            </a:extLst>
          </p:cNvPr>
          <p:cNvSpPr txBox="1"/>
          <p:nvPr/>
        </p:nvSpPr>
        <p:spPr>
          <a:xfrm>
            <a:off x="8872133" y="1687212"/>
            <a:ext cx="3151545" cy="954107"/>
          </a:xfrm>
          <a:prstGeom prst="rect">
            <a:avLst/>
          </a:prstGeom>
          <a:noFill/>
        </p:spPr>
        <p:txBody>
          <a:bodyPr wrap="square" rtlCol="0" anchor="ctr">
            <a:spAutoFit/>
          </a:bodyPr>
          <a:lstStyle/>
          <a:p>
            <a:pPr defTabSz="1219140">
              <a:defRPr/>
            </a:pPr>
            <a:r>
              <a:rPr lang="fr-FR" sz="1400" dirty="0">
                <a:solidFill>
                  <a:srgbClr val="E73083"/>
                </a:solidFill>
                <a:latin typeface="Calibri" panose="020F0502020204030204" pitchFamily="34" charset="0"/>
                <a:ea typeface="Geneva" charset="-128"/>
                <a:cs typeface="Calibri" panose="020F0502020204030204" pitchFamily="34" charset="0"/>
              </a:rPr>
              <a:t>Lancement en février 2022 de </a:t>
            </a:r>
            <a:r>
              <a:rPr lang="fr-FR" sz="1400" b="1" dirty="0">
                <a:solidFill>
                  <a:srgbClr val="E73083"/>
                </a:solidFill>
                <a:latin typeface="Calibri" panose="020F0502020204030204" pitchFamily="34" charset="0"/>
                <a:ea typeface="Geneva" charset="-128"/>
                <a:cs typeface="Calibri" panose="020F0502020204030204" pitchFamily="34" charset="0"/>
              </a:rPr>
              <a:t>Mon espace santé, création automatique des comptes sauf opposition finalisée en septembre 2022</a:t>
            </a:r>
          </a:p>
        </p:txBody>
      </p:sp>
      <p:sp>
        <p:nvSpPr>
          <p:cNvPr id="42" name="Rectangle 41">
            <a:extLst>
              <a:ext uri="{FF2B5EF4-FFF2-40B4-BE49-F238E27FC236}">
                <a16:creationId xmlns:a16="http://schemas.microsoft.com/office/drawing/2014/main" id="{5656E092-49D7-4356-883A-8F6B37585BC7}"/>
              </a:ext>
            </a:extLst>
          </p:cNvPr>
          <p:cNvSpPr/>
          <p:nvPr/>
        </p:nvSpPr>
        <p:spPr>
          <a:xfrm>
            <a:off x="1483177" y="1838895"/>
            <a:ext cx="6638987" cy="852044"/>
          </a:xfrm>
          <a:prstGeom prst="rect">
            <a:avLst/>
          </a:prstGeom>
          <a:noFill/>
          <a:ln w="6350" cap="sq"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40">
              <a:spcBef>
                <a:spcPts val="400"/>
              </a:spcBef>
              <a:spcAft>
                <a:spcPts val="400"/>
              </a:spcAft>
              <a:defRPr/>
            </a:pPr>
            <a:r>
              <a:rPr lang="fr-FR" sz="1600" b="1" dirty="0">
                <a:solidFill>
                  <a:srgbClr val="0C419A"/>
                </a:solidFill>
                <a:latin typeface="Calibri" panose="020F0502020204030204" pitchFamily="34" charset="0"/>
                <a:ea typeface="Geneva" charset="-128"/>
                <a:cs typeface="Calibri" panose="020F0502020204030204" pitchFamily="34" charset="0"/>
              </a:rPr>
              <a:t>Un service public numérique universel, </a:t>
            </a:r>
            <a:r>
              <a:rPr lang="fr-FR" sz="1600" b="1" dirty="0">
                <a:solidFill>
                  <a:prstClr val="black">
                    <a:lumMod val="65000"/>
                    <a:lumOff val="35000"/>
                  </a:prstClr>
                </a:solidFill>
                <a:latin typeface="Calibri" panose="020F0502020204030204" pitchFamily="34" charset="0"/>
                <a:ea typeface="Geneva" charset="-128"/>
                <a:cs typeface="Calibri" panose="020F0502020204030204" pitchFamily="34" charset="0"/>
              </a:rPr>
              <a:t>ergonomique et simple d’usage pour mettre à disposition de chaque assuré un véritable carnet de santé numérique sécurisé.</a:t>
            </a:r>
          </a:p>
        </p:txBody>
      </p:sp>
      <p:sp>
        <p:nvSpPr>
          <p:cNvPr id="43" name="Triangle isocèle 42">
            <a:extLst>
              <a:ext uri="{FF2B5EF4-FFF2-40B4-BE49-F238E27FC236}">
                <a16:creationId xmlns:a16="http://schemas.microsoft.com/office/drawing/2014/main" id="{70A1C0BA-90FE-4F28-AFE4-260B78E59895}"/>
              </a:ext>
            </a:extLst>
          </p:cNvPr>
          <p:cNvSpPr/>
          <p:nvPr/>
        </p:nvSpPr>
        <p:spPr>
          <a:xfrm rot="5400000">
            <a:off x="8235889" y="3129687"/>
            <a:ext cx="522515" cy="326413"/>
          </a:xfrm>
          <a:prstGeom prst="triangle">
            <a:avLst/>
          </a:prstGeom>
          <a:solidFill>
            <a:srgbClr val="E73083"/>
          </a:solidFill>
          <a:ln w="12700" cap="flat" cmpd="sng" algn="ctr">
            <a:noFill/>
            <a:prstDash val="solid"/>
            <a:miter lim="800000"/>
          </a:ln>
          <a:effectLst/>
        </p:spPr>
        <p:txBody>
          <a:bodyPr rtlCol="0" anchor="ctr"/>
          <a:lstStyle/>
          <a:p>
            <a:pPr algn="ctr" defTabSz="1219140">
              <a:defRPr/>
            </a:pPr>
            <a:endParaRPr lang="fr-FR" sz="1333">
              <a:solidFill>
                <a:srgbClr val="E73083"/>
              </a:solidFill>
              <a:ea typeface="Geneva" charset="-128"/>
            </a:endParaRPr>
          </a:p>
        </p:txBody>
      </p:sp>
      <p:sp>
        <p:nvSpPr>
          <p:cNvPr id="44" name="ZoneTexte 43">
            <a:extLst>
              <a:ext uri="{FF2B5EF4-FFF2-40B4-BE49-F238E27FC236}">
                <a16:creationId xmlns:a16="http://schemas.microsoft.com/office/drawing/2014/main" id="{7DF86CCB-9295-44FB-8FEC-D4864A02A743}"/>
              </a:ext>
            </a:extLst>
          </p:cNvPr>
          <p:cNvSpPr txBox="1"/>
          <p:nvPr/>
        </p:nvSpPr>
        <p:spPr>
          <a:xfrm>
            <a:off x="8872133" y="2869029"/>
            <a:ext cx="2742531" cy="738664"/>
          </a:xfrm>
          <a:prstGeom prst="rect">
            <a:avLst/>
          </a:prstGeom>
          <a:noFill/>
        </p:spPr>
        <p:txBody>
          <a:bodyPr wrap="square" rtlCol="0" anchor="ctr">
            <a:spAutoFit/>
          </a:bodyPr>
          <a:lstStyle/>
          <a:p>
            <a:pPr defTabSz="1219140">
              <a:defRPr/>
            </a:pPr>
            <a:r>
              <a:rPr lang="fr-FR" sz="1400" b="1" dirty="0">
                <a:solidFill>
                  <a:srgbClr val="E73083"/>
                </a:solidFill>
                <a:latin typeface="Calibri" panose="020F0502020204030204" pitchFamily="34" charset="0"/>
                <a:ea typeface="Geneva" charset="-128"/>
                <a:cs typeface="Calibri" panose="020F0502020204030204" pitchFamily="34" charset="0"/>
              </a:rPr>
              <a:t>Mises à jour des logiciels </a:t>
            </a:r>
            <a:r>
              <a:rPr lang="fr-FR" sz="1400" dirty="0">
                <a:solidFill>
                  <a:srgbClr val="E73083"/>
                </a:solidFill>
                <a:latin typeface="Calibri" panose="020F0502020204030204" pitchFamily="34" charset="0"/>
                <a:ea typeface="Geneva" charset="-128"/>
                <a:cs typeface="Calibri" panose="020F0502020204030204" pitchFamily="34" charset="0"/>
              </a:rPr>
              <a:t>financée par le </a:t>
            </a:r>
            <a:r>
              <a:rPr lang="fr-FR" sz="1400" b="1" u="sng" dirty="0">
                <a:solidFill>
                  <a:srgbClr val="E73083"/>
                </a:solidFill>
                <a:latin typeface="Calibri" panose="020F0502020204030204" pitchFamily="34" charset="0"/>
                <a:ea typeface="Geneva" charset="-128"/>
                <a:cs typeface="Calibri" panose="020F0502020204030204" pitchFamily="34" charset="0"/>
              </a:rPr>
              <a:t>Ségur du numérique </a:t>
            </a:r>
            <a:r>
              <a:rPr lang="fr-FR" sz="1400" dirty="0">
                <a:solidFill>
                  <a:srgbClr val="E73083"/>
                </a:solidFill>
                <a:latin typeface="Calibri" panose="020F0502020204030204" pitchFamily="34" charset="0"/>
                <a:ea typeface="Geneva" charset="-128"/>
                <a:cs typeface="Calibri" panose="020F0502020204030204" pitchFamily="34" charset="0"/>
              </a:rPr>
              <a:t>(dispositif SONS)</a:t>
            </a:r>
          </a:p>
        </p:txBody>
      </p:sp>
      <p:pic>
        <p:nvPicPr>
          <p:cNvPr id="45" name="Picture 4" descr="Web development free icon">
            <a:extLst>
              <a:ext uri="{FF2B5EF4-FFF2-40B4-BE49-F238E27FC236}">
                <a16:creationId xmlns:a16="http://schemas.microsoft.com/office/drawing/2014/main" id="{E83AA719-2BAF-4561-8F47-0AA92FC29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337" y="2945376"/>
            <a:ext cx="812800" cy="812800"/>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5656E092-49D7-4356-883A-8F6B37585BC7}"/>
              </a:ext>
            </a:extLst>
          </p:cNvPr>
          <p:cNvSpPr/>
          <p:nvPr/>
        </p:nvSpPr>
        <p:spPr>
          <a:xfrm>
            <a:off x="1483177" y="3057003"/>
            <a:ext cx="6638988" cy="589551"/>
          </a:xfrm>
          <a:prstGeom prst="rect">
            <a:avLst/>
          </a:prstGeom>
          <a:noFill/>
          <a:ln w="6350" cap="sq"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40">
              <a:spcBef>
                <a:spcPts val="400"/>
              </a:spcBef>
              <a:spcAft>
                <a:spcPts val="400"/>
              </a:spcAft>
              <a:defRPr/>
            </a:pPr>
            <a:r>
              <a:rPr lang="fr-FR" sz="1600" b="1" dirty="0">
                <a:solidFill>
                  <a:srgbClr val="0C419A"/>
                </a:solidFill>
                <a:latin typeface="Calibri" panose="020F0502020204030204" pitchFamily="34" charset="0"/>
                <a:ea typeface="Geneva" charset="-128"/>
                <a:cs typeface="Calibri" panose="020F0502020204030204" pitchFamily="34" charset="0"/>
              </a:rPr>
              <a:t>Des logiciels métiers compatibles</a:t>
            </a:r>
            <a:r>
              <a:rPr lang="fr-FR" sz="1600" b="1" dirty="0">
                <a:solidFill>
                  <a:srgbClr val="545859"/>
                </a:solidFill>
                <a:latin typeface="Calibri" panose="020F0502020204030204" pitchFamily="34" charset="0"/>
                <a:ea typeface="Geneva" charset="-128"/>
                <a:cs typeface="Calibri" panose="020F0502020204030204" pitchFamily="34" charset="0"/>
              </a:rPr>
              <a:t> pour les professionnels et établissements de santé</a:t>
            </a:r>
            <a:r>
              <a:rPr lang="fr-FR" sz="1600" dirty="0">
                <a:solidFill>
                  <a:srgbClr val="545859"/>
                </a:solidFill>
                <a:latin typeface="Calibri" panose="020F0502020204030204" pitchFamily="34" charset="0"/>
                <a:ea typeface="Geneva" charset="-128"/>
                <a:cs typeface="Calibri" panose="020F0502020204030204" pitchFamily="34" charset="0"/>
              </a:rPr>
              <a:t> </a:t>
            </a:r>
            <a:r>
              <a:rPr lang="fr-FR" sz="1600" b="1" dirty="0">
                <a:solidFill>
                  <a:srgbClr val="545859"/>
                </a:solidFill>
                <a:latin typeface="Calibri" panose="020F0502020204030204" pitchFamily="34" charset="0"/>
                <a:ea typeface="Geneva" charset="-128"/>
                <a:cs typeface="Calibri" panose="020F0502020204030204" pitchFamily="34" charset="0"/>
              </a:rPr>
              <a:t>qui permettent des échanges simples et sécurisés. </a:t>
            </a:r>
          </a:p>
        </p:txBody>
      </p:sp>
      <p:sp>
        <p:nvSpPr>
          <p:cNvPr id="48" name="Rectangle 47">
            <a:extLst>
              <a:ext uri="{FF2B5EF4-FFF2-40B4-BE49-F238E27FC236}">
                <a16:creationId xmlns:a16="http://schemas.microsoft.com/office/drawing/2014/main" id="{5656E092-49D7-4356-883A-8F6B37585BC7}"/>
              </a:ext>
            </a:extLst>
          </p:cNvPr>
          <p:cNvSpPr/>
          <p:nvPr/>
        </p:nvSpPr>
        <p:spPr>
          <a:xfrm>
            <a:off x="1483175" y="5066205"/>
            <a:ext cx="6643867" cy="784029"/>
          </a:xfrm>
          <a:prstGeom prst="rect">
            <a:avLst/>
          </a:prstGeom>
          <a:noFill/>
          <a:ln w="6350" cap="sq"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40">
              <a:spcBef>
                <a:spcPts val="400"/>
              </a:spcBef>
              <a:spcAft>
                <a:spcPts val="400"/>
              </a:spcAft>
              <a:defRPr/>
            </a:pPr>
            <a:r>
              <a:rPr lang="fr-FR" sz="1600" b="1" dirty="0">
                <a:solidFill>
                  <a:srgbClr val="0C419A"/>
                </a:solidFill>
                <a:latin typeface="Calibri" panose="020F0502020204030204" pitchFamily="34" charset="0"/>
                <a:ea typeface="Geneva" charset="-128"/>
                <a:cs typeface="Calibri" panose="020F0502020204030204" pitchFamily="34" charset="0"/>
              </a:rPr>
              <a:t>Des obligations réglementaires </a:t>
            </a:r>
            <a:r>
              <a:rPr lang="fr-FR" sz="1600" b="1" dirty="0">
                <a:solidFill>
                  <a:srgbClr val="545859"/>
                </a:solidFill>
                <a:latin typeface="Calibri" panose="020F0502020204030204" pitchFamily="34" charset="0"/>
                <a:ea typeface="Geneva" charset="-128"/>
                <a:cs typeface="Calibri" panose="020F0502020204030204" pitchFamily="34" charset="0"/>
              </a:rPr>
              <a:t>qui entreront progressivement en vigueur, tant pour les éditeurs de logiciels que pour les professionnels de santé</a:t>
            </a:r>
          </a:p>
        </p:txBody>
      </p:sp>
      <p:sp>
        <p:nvSpPr>
          <p:cNvPr id="49" name="Triangle isocèle 48">
            <a:extLst>
              <a:ext uri="{FF2B5EF4-FFF2-40B4-BE49-F238E27FC236}">
                <a16:creationId xmlns:a16="http://schemas.microsoft.com/office/drawing/2014/main" id="{35FC0956-D29F-4DC8-8CDA-3B995F71EB04}"/>
              </a:ext>
            </a:extLst>
          </p:cNvPr>
          <p:cNvSpPr/>
          <p:nvPr/>
        </p:nvSpPr>
        <p:spPr>
          <a:xfrm rot="5400000">
            <a:off x="8235889" y="5249777"/>
            <a:ext cx="522515" cy="326413"/>
          </a:xfrm>
          <a:prstGeom prst="triangle">
            <a:avLst/>
          </a:prstGeom>
          <a:solidFill>
            <a:srgbClr val="E73083"/>
          </a:solidFill>
          <a:ln w="12700" cap="flat" cmpd="sng" algn="ctr">
            <a:noFill/>
            <a:prstDash val="solid"/>
            <a:miter lim="800000"/>
          </a:ln>
          <a:effectLst/>
        </p:spPr>
        <p:txBody>
          <a:bodyPr rtlCol="0" anchor="ctr"/>
          <a:lstStyle/>
          <a:p>
            <a:pPr algn="ctr" defTabSz="1219140">
              <a:defRPr/>
            </a:pPr>
            <a:endParaRPr lang="fr-FR" sz="1333">
              <a:solidFill>
                <a:srgbClr val="E73083"/>
              </a:solidFill>
              <a:ea typeface="Geneva" charset="-128"/>
            </a:endParaRPr>
          </a:p>
        </p:txBody>
      </p:sp>
      <p:sp>
        <p:nvSpPr>
          <p:cNvPr id="50" name="ZoneTexte 49">
            <a:extLst>
              <a:ext uri="{FF2B5EF4-FFF2-40B4-BE49-F238E27FC236}">
                <a16:creationId xmlns:a16="http://schemas.microsoft.com/office/drawing/2014/main" id="{BC541251-1FCB-41E1-9CC4-CA62A3EE29D0}"/>
              </a:ext>
            </a:extLst>
          </p:cNvPr>
          <p:cNvSpPr txBox="1"/>
          <p:nvPr/>
        </p:nvSpPr>
        <p:spPr>
          <a:xfrm>
            <a:off x="8867253" y="4988234"/>
            <a:ext cx="2742531" cy="738664"/>
          </a:xfrm>
          <a:prstGeom prst="rect">
            <a:avLst/>
          </a:prstGeom>
          <a:noFill/>
        </p:spPr>
        <p:txBody>
          <a:bodyPr wrap="square" rtlCol="0" anchor="ctr">
            <a:spAutoFit/>
          </a:bodyPr>
          <a:lstStyle/>
          <a:p>
            <a:pPr defTabSz="1219140">
              <a:defRPr/>
            </a:pPr>
            <a:r>
              <a:rPr lang="fr-FR" sz="1400" dirty="0">
                <a:solidFill>
                  <a:srgbClr val="E73083"/>
                </a:solidFill>
                <a:latin typeface="Calibri" panose="020F0502020204030204" pitchFamily="34" charset="0"/>
                <a:ea typeface="Geneva" charset="-128"/>
                <a:cs typeface="Calibri" panose="020F0502020204030204" pitchFamily="34" charset="0"/>
              </a:rPr>
              <a:t>Arrêté pris en application de </a:t>
            </a:r>
            <a:r>
              <a:rPr lang="fr-FR" sz="1400" b="1" dirty="0">
                <a:solidFill>
                  <a:srgbClr val="E73083"/>
                </a:solidFill>
                <a:latin typeface="Calibri" panose="020F0502020204030204" pitchFamily="34" charset="0"/>
                <a:ea typeface="Geneva" charset="-128"/>
                <a:cs typeface="Calibri" panose="020F0502020204030204" pitchFamily="34" charset="0"/>
              </a:rPr>
              <a:t>l’article L.1111-15 du code de la santé publique</a:t>
            </a:r>
          </a:p>
        </p:txBody>
      </p:sp>
      <p:pic>
        <p:nvPicPr>
          <p:cNvPr id="51" name="Image 50"/>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55254" y="5143383"/>
            <a:ext cx="656969" cy="656969"/>
          </a:xfrm>
          <a:prstGeom prst="rect">
            <a:avLst/>
          </a:prstGeom>
        </p:spPr>
      </p:pic>
      <p:pic>
        <p:nvPicPr>
          <p:cNvPr id="20" name="Image 5">
            <a:extLst>
              <a:ext uri="{FF2B5EF4-FFF2-40B4-BE49-F238E27FC236}">
                <a16:creationId xmlns:a16="http://schemas.microsoft.com/office/drawing/2014/main" id="{47B6977E-9A00-43E8-BC03-0B37BD1B9D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644" y="1909022"/>
            <a:ext cx="1008493" cy="701243"/>
          </a:xfrm>
          <a:prstGeom prst="rect">
            <a:avLst/>
          </a:prstGeom>
        </p:spPr>
      </p:pic>
    </p:spTree>
    <p:extLst>
      <p:ext uri="{BB962C8B-B14F-4D97-AF65-F5344CB8AC3E}">
        <p14:creationId xmlns:p14="http://schemas.microsoft.com/office/powerpoint/2010/main" val="219806089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Les fonctionnalités de Mon espace santé et les impacts sur votre métier</a:t>
            </a:r>
          </a:p>
        </p:txBody>
      </p:sp>
    </p:spTree>
    <p:extLst>
      <p:ext uri="{BB962C8B-B14F-4D97-AF65-F5344CB8AC3E}">
        <p14:creationId xmlns:p14="http://schemas.microsoft.com/office/powerpoint/2010/main" val="347375651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D4872CAF-894D-4D9D-B35B-F52CFFD449BA}"/>
              </a:ext>
            </a:extLst>
          </p:cNvPr>
          <p:cNvSpPr/>
          <p:nvPr/>
        </p:nvSpPr>
        <p:spPr bwMode="auto">
          <a:xfrm>
            <a:off x="3858307" y="5334650"/>
            <a:ext cx="4194318" cy="877163"/>
          </a:xfrm>
          <a:prstGeom prst="rect">
            <a:avLst/>
          </a:prstGeom>
          <a:noFill/>
        </p:spPr>
        <p:txBody>
          <a:bodyPr wrap="square">
            <a:spAutoFit/>
          </a:bodyPr>
          <a:lstStyle/>
          <a:p>
            <a:pPr algn="ctr">
              <a:spcAft>
                <a:spcPts val="600"/>
              </a:spcAft>
              <a:defRPr/>
            </a:pPr>
            <a:r>
              <a:rPr lang="fr-FR" b="1" kern="0" dirty="0">
                <a:solidFill>
                  <a:srgbClr val="007FAD"/>
                </a:solidFill>
                <a:latin typeface="Calibri" panose="020F0502020204030204" pitchFamily="34" charset="0"/>
                <a:cs typeface="Calibri" panose="020F0502020204030204" pitchFamily="34" charset="0"/>
              </a:rPr>
              <a:t>Un agenda</a:t>
            </a:r>
          </a:p>
          <a:p>
            <a:pPr algn="ctr">
              <a:defRPr/>
            </a:pPr>
            <a:r>
              <a:rPr lang="fr-FR" sz="1400" kern="0" dirty="0">
                <a:solidFill>
                  <a:srgbClr val="545859"/>
                </a:solidFill>
                <a:latin typeface="Calibri" panose="020F0502020204030204" pitchFamily="34" charset="0"/>
                <a:cs typeface="Calibri" panose="020F0502020204030204" pitchFamily="34" charset="0"/>
              </a:rPr>
              <a:t>Agrégations des </a:t>
            </a:r>
            <a:r>
              <a:rPr lang="fr-FR" sz="1400" b="1" kern="0" dirty="0">
                <a:solidFill>
                  <a:srgbClr val="007FAD"/>
                </a:solidFill>
                <a:latin typeface="Calibri" panose="020F0502020204030204" pitchFamily="34" charset="0"/>
                <a:cs typeface="Calibri" panose="020F0502020204030204" pitchFamily="34" charset="0"/>
              </a:rPr>
              <a:t>évènements</a:t>
            </a:r>
            <a:r>
              <a:rPr lang="fr-FR" sz="1400" kern="0" dirty="0">
                <a:solidFill>
                  <a:srgbClr val="545859"/>
                </a:solidFill>
                <a:latin typeface="Calibri" panose="020F0502020204030204" pitchFamily="34" charset="0"/>
                <a:cs typeface="Calibri" panose="020F0502020204030204" pitchFamily="34" charset="0"/>
              </a:rPr>
              <a:t> liés au parcours de soin de l’usager via un agenda. </a:t>
            </a:r>
            <a:endParaRPr lang="fr-FR" sz="1400" dirty="0">
              <a:solidFill>
                <a:srgbClr val="545859"/>
              </a:solidFill>
              <a:latin typeface="Calibri" panose="020F0502020204030204" pitchFamily="34" charset="0"/>
              <a:cs typeface="Calibri" panose="020F0502020204030204" pitchFamily="34" charset="0"/>
            </a:endParaRPr>
          </a:p>
        </p:txBody>
      </p:sp>
      <p:sp>
        <p:nvSpPr>
          <p:cNvPr id="4" name="Titre 3"/>
          <p:cNvSpPr>
            <a:spLocks noGrp="1"/>
          </p:cNvSpPr>
          <p:nvPr>
            <p:ph type="title"/>
          </p:nvPr>
        </p:nvSpPr>
        <p:spPr>
          <a:xfrm>
            <a:off x="2313517" y="16625"/>
            <a:ext cx="8456083" cy="1133342"/>
          </a:xfrm>
        </p:spPr>
        <p:txBody>
          <a:bodyPr>
            <a:normAutofit/>
          </a:bodyPr>
          <a:lstStyle/>
          <a:p>
            <a:r>
              <a:rPr lang="fr-FR" dirty="0">
                <a:latin typeface="Calibri" panose="020F0502020204030204" pitchFamily="34" charset="0"/>
                <a:cs typeface="Calibri" panose="020F0502020204030204" pitchFamily="34" charset="0"/>
              </a:rPr>
              <a:t>Les fonctionnalités de Mon espace santé</a:t>
            </a:r>
          </a:p>
        </p:txBody>
      </p:sp>
      <p:sp>
        <p:nvSpPr>
          <p:cNvPr id="28" name="Rectangle 27">
            <a:extLst>
              <a:ext uri="{FF2B5EF4-FFF2-40B4-BE49-F238E27FC236}">
                <a16:creationId xmlns:a16="http://schemas.microsoft.com/office/drawing/2014/main" id="{5A975DAA-5642-4BEE-B609-7FFBA08DB858}"/>
              </a:ext>
            </a:extLst>
          </p:cNvPr>
          <p:cNvSpPr/>
          <p:nvPr/>
        </p:nvSpPr>
        <p:spPr>
          <a:xfrm>
            <a:off x="619668" y="1611875"/>
            <a:ext cx="10028921" cy="400110"/>
          </a:xfrm>
          <a:prstGeom prst="rect">
            <a:avLst/>
          </a:prstGeom>
          <a:noFill/>
        </p:spPr>
        <p:txBody>
          <a:bodyPr wrap="square">
            <a:spAutoFit/>
          </a:bodyPr>
          <a:lstStyle/>
          <a:p>
            <a:pPr marL="0" lvl="1" defTabSz="457189">
              <a:spcBef>
                <a:spcPts val="600"/>
              </a:spcBef>
              <a:buClr>
                <a:srgbClr val="99CC00"/>
              </a:buClr>
              <a:buSzPct val="100000"/>
              <a:defRPr/>
            </a:pPr>
            <a:r>
              <a:rPr lang="fr-FR" sz="2000" b="1" dirty="0">
                <a:solidFill>
                  <a:schemeClr val="tx2"/>
                </a:solidFill>
                <a:latin typeface="Calibri" panose="020F0502020204030204" pitchFamily="34" charset="0"/>
                <a:cs typeface="Calibri" panose="020F0502020204030204" pitchFamily="34" charset="0"/>
                <a:sym typeface="Arial"/>
              </a:rPr>
              <a:t>Grâce à Mon espace santé, l’usager aura accès à 4 fonctionnalités majeures :</a:t>
            </a:r>
          </a:p>
        </p:txBody>
      </p:sp>
      <p:grpSp>
        <p:nvGrpSpPr>
          <p:cNvPr id="2" name="Group 1">
            <a:extLst>
              <a:ext uri="{FF2B5EF4-FFF2-40B4-BE49-F238E27FC236}">
                <a16:creationId xmlns:a16="http://schemas.microsoft.com/office/drawing/2014/main" id="{0BCA2924-737D-4CD5-860E-F05CAB87243D}"/>
              </a:ext>
            </a:extLst>
          </p:cNvPr>
          <p:cNvGrpSpPr/>
          <p:nvPr/>
        </p:nvGrpSpPr>
        <p:grpSpPr>
          <a:xfrm>
            <a:off x="3439663" y="1868022"/>
            <a:ext cx="5031606" cy="3731964"/>
            <a:chOff x="3580841" y="2285331"/>
            <a:chExt cx="5031606" cy="3731964"/>
          </a:xfrm>
        </p:grpSpPr>
        <p:graphicFrame>
          <p:nvGraphicFramePr>
            <p:cNvPr id="30" name="Graphique 21">
              <a:extLst>
                <a:ext uri="{FF2B5EF4-FFF2-40B4-BE49-F238E27FC236}">
                  <a16:creationId xmlns:a16="http://schemas.microsoft.com/office/drawing/2014/main" id="{D6765AF6-A6B5-4514-ABF8-669CB803C320}"/>
                </a:ext>
              </a:extLst>
            </p:cNvPr>
            <p:cNvGraphicFramePr/>
            <p:nvPr/>
          </p:nvGraphicFramePr>
          <p:xfrm>
            <a:off x="3580841" y="2285331"/>
            <a:ext cx="5031606" cy="3731964"/>
          </p:xfrm>
          <a:graphic>
            <a:graphicData uri="http://schemas.openxmlformats.org/drawingml/2006/chart">
              <c:chart xmlns:c="http://schemas.openxmlformats.org/drawingml/2006/chart" xmlns:r="http://schemas.openxmlformats.org/officeDocument/2006/relationships" r:id="rId3"/>
            </a:graphicData>
          </a:graphic>
        </p:graphicFrame>
        <p:pic>
          <p:nvPicPr>
            <p:cNvPr id="31" name="Image 26">
              <a:extLst>
                <a:ext uri="{FF2B5EF4-FFF2-40B4-BE49-F238E27FC236}">
                  <a16:creationId xmlns:a16="http://schemas.microsoft.com/office/drawing/2014/main" id="{DF36B7C7-8DAA-4AAE-B28F-0E3303D10387}"/>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161269" y="2968031"/>
              <a:ext cx="648000" cy="648000"/>
            </a:xfrm>
            <a:prstGeom prst="rect">
              <a:avLst/>
            </a:prstGeom>
          </p:spPr>
        </p:pic>
        <p:pic>
          <p:nvPicPr>
            <p:cNvPr id="32" name="Image 39">
              <a:extLst>
                <a:ext uri="{FF2B5EF4-FFF2-40B4-BE49-F238E27FC236}">
                  <a16:creationId xmlns:a16="http://schemas.microsoft.com/office/drawing/2014/main" id="{F68843CA-CECD-4EF8-8C47-D3CDD4D528D7}"/>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392652" y="2968031"/>
              <a:ext cx="648000" cy="648000"/>
            </a:xfrm>
            <a:prstGeom prst="rect">
              <a:avLst/>
            </a:prstGeom>
          </p:spPr>
        </p:pic>
        <p:grpSp>
          <p:nvGrpSpPr>
            <p:cNvPr id="33" name="Groupe 40">
              <a:extLst>
                <a:ext uri="{FF2B5EF4-FFF2-40B4-BE49-F238E27FC236}">
                  <a16:creationId xmlns:a16="http://schemas.microsoft.com/office/drawing/2014/main" id="{4B562EA1-4FF1-4EDE-BFCC-ED4B76FDF09F}"/>
                </a:ext>
              </a:extLst>
            </p:cNvPr>
            <p:cNvGrpSpPr/>
            <p:nvPr/>
          </p:nvGrpSpPr>
          <p:grpSpPr>
            <a:xfrm>
              <a:off x="5868113" y="3904063"/>
              <a:ext cx="432000" cy="432048"/>
              <a:chOff x="3421373" y="751325"/>
              <a:chExt cx="5400000" cy="5400000"/>
            </a:xfrm>
          </p:grpSpPr>
          <p:pic>
            <p:nvPicPr>
              <p:cNvPr id="34" name="Image 50">
                <a:extLst>
                  <a:ext uri="{FF2B5EF4-FFF2-40B4-BE49-F238E27FC236}">
                    <a16:creationId xmlns:a16="http://schemas.microsoft.com/office/drawing/2014/main" id="{B33BCE95-7C01-4B07-B08B-CDFEAAD185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46748" y="773652"/>
                <a:ext cx="5349251" cy="5355347"/>
              </a:xfrm>
              <a:prstGeom prst="rect">
                <a:avLst/>
              </a:prstGeom>
            </p:spPr>
          </p:pic>
          <p:sp>
            <p:nvSpPr>
              <p:cNvPr id="35" name="Rectangle à coins arrondis 51">
                <a:extLst>
                  <a:ext uri="{FF2B5EF4-FFF2-40B4-BE49-F238E27FC236}">
                    <a16:creationId xmlns:a16="http://schemas.microsoft.com/office/drawing/2014/main" id="{38F0124F-08CE-4DDE-94E0-EBF25CB73FCD}"/>
                  </a:ext>
                </a:extLst>
              </p:cNvPr>
              <p:cNvSpPr/>
              <p:nvPr/>
            </p:nvSpPr>
            <p:spPr>
              <a:xfrm>
                <a:off x="3421373" y="751325"/>
                <a:ext cx="5400000" cy="5400000"/>
              </a:xfrm>
              <a:prstGeom prst="roundRect">
                <a:avLst/>
              </a:pr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ea typeface="+mn-ea"/>
                  <a:cs typeface="+mn-cs"/>
                </a:endParaRPr>
              </a:p>
            </p:txBody>
          </p:sp>
        </p:grpSp>
        <p:pic>
          <p:nvPicPr>
            <p:cNvPr id="36" name="Image 41">
              <a:extLst>
                <a:ext uri="{FF2B5EF4-FFF2-40B4-BE49-F238E27FC236}">
                  <a16:creationId xmlns:a16="http://schemas.microsoft.com/office/drawing/2014/main" id="{F392FC71-6258-458F-8465-E43478612678}"/>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775307" y="4842526"/>
              <a:ext cx="648000" cy="648000"/>
            </a:xfrm>
            <a:prstGeom prst="rect">
              <a:avLst/>
            </a:prstGeom>
          </p:spPr>
        </p:pic>
        <p:pic>
          <p:nvPicPr>
            <p:cNvPr id="37" name="Image 42">
              <a:extLst>
                <a:ext uri="{FF2B5EF4-FFF2-40B4-BE49-F238E27FC236}">
                  <a16:creationId xmlns:a16="http://schemas.microsoft.com/office/drawing/2014/main" id="{8FAC6DB3-B049-4FD2-B506-942AC1320B90}"/>
                </a:ext>
              </a:extLst>
            </p:cNvPr>
            <p:cNvPicPr>
              <a:picLocks noChangeAspect="1"/>
            </p:cNvPicPr>
            <p:nvPr/>
          </p:nvPicPr>
          <p:blipFill>
            <a:blip r:embed="rId11" cstate="screen">
              <a:extLst>
                <a:ext uri="{BEBA8EAE-BF5A-486C-A8C5-ECC9F3942E4B}">
                  <a14:imgProps xmlns:a14="http://schemas.microsoft.com/office/drawing/2010/main">
                    <a14:imgLayer r:embed="rId12">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889092" y="4145639"/>
              <a:ext cx="612000" cy="612000"/>
            </a:xfrm>
            <a:prstGeom prst="rect">
              <a:avLst/>
            </a:prstGeom>
          </p:spPr>
        </p:pic>
        <p:pic>
          <p:nvPicPr>
            <p:cNvPr id="38" name="Image 43">
              <a:extLst>
                <a:ext uri="{FF2B5EF4-FFF2-40B4-BE49-F238E27FC236}">
                  <a16:creationId xmlns:a16="http://schemas.microsoft.com/office/drawing/2014/main" id="{DD135026-91C2-40AE-8441-4896DC47ADB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28852" y="4145639"/>
              <a:ext cx="648000" cy="648000"/>
            </a:xfrm>
            <a:prstGeom prst="rect">
              <a:avLst/>
            </a:prstGeom>
          </p:spPr>
        </p:pic>
      </p:grpSp>
      <p:sp>
        <p:nvSpPr>
          <p:cNvPr id="47" name="Rectangle 46">
            <a:extLst>
              <a:ext uri="{FF2B5EF4-FFF2-40B4-BE49-F238E27FC236}">
                <a16:creationId xmlns:a16="http://schemas.microsoft.com/office/drawing/2014/main" id="{F42BCCE7-25F0-4FB5-AE78-2E794BA1A82E}"/>
              </a:ext>
            </a:extLst>
          </p:cNvPr>
          <p:cNvSpPr/>
          <p:nvPr/>
        </p:nvSpPr>
        <p:spPr bwMode="auto">
          <a:xfrm>
            <a:off x="7721588" y="2144876"/>
            <a:ext cx="3636404" cy="1308050"/>
          </a:xfrm>
          <a:prstGeom prst="rect">
            <a:avLst/>
          </a:prstGeom>
        </p:spPr>
        <p:txBody>
          <a:bodyPr wrap="square">
            <a:spAutoFit/>
          </a:bodyPr>
          <a:lstStyle/>
          <a:p>
            <a:pPr>
              <a:spcAft>
                <a:spcPts val="600"/>
              </a:spcAft>
              <a:defRPr/>
            </a:pPr>
            <a:r>
              <a:rPr lang="fr-FR" b="1" kern="0" dirty="0">
                <a:solidFill>
                  <a:srgbClr val="298478"/>
                </a:solidFill>
                <a:latin typeface="Calibri" panose="020F0502020204030204" pitchFamily="34" charset="0"/>
                <a:cs typeface="Calibri" panose="020F0502020204030204" pitchFamily="34" charset="0"/>
              </a:rPr>
              <a:t>Une messagerie</a:t>
            </a:r>
          </a:p>
          <a:p>
            <a:pPr>
              <a:defRPr/>
            </a:pPr>
            <a:r>
              <a:rPr lang="fr-FR" sz="1400" kern="0" dirty="0">
                <a:solidFill>
                  <a:srgbClr val="545859"/>
                </a:solidFill>
                <a:latin typeface="Calibri" panose="020F0502020204030204" pitchFamily="34" charset="0"/>
                <a:cs typeface="Calibri" panose="020F0502020204030204" pitchFamily="34" charset="0"/>
              </a:rPr>
              <a:t>Réception en toute sécurité des informations personnelles en provenance de l’équipe de soin de l’usager via un service de </a:t>
            </a:r>
            <a:r>
              <a:rPr lang="fr-FR" sz="1400" b="1" kern="0" dirty="0">
                <a:solidFill>
                  <a:srgbClr val="298478"/>
                </a:solidFill>
                <a:latin typeface="Calibri" panose="020F0502020204030204" pitchFamily="34" charset="0"/>
                <a:cs typeface="Calibri" panose="020F0502020204030204" pitchFamily="34" charset="0"/>
              </a:rPr>
              <a:t>messagerie sécurisée </a:t>
            </a:r>
            <a:r>
              <a:rPr lang="fr-FR" sz="1400" kern="0" dirty="0">
                <a:solidFill>
                  <a:srgbClr val="545859"/>
                </a:solidFill>
                <a:latin typeface="Calibri" panose="020F0502020204030204" pitchFamily="34" charset="0"/>
                <a:cs typeface="Calibri" panose="020F0502020204030204" pitchFamily="34" charset="0"/>
              </a:rPr>
              <a:t>de santé.</a:t>
            </a:r>
            <a:endParaRPr lang="fr-FR" sz="1400" dirty="0">
              <a:solidFill>
                <a:srgbClr val="545859"/>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6A3F42CC-EFE6-4781-843E-46D059429357}"/>
              </a:ext>
            </a:extLst>
          </p:cNvPr>
          <p:cNvSpPr/>
          <p:nvPr/>
        </p:nvSpPr>
        <p:spPr bwMode="auto">
          <a:xfrm>
            <a:off x="7692426" y="3800524"/>
            <a:ext cx="3564396" cy="1523494"/>
          </a:xfrm>
          <a:prstGeom prst="rect">
            <a:avLst/>
          </a:prstGeom>
        </p:spPr>
        <p:txBody>
          <a:bodyPr wrap="square">
            <a:spAutoFit/>
          </a:bodyPr>
          <a:lstStyle/>
          <a:p>
            <a:pPr>
              <a:spcAft>
                <a:spcPts val="600"/>
              </a:spcAft>
              <a:defRPr/>
            </a:pPr>
            <a:r>
              <a:rPr lang="fr-FR" b="1" kern="0" dirty="0">
                <a:solidFill>
                  <a:srgbClr val="5E74B8"/>
                </a:solidFill>
                <a:latin typeface="Calibri" panose="020F0502020204030204" pitchFamily="34" charset="0"/>
                <a:cs typeface="Calibri" panose="020F0502020204030204" pitchFamily="34" charset="0"/>
              </a:rPr>
              <a:t>Un catalogue de service</a:t>
            </a:r>
          </a:p>
          <a:p>
            <a:pPr>
              <a:defRPr/>
            </a:pPr>
            <a:r>
              <a:rPr lang="fr-FR" sz="1400" kern="0" dirty="0">
                <a:solidFill>
                  <a:srgbClr val="545859"/>
                </a:solidFill>
                <a:latin typeface="Calibri" panose="020F0502020204030204" pitchFamily="34" charset="0"/>
                <a:cs typeface="Calibri" panose="020F0502020204030204" pitchFamily="34" charset="0"/>
              </a:rPr>
              <a:t>Accès à des applications de santé référencées par l’État via un</a:t>
            </a:r>
            <a:r>
              <a:rPr lang="fr-FR" sz="1400" b="1" kern="0" dirty="0">
                <a:solidFill>
                  <a:srgbClr val="5E74B8"/>
                </a:solidFill>
                <a:latin typeface="Calibri" panose="020F0502020204030204" pitchFamily="34" charset="0"/>
                <a:cs typeface="Calibri" panose="020F0502020204030204" pitchFamily="34" charset="0"/>
              </a:rPr>
              <a:t> catalogue réunissant la diversité des services utiles à la santé </a:t>
            </a:r>
            <a:r>
              <a:rPr lang="fr-FR" sz="1400" kern="0" dirty="0">
                <a:solidFill>
                  <a:srgbClr val="545859"/>
                </a:solidFill>
                <a:latin typeface="Calibri" panose="020F0502020204030204" pitchFamily="34" charset="0"/>
                <a:cs typeface="Calibri" panose="020F0502020204030204" pitchFamily="34" charset="0"/>
              </a:rPr>
              <a:t>(ex. portails patients, applications et objets connectés référencés..).</a:t>
            </a:r>
          </a:p>
        </p:txBody>
      </p:sp>
      <p:grpSp>
        <p:nvGrpSpPr>
          <p:cNvPr id="51" name="Group 50">
            <a:extLst>
              <a:ext uri="{FF2B5EF4-FFF2-40B4-BE49-F238E27FC236}">
                <a16:creationId xmlns:a16="http://schemas.microsoft.com/office/drawing/2014/main" id="{1540C1C7-96EB-4D72-861E-1649F236E10C}"/>
              </a:ext>
            </a:extLst>
          </p:cNvPr>
          <p:cNvGrpSpPr/>
          <p:nvPr/>
        </p:nvGrpSpPr>
        <p:grpSpPr>
          <a:xfrm>
            <a:off x="303027" y="2601522"/>
            <a:ext cx="3806146" cy="2722496"/>
            <a:chOff x="655398" y="2238997"/>
            <a:chExt cx="3806146" cy="2722496"/>
          </a:xfrm>
        </p:grpSpPr>
        <p:sp>
          <p:nvSpPr>
            <p:cNvPr id="45" name="Rectangle 44">
              <a:extLst>
                <a:ext uri="{FF2B5EF4-FFF2-40B4-BE49-F238E27FC236}">
                  <a16:creationId xmlns:a16="http://schemas.microsoft.com/office/drawing/2014/main" id="{BEF580BB-8AC9-45AA-AE45-4C0BDAF3AEA8}"/>
                </a:ext>
              </a:extLst>
            </p:cNvPr>
            <p:cNvSpPr/>
            <p:nvPr/>
          </p:nvSpPr>
          <p:spPr bwMode="auto">
            <a:xfrm>
              <a:off x="655398" y="2238997"/>
              <a:ext cx="3806146" cy="1308050"/>
            </a:xfrm>
            <a:prstGeom prst="rect">
              <a:avLst/>
            </a:prstGeom>
          </p:spPr>
          <p:txBody>
            <a:bodyPr wrap="square">
              <a:spAutoFit/>
            </a:bodyPr>
            <a:lstStyle/>
            <a:p>
              <a:pPr>
                <a:spcAft>
                  <a:spcPts val="600"/>
                </a:spcAft>
                <a:defRPr/>
              </a:pPr>
              <a:r>
                <a:rPr lang="fr-FR" b="1" kern="0" dirty="0">
                  <a:solidFill>
                    <a:srgbClr val="C74E5A"/>
                  </a:solidFill>
                  <a:latin typeface="Calibri" panose="020F0502020204030204" pitchFamily="34" charset="0"/>
                  <a:cs typeface="Calibri" panose="020F0502020204030204" pitchFamily="34" charset="0"/>
                </a:rPr>
                <a:t>Un dossier médical</a:t>
              </a:r>
            </a:p>
            <a:p>
              <a:pPr>
                <a:defRPr/>
              </a:pPr>
              <a:r>
                <a:rPr lang="fr-FR" sz="1400" kern="0" dirty="0">
                  <a:solidFill>
                    <a:srgbClr val="545859"/>
                  </a:solidFill>
                  <a:latin typeface="Calibri" panose="020F0502020204030204" pitchFamily="34" charset="0"/>
                  <a:cs typeface="Calibri" panose="020F0502020204030204" pitchFamily="34" charset="0"/>
                </a:rPr>
                <a:t>Consultation et alimentation des </a:t>
              </a:r>
              <a:r>
                <a:rPr lang="fr-FR" sz="1400" b="1" kern="0" dirty="0">
                  <a:solidFill>
                    <a:srgbClr val="C74E5A"/>
                  </a:solidFill>
                  <a:latin typeface="Calibri" panose="020F0502020204030204" pitchFamily="34" charset="0"/>
                  <a:cs typeface="Calibri" panose="020F0502020204030204" pitchFamily="34" charset="0"/>
                </a:rPr>
                <a:t>documents</a:t>
              </a:r>
              <a:r>
                <a:rPr lang="fr-FR" sz="1400" kern="0" dirty="0">
                  <a:solidFill>
                    <a:srgbClr val="C74E5A"/>
                  </a:solidFill>
                  <a:latin typeface="Calibri" panose="020F0502020204030204" pitchFamily="34" charset="0"/>
                  <a:cs typeface="Calibri" panose="020F0502020204030204" pitchFamily="34" charset="0"/>
                </a:rPr>
                <a:t> </a:t>
              </a:r>
              <a:r>
                <a:rPr lang="fr-FR" sz="1400" kern="0" dirty="0">
                  <a:solidFill>
                    <a:srgbClr val="545859"/>
                  </a:solidFill>
                  <a:latin typeface="Calibri" panose="020F0502020204030204" pitchFamily="34" charset="0"/>
                  <a:cs typeface="Calibri" panose="020F0502020204030204" pitchFamily="34" charset="0"/>
                </a:rPr>
                <a:t>ajoutés par l’usager ou ses professionnels de santé (ordonnance, compte rendu d’hospitalisation, biologies…)</a:t>
              </a:r>
            </a:p>
          </p:txBody>
        </p:sp>
        <p:sp>
          <p:nvSpPr>
            <p:cNvPr id="49" name="Rectangle 48">
              <a:extLst>
                <a:ext uri="{FF2B5EF4-FFF2-40B4-BE49-F238E27FC236}">
                  <a16:creationId xmlns:a16="http://schemas.microsoft.com/office/drawing/2014/main" id="{FB6C0CBF-C172-4CE8-BCA1-1C89BBFBF840}"/>
                </a:ext>
              </a:extLst>
            </p:cNvPr>
            <p:cNvSpPr/>
            <p:nvPr/>
          </p:nvSpPr>
          <p:spPr bwMode="auto">
            <a:xfrm>
              <a:off x="655398" y="3484828"/>
              <a:ext cx="3440113" cy="738664"/>
            </a:xfrm>
            <a:prstGeom prst="rect">
              <a:avLst/>
            </a:prstGeom>
          </p:spPr>
          <p:txBody>
            <a:bodyPr>
              <a:spAutoFit/>
            </a:bodyPr>
            <a:lstStyle/>
            <a:p>
              <a:pPr>
                <a:defRPr/>
              </a:pPr>
              <a:r>
                <a:rPr lang="fr-FR" sz="1400" kern="0" dirty="0">
                  <a:solidFill>
                    <a:srgbClr val="545859"/>
                  </a:solidFill>
                  <a:latin typeface="Calibri" panose="020F0502020204030204" pitchFamily="34" charset="0"/>
                  <a:cs typeface="Calibri" panose="020F0502020204030204" pitchFamily="34" charset="0"/>
                </a:rPr>
                <a:t>Alimentation et consultation par l’usager de son </a:t>
              </a:r>
              <a:r>
                <a:rPr lang="fr-FR" sz="1400" b="1" kern="0" dirty="0">
                  <a:solidFill>
                    <a:srgbClr val="C74E5A"/>
                  </a:solidFill>
                  <a:latin typeface="Calibri" panose="020F0502020204030204" pitchFamily="34" charset="0"/>
                  <a:cs typeface="Calibri" panose="020F0502020204030204" pitchFamily="34" charset="0"/>
                </a:rPr>
                <a:t>profil médical </a:t>
              </a:r>
              <a:r>
                <a:rPr lang="fr-FR" sz="1400" kern="0" dirty="0">
                  <a:solidFill>
                    <a:srgbClr val="545859"/>
                  </a:solidFill>
                  <a:latin typeface="Calibri" panose="020F0502020204030204" pitchFamily="34" charset="0"/>
                  <a:cs typeface="Calibri" panose="020F0502020204030204" pitchFamily="34" charset="0"/>
                </a:rPr>
                <a:t>: antécédents médicaux, vaccinations, allergies, mesures de santé, …</a:t>
              </a:r>
              <a:endParaRPr lang="fr-FR" sz="1400" dirty="0">
                <a:solidFill>
                  <a:srgbClr val="545859"/>
                </a:solidFill>
                <a:latin typeface="Calibri" panose="020F0502020204030204" pitchFamily="34" charset="0"/>
                <a:cs typeface="Calibri" panose="020F0502020204030204" pitchFamily="34" charset="0"/>
              </a:endParaRPr>
            </a:p>
          </p:txBody>
        </p:sp>
        <p:sp>
          <p:nvSpPr>
            <p:cNvPr id="50" name="Rectangle 49">
              <a:extLst>
                <a:ext uri="{FF2B5EF4-FFF2-40B4-BE49-F238E27FC236}">
                  <a16:creationId xmlns:a16="http://schemas.microsoft.com/office/drawing/2014/main" id="{23CB7A16-6930-4C13-93D5-8452059CE00A}"/>
                </a:ext>
              </a:extLst>
            </p:cNvPr>
            <p:cNvSpPr/>
            <p:nvPr/>
          </p:nvSpPr>
          <p:spPr>
            <a:xfrm>
              <a:off x="671466" y="4222829"/>
              <a:ext cx="3429836" cy="738664"/>
            </a:xfrm>
            <a:prstGeom prst="rect">
              <a:avLst/>
            </a:prstGeom>
          </p:spPr>
          <p:txBody>
            <a:bodyPr wrap="square">
              <a:spAutoFit/>
            </a:bodyPr>
            <a:lstStyle/>
            <a:p>
              <a:r>
                <a:rPr lang="fr-FR" sz="1400" kern="0" dirty="0">
                  <a:solidFill>
                    <a:srgbClr val="545859"/>
                  </a:solidFill>
                  <a:latin typeface="Calibri" panose="020F0502020204030204" pitchFamily="34" charset="0"/>
                  <a:cs typeface="Calibri" panose="020F0502020204030204" pitchFamily="34" charset="0"/>
                </a:rPr>
                <a:t>Cette brique s’appuie sur l’actuel</a:t>
              </a:r>
              <a:r>
                <a:rPr lang="fr-FR" sz="1400" b="1" kern="0" dirty="0">
                  <a:solidFill>
                    <a:srgbClr val="545859"/>
                  </a:solidFill>
                  <a:latin typeface="Calibri" panose="020F0502020204030204" pitchFamily="34" charset="0"/>
                  <a:cs typeface="Calibri" panose="020F0502020204030204" pitchFamily="34" charset="0"/>
                </a:rPr>
                <a:t> </a:t>
              </a:r>
              <a:r>
                <a:rPr lang="fr-FR" sz="1400" b="1" kern="0" dirty="0">
                  <a:solidFill>
                    <a:srgbClr val="C74E5A"/>
                  </a:solidFill>
                  <a:latin typeface="Calibri" panose="020F0502020204030204" pitchFamily="34" charset="0"/>
                  <a:cs typeface="Calibri" panose="020F0502020204030204" pitchFamily="34" charset="0"/>
                </a:rPr>
                <a:t>Dossier Médical Partagé (DMP) </a:t>
              </a:r>
              <a:r>
                <a:rPr lang="fr-FR" sz="1400" kern="0" dirty="0">
                  <a:solidFill>
                    <a:srgbClr val="545859"/>
                  </a:solidFill>
                  <a:latin typeface="Calibri" panose="020F0502020204030204" pitchFamily="34" charset="0"/>
                  <a:cs typeface="Calibri" panose="020F0502020204030204" pitchFamily="34" charset="0"/>
                </a:rPr>
                <a:t>dont l’historique est repris pour les anciens utilisateurs.</a:t>
              </a:r>
            </a:p>
          </p:txBody>
        </p:sp>
      </p:grpSp>
      <p:sp>
        <p:nvSpPr>
          <p:cNvPr id="24" name="Rectangle 23">
            <a:extLst>
              <a:ext uri="{FF2B5EF4-FFF2-40B4-BE49-F238E27FC236}">
                <a16:creationId xmlns:a16="http://schemas.microsoft.com/office/drawing/2014/main" id="{F0EB70C0-2FDB-4A05-A581-A77A1910AF58}"/>
              </a:ext>
            </a:extLst>
          </p:cNvPr>
          <p:cNvSpPr/>
          <p:nvPr>
            <p:custDataLst>
              <p:tags r:id="rId1"/>
            </p:custDataLst>
          </p:nvPr>
        </p:nvSpPr>
        <p:spPr>
          <a:xfrm rot="20386866">
            <a:off x="6564265" y="5208187"/>
            <a:ext cx="845103" cy="33855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1600" b="1" cap="none" spc="0" dirty="0">
                <a:ln w="11430"/>
                <a:solidFill>
                  <a:schemeClr val="accent2">
                    <a:lumMod val="60000"/>
                    <a:lumOff val="40000"/>
                  </a:schemeClr>
                </a:solidFill>
                <a:effectLst>
                  <a:outerShdw blurRad="50800" dist="39000" dir="5460000" algn="tl">
                    <a:srgbClr val="000000">
                      <a:alpha val="38000"/>
                    </a:srgbClr>
                  </a:outerShdw>
                </a:effectLst>
                <a:latin typeface="Calibri" panose="020F0502020204030204" pitchFamily="34" charset="0"/>
                <a:cs typeface="Calibri" panose="020F0502020204030204" pitchFamily="34" charset="0"/>
              </a:rPr>
              <a:t>Demain</a:t>
            </a:r>
          </a:p>
        </p:txBody>
      </p:sp>
    </p:spTree>
    <p:extLst>
      <p:ext uri="{BB962C8B-B14F-4D97-AF65-F5344CB8AC3E}">
        <p14:creationId xmlns:p14="http://schemas.microsoft.com/office/powerpoint/2010/main" val="386016086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13517" y="16625"/>
            <a:ext cx="8456083" cy="1133342"/>
          </a:xfrm>
        </p:spPr>
        <p:txBody>
          <a:bodyPr/>
          <a:lstStyle/>
          <a:p>
            <a:r>
              <a:rPr lang="fr-FR" dirty="0">
                <a:latin typeface="Calibri" panose="020F0502020204030204" pitchFamily="34" charset="0"/>
                <a:cs typeface="Calibri" panose="020F0502020204030204" pitchFamily="34" charset="0"/>
              </a:rPr>
              <a:t>Quels impacts sur votre métier ? </a:t>
            </a:r>
          </a:p>
        </p:txBody>
      </p:sp>
      <p:sp>
        <p:nvSpPr>
          <p:cNvPr id="142" name="Rectangle 141"/>
          <p:cNvSpPr/>
          <p:nvPr/>
        </p:nvSpPr>
        <p:spPr>
          <a:xfrm>
            <a:off x="0" y="1593357"/>
            <a:ext cx="12192000" cy="509262"/>
          </a:xfrm>
          <a:prstGeom prst="rect">
            <a:avLst/>
          </a:prstGeom>
          <a:solidFill>
            <a:srgbClr val="DF2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25519">
              <a:spcBef>
                <a:spcPts val="533"/>
              </a:spcBef>
              <a:spcAft>
                <a:spcPts val="533"/>
              </a:spcAft>
              <a:defRPr/>
            </a:pPr>
            <a:r>
              <a:rPr lang="fr-FR" b="1" dirty="0">
                <a:solidFill>
                  <a:schemeClr val="bg1"/>
                </a:solidFill>
                <a:latin typeface="Calibri" panose="020F0502020204030204" pitchFamily="34" charset="0"/>
                <a:ea typeface="Geneva" charset="-128"/>
                <a:cs typeface="Calibri" panose="020F0502020204030204" pitchFamily="34" charset="0"/>
              </a:rPr>
              <a:t>Pas de nouveaux outils à prendre en main, car vous n’utilisez pas le service Mon espace santé mais vos outils actuels</a:t>
            </a:r>
            <a:r>
              <a:rPr lang="fr-FR" dirty="0">
                <a:solidFill>
                  <a:schemeClr val="bg1"/>
                </a:solidFill>
                <a:latin typeface="Calibri" panose="020F0502020204030204" pitchFamily="34" charset="0"/>
                <a:ea typeface="Geneva" charset="-128"/>
                <a:cs typeface="Calibri" panose="020F0502020204030204" pitchFamily="34" charset="0"/>
              </a:rPr>
              <a:t>.</a:t>
            </a:r>
          </a:p>
        </p:txBody>
      </p:sp>
      <p:sp>
        <p:nvSpPr>
          <p:cNvPr id="144" name="Rectangle 143"/>
          <p:cNvSpPr/>
          <p:nvPr/>
        </p:nvSpPr>
        <p:spPr>
          <a:xfrm>
            <a:off x="7632229" y="3208762"/>
            <a:ext cx="4073814" cy="864000"/>
          </a:xfrm>
          <a:prstGeom prst="rect">
            <a:avLst/>
          </a:prstGeom>
          <a:solidFill>
            <a:srgbClr val="F0FB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1625519">
              <a:spcBef>
                <a:spcPts val="533"/>
              </a:spcBef>
              <a:spcAft>
                <a:spcPts val="533"/>
              </a:spcAft>
              <a:defRPr/>
            </a:pPr>
            <a:r>
              <a:rPr lang="fr-FR" sz="1600" dirty="0">
                <a:solidFill>
                  <a:schemeClr val="tx2"/>
                </a:solidFill>
                <a:latin typeface="Calibri" panose="020F0502020204030204" pitchFamily="34" charset="0"/>
                <a:ea typeface="Geneva"/>
                <a:cs typeface="Calibri" panose="020F0502020204030204" pitchFamily="34" charset="0"/>
              </a:rPr>
              <a:t>🔎 Vous consultez et alimentez le DMP depuis </a:t>
            </a:r>
            <a:r>
              <a:rPr lang="fr-FR" sz="1600" b="1" dirty="0">
                <a:solidFill>
                  <a:srgbClr val="DF2680"/>
                </a:solidFill>
                <a:latin typeface="Calibri" panose="020F0502020204030204" pitchFamily="34" charset="0"/>
                <a:ea typeface="Geneva"/>
                <a:cs typeface="Calibri" panose="020F0502020204030204" pitchFamily="34" charset="0"/>
              </a:rPr>
              <a:t>votre logiciel métier ou le site dmp.fr</a:t>
            </a:r>
          </a:p>
        </p:txBody>
      </p:sp>
      <p:sp>
        <p:nvSpPr>
          <p:cNvPr id="145" name="Rectangle 144"/>
          <p:cNvSpPr/>
          <p:nvPr/>
        </p:nvSpPr>
        <p:spPr>
          <a:xfrm>
            <a:off x="7632229" y="4289719"/>
            <a:ext cx="4073814" cy="864000"/>
          </a:xfrm>
          <a:prstGeom prst="rect">
            <a:avLst/>
          </a:prstGeom>
          <a:solidFill>
            <a:srgbClr val="F0FB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625519">
              <a:spcBef>
                <a:spcPts val="533"/>
              </a:spcBef>
              <a:spcAft>
                <a:spcPts val="533"/>
              </a:spcAft>
              <a:defRPr/>
            </a:pPr>
            <a:r>
              <a:rPr lang="fr-FR" sz="1600" dirty="0">
                <a:solidFill>
                  <a:schemeClr val="tx2"/>
                </a:solidFill>
                <a:latin typeface="Calibri" panose="020F0502020204030204" pitchFamily="34" charset="0"/>
                <a:ea typeface="Geneva" charset="-128"/>
                <a:cs typeface="Calibri" panose="020F0502020204030204" pitchFamily="34" charset="0"/>
              </a:rPr>
              <a:t>🔎 Vous utilisez votre </a:t>
            </a:r>
            <a:r>
              <a:rPr lang="fr-FR" sz="1600" b="1" dirty="0">
                <a:solidFill>
                  <a:srgbClr val="DF2680"/>
                </a:solidFill>
                <a:latin typeface="Calibri" panose="020F0502020204030204" pitchFamily="34" charset="0"/>
                <a:ea typeface="Geneva" charset="-128"/>
                <a:cs typeface="Calibri" panose="020F0502020204030204" pitchFamily="34" charset="0"/>
              </a:rPr>
              <a:t>messagerie </a:t>
            </a:r>
            <a:r>
              <a:rPr lang="fr-FR" sz="1600" b="1" dirty="0" err="1">
                <a:solidFill>
                  <a:srgbClr val="DF2680"/>
                </a:solidFill>
                <a:latin typeface="Calibri" panose="020F0502020204030204" pitchFamily="34" charset="0"/>
                <a:ea typeface="Geneva" charset="-128"/>
                <a:cs typeface="Calibri" panose="020F0502020204030204" pitchFamily="34" charset="0"/>
              </a:rPr>
              <a:t>MSSanté</a:t>
            </a:r>
            <a:r>
              <a:rPr lang="fr-FR" sz="1600" dirty="0">
                <a:solidFill>
                  <a:srgbClr val="DF2680"/>
                </a:solidFill>
                <a:latin typeface="Calibri" panose="020F0502020204030204" pitchFamily="34" charset="0"/>
                <a:ea typeface="Geneva" charset="-128"/>
                <a:cs typeface="Calibri" panose="020F0502020204030204" pitchFamily="34" charset="0"/>
              </a:rPr>
              <a:t> </a:t>
            </a:r>
            <a:r>
              <a:rPr lang="fr-FR" sz="1600" dirty="0">
                <a:solidFill>
                  <a:schemeClr val="tx2"/>
                </a:solidFill>
                <a:latin typeface="Calibri" panose="020F0502020204030204" pitchFamily="34" charset="0"/>
                <a:ea typeface="Geneva" charset="-128"/>
                <a:cs typeface="Calibri" panose="020F0502020204030204" pitchFamily="34" charset="0"/>
              </a:rPr>
              <a:t>pour communiquer avec la messagerie Mon espace santé de vos patients.   </a:t>
            </a:r>
          </a:p>
        </p:txBody>
      </p:sp>
      <p:cxnSp>
        <p:nvCxnSpPr>
          <p:cNvPr id="146" name="Straight Connector 52">
            <a:extLst>
              <a:ext uri="{FF2B5EF4-FFF2-40B4-BE49-F238E27FC236}">
                <a16:creationId xmlns:a16="http://schemas.microsoft.com/office/drawing/2014/main" id="{C3F45DA7-0856-4965-9EBD-1758F72F8FD9}"/>
              </a:ext>
            </a:extLst>
          </p:cNvPr>
          <p:cNvCxnSpPr/>
          <p:nvPr/>
        </p:nvCxnSpPr>
        <p:spPr>
          <a:xfrm>
            <a:off x="5032863" y="2423112"/>
            <a:ext cx="0" cy="2730607"/>
          </a:xfrm>
          <a:prstGeom prst="line">
            <a:avLst/>
          </a:prstGeom>
          <a:noFill/>
          <a:ln w="12700" cap="flat" cmpd="sng" algn="ctr">
            <a:solidFill>
              <a:srgbClr val="545859">
                <a:lumMod val="40000"/>
                <a:lumOff val="60000"/>
              </a:srgbClr>
            </a:solidFill>
            <a:prstDash val="lgDashDotDot"/>
            <a:miter lim="800000"/>
          </a:ln>
          <a:effectLst/>
        </p:spPr>
      </p:cxnSp>
      <p:sp>
        <p:nvSpPr>
          <p:cNvPr id="147" name="Rectangle 146">
            <a:extLst>
              <a:ext uri="{FF2B5EF4-FFF2-40B4-BE49-F238E27FC236}">
                <a16:creationId xmlns:a16="http://schemas.microsoft.com/office/drawing/2014/main" id="{9D1994FB-C71A-4C40-A030-4F1EAB03A141}"/>
              </a:ext>
            </a:extLst>
          </p:cNvPr>
          <p:cNvSpPr/>
          <p:nvPr/>
        </p:nvSpPr>
        <p:spPr>
          <a:xfrm>
            <a:off x="748598" y="3208762"/>
            <a:ext cx="1874157" cy="864000"/>
          </a:xfrm>
          <a:prstGeom prst="rect">
            <a:avLst/>
          </a:prstGeom>
          <a:solidFill>
            <a:schemeClr val="accent5">
              <a:lumMod val="20000"/>
              <a:lumOff val="80000"/>
            </a:schemeClr>
          </a:solidFill>
          <a:ln w="12700" cap="flat" cmpd="sng" algn="ctr">
            <a:noFill/>
            <a:prstDash val="lgDashDotDot"/>
            <a:miter lim="800000"/>
          </a:ln>
          <a:effectLst/>
        </p:spPr>
        <p:txBody>
          <a:bodyPr rtlCol="0" anchor="ctr"/>
          <a:lstStyle/>
          <a:p>
            <a:pPr algn="ctr" defTabSz="1625519">
              <a:defRPr/>
            </a:pPr>
            <a:r>
              <a:rPr lang="fr-FR" kern="0" dirty="0">
                <a:latin typeface="Calibri" panose="020F0502020204030204" pitchFamily="34" charset="0"/>
                <a:ea typeface="Geneva" charset="-128"/>
                <a:cs typeface="Calibri" panose="020F0502020204030204" pitchFamily="34" charset="0"/>
              </a:rPr>
              <a:t>Dossier médical</a:t>
            </a:r>
          </a:p>
        </p:txBody>
      </p:sp>
      <p:sp>
        <p:nvSpPr>
          <p:cNvPr id="148" name="Rectangle 147">
            <a:extLst>
              <a:ext uri="{FF2B5EF4-FFF2-40B4-BE49-F238E27FC236}">
                <a16:creationId xmlns:a16="http://schemas.microsoft.com/office/drawing/2014/main" id="{2CE0A4D1-9672-4C5C-A869-F45D818292C4}"/>
              </a:ext>
            </a:extLst>
          </p:cNvPr>
          <p:cNvSpPr/>
          <p:nvPr/>
        </p:nvSpPr>
        <p:spPr>
          <a:xfrm>
            <a:off x="748599" y="4289719"/>
            <a:ext cx="1874156" cy="864000"/>
          </a:xfrm>
          <a:prstGeom prst="rect">
            <a:avLst/>
          </a:prstGeom>
          <a:solidFill>
            <a:schemeClr val="accent5">
              <a:lumMod val="20000"/>
              <a:lumOff val="80000"/>
            </a:schemeClr>
          </a:solidFill>
          <a:ln w="12700" cap="flat" cmpd="sng" algn="ctr">
            <a:noFill/>
            <a:prstDash val="lgDashDotDot"/>
            <a:miter lim="800000"/>
          </a:ln>
          <a:effectLst/>
        </p:spPr>
        <p:txBody>
          <a:bodyPr rtlCol="0" anchor="ctr"/>
          <a:lstStyle/>
          <a:p>
            <a:pPr algn="ctr" defTabSz="1625519"/>
            <a:r>
              <a:rPr lang="fr-FR" dirty="0">
                <a:latin typeface="Calibri" panose="020F0502020204030204" pitchFamily="34" charset="0"/>
                <a:ea typeface="Geneva" charset="-128"/>
                <a:cs typeface="Calibri" panose="020F0502020204030204" pitchFamily="34" charset="0"/>
              </a:rPr>
              <a:t>Messagerie de santé</a:t>
            </a:r>
          </a:p>
        </p:txBody>
      </p:sp>
      <p:grpSp>
        <p:nvGrpSpPr>
          <p:cNvPr id="176" name="Group 16">
            <a:extLst>
              <a:ext uri="{FF2B5EF4-FFF2-40B4-BE49-F238E27FC236}">
                <a16:creationId xmlns:a16="http://schemas.microsoft.com/office/drawing/2014/main" id="{38108BAC-0695-4655-A3DD-4F2496E0299D}"/>
              </a:ext>
            </a:extLst>
          </p:cNvPr>
          <p:cNvGrpSpPr/>
          <p:nvPr/>
        </p:nvGrpSpPr>
        <p:grpSpPr>
          <a:xfrm>
            <a:off x="2705902" y="2204673"/>
            <a:ext cx="900000" cy="923860"/>
            <a:chOff x="2438619" y="1977075"/>
            <a:chExt cx="774434" cy="900000"/>
          </a:xfrm>
        </p:grpSpPr>
        <p:sp>
          <p:nvSpPr>
            <p:cNvPr id="178" name="Rectangle 177">
              <a:extLst>
                <a:ext uri="{FF2B5EF4-FFF2-40B4-BE49-F238E27FC236}">
                  <a16:creationId xmlns:a16="http://schemas.microsoft.com/office/drawing/2014/main" id="{2A4BAAC0-120A-4D47-8D3F-F73AE2BCB68C}"/>
                </a:ext>
              </a:extLst>
            </p:cNvPr>
            <p:cNvSpPr/>
            <p:nvPr/>
          </p:nvSpPr>
          <p:spPr>
            <a:xfrm>
              <a:off x="2438836" y="1977075"/>
              <a:ext cx="774000" cy="900000"/>
            </a:xfrm>
            <a:prstGeom prst="rect">
              <a:avLst/>
            </a:prstGeom>
            <a:noFill/>
            <a:ln w="12700" cap="flat" cmpd="sng" algn="ctr">
              <a:noFill/>
              <a:prstDash val="solid"/>
              <a:miter lim="800000"/>
            </a:ln>
            <a:effectLst/>
          </p:spPr>
          <p:txBody>
            <a:bodyPr rtlCol="0" anchor="ctr"/>
            <a:lstStyle/>
            <a:p>
              <a:pPr algn="ctr" defTabSz="1625519">
                <a:defRPr/>
              </a:pPr>
              <a:endParaRPr lang="fr-FR" sz="3200" kern="0">
                <a:solidFill>
                  <a:prstClr val="white"/>
                </a:solidFill>
                <a:ea typeface="Geneva" charset="-128"/>
              </a:endParaRPr>
            </a:p>
          </p:txBody>
        </p:sp>
        <p:grpSp>
          <p:nvGrpSpPr>
            <p:cNvPr id="179" name="Group 19">
              <a:extLst>
                <a:ext uri="{FF2B5EF4-FFF2-40B4-BE49-F238E27FC236}">
                  <a16:creationId xmlns:a16="http://schemas.microsoft.com/office/drawing/2014/main" id="{B0614751-256B-4C81-9A88-8B1EA21120F8}"/>
                </a:ext>
              </a:extLst>
            </p:cNvPr>
            <p:cNvGrpSpPr>
              <a:grpSpLocks noChangeAspect="1"/>
            </p:cNvGrpSpPr>
            <p:nvPr/>
          </p:nvGrpSpPr>
          <p:grpSpPr>
            <a:xfrm>
              <a:off x="2438619" y="1977661"/>
              <a:ext cx="774434" cy="898837"/>
              <a:chOff x="7217946" y="2881111"/>
              <a:chExt cx="1521530" cy="1765943"/>
            </a:xfrm>
          </p:grpSpPr>
          <p:grpSp>
            <p:nvGrpSpPr>
              <p:cNvPr id="180" name="Group 20">
                <a:extLst>
                  <a:ext uri="{FF2B5EF4-FFF2-40B4-BE49-F238E27FC236}">
                    <a16:creationId xmlns:a16="http://schemas.microsoft.com/office/drawing/2014/main" id="{1B7202BC-3245-46AE-98C3-E047147E728B}"/>
                  </a:ext>
                </a:extLst>
              </p:cNvPr>
              <p:cNvGrpSpPr>
                <a:grpSpLocks noChangeAspect="1"/>
              </p:cNvGrpSpPr>
              <p:nvPr/>
            </p:nvGrpSpPr>
            <p:grpSpPr bwMode="auto">
              <a:xfrm>
                <a:off x="7217946" y="2881111"/>
                <a:ext cx="1306622" cy="1439864"/>
                <a:chOff x="429" y="3030"/>
                <a:chExt cx="690" cy="907"/>
              </a:xfrm>
              <a:solidFill>
                <a:srgbClr val="545859"/>
              </a:solidFill>
            </p:grpSpPr>
            <p:sp>
              <p:nvSpPr>
                <p:cNvPr id="186" name="Freeform 54">
                  <a:extLst>
                    <a:ext uri="{FF2B5EF4-FFF2-40B4-BE49-F238E27FC236}">
                      <a16:creationId xmlns:a16="http://schemas.microsoft.com/office/drawing/2014/main" id="{1CF6CB70-C213-478D-8B5C-5DA6A5011D07}"/>
                    </a:ext>
                  </a:extLst>
                </p:cNvPr>
                <p:cNvSpPr>
                  <a:spLocks noEditPoints="1"/>
                </p:cNvSpPr>
                <p:nvPr/>
              </p:nvSpPr>
              <p:spPr bwMode="auto">
                <a:xfrm>
                  <a:off x="611" y="3190"/>
                  <a:ext cx="327" cy="327"/>
                </a:xfrm>
                <a:custGeom>
                  <a:avLst/>
                  <a:gdLst>
                    <a:gd name="T0" fmla="*/ 399 w 799"/>
                    <a:gd name="T1" fmla="*/ 803 h 803"/>
                    <a:gd name="T2" fmla="*/ 0 w 799"/>
                    <a:gd name="T3" fmla="*/ 321 h 803"/>
                    <a:gd name="T4" fmla="*/ 0 w 799"/>
                    <a:gd name="T5" fmla="*/ 306 h 803"/>
                    <a:gd name="T6" fmla="*/ 12 w 799"/>
                    <a:gd name="T7" fmla="*/ 299 h 803"/>
                    <a:gd name="T8" fmla="*/ 351 w 799"/>
                    <a:gd name="T9" fmla="*/ 27 h 803"/>
                    <a:gd name="T10" fmla="*/ 411 w 799"/>
                    <a:gd name="T11" fmla="*/ 1 h 803"/>
                    <a:gd name="T12" fmla="*/ 472 w 799"/>
                    <a:gd name="T13" fmla="*/ 31 h 803"/>
                    <a:gd name="T14" fmla="*/ 783 w 799"/>
                    <a:gd name="T15" fmla="*/ 297 h 803"/>
                    <a:gd name="T16" fmla="*/ 799 w 799"/>
                    <a:gd name="T17" fmla="*/ 304 h 803"/>
                    <a:gd name="T18" fmla="*/ 799 w 799"/>
                    <a:gd name="T19" fmla="*/ 321 h 803"/>
                    <a:gd name="T20" fmla="*/ 399 w 799"/>
                    <a:gd name="T21" fmla="*/ 803 h 803"/>
                    <a:gd name="T22" fmla="*/ 52 w 799"/>
                    <a:gd name="T23" fmla="*/ 335 h 803"/>
                    <a:gd name="T24" fmla="*/ 399 w 799"/>
                    <a:gd name="T25" fmla="*/ 751 h 803"/>
                    <a:gd name="T26" fmla="*/ 746 w 799"/>
                    <a:gd name="T27" fmla="*/ 337 h 803"/>
                    <a:gd name="T28" fmla="*/ 431 w 799"/>
                    <a:gd name="T29" fmla="*/ 63 h 803"/>
                    <a:gd name="T30" fmla="*/ 410 w 799"/>
                    <a:gd name="T31" fmla="*/ 53 h 803"/>
                    <a:gd name="T32" fmla="*/ 390 w 799"/>
                    <a:gd name="T33" fmla="*/ 62 h 803"/>
                    <a:gd name="T34" fmla="*/ 52 w 799"/>
                    <a:gd name="T35" fmla="*/ 335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9" h="803">
                      <a:moveTo>
                        <a:pt x="399" y="803"/>
                      </a:moveTo>
                      <a:cubicBezTo>
                        <a:pt x="179" y="803"/>
                        <a:pt x="0" y="586"/>
                        <a:pt x="0" y="321"/>
                      </a:cubicBezTo>
                      <a:cubicBezTo>
                        <a:pt x="0" y="306"/>
                        <a:pt x="0" y="306"/>
                        <a:pt x="0" y="306"/>
                      </a:cubicBezTo>
                      <a:cubicBezTo>
                        <a:pt x="12" y="299"/>
                        <a:pt x="12" y="299"/>
                        <a:pt x="12" y="299"/>
                      </a:cubicBezTo>
                      <a:cubicBezTo>
                        <a:pt x="14" y="297"/>
                        <a:pt x="237" y="154"/>
                        <a:pt x="351" y="27"/>
                      </a:cubicBezTo>
                      <a:cubicBezTo>
                        <a:pt x="366" y="10"/>
                        <a:pt x="388" y="0"/>
                        <a:pt x="411" y="1"/>
                      </a:cubicBezTo>
                      <a:cubicBezTo>
                        <a:pt x="435" y="1"/>
                        <a:pt x="457" y="12"/>
                        <a:pt x="472" y="31"/>
                      </a:cubicBezTo>
                      <a:cubicBezTo>
                        <a:pt x="532" y="105"/>
                        <a:pt x="653" y="238"/>
                        <a:pt x="783" y="297"/>
                      </a:cubicBezTo>
                      <a:cubicBezTo>
                        <a:pt x="799" y="304"/>
                        <a:pt x="799" y="304"/>
                        <a:pt x="799" y="304"/>
                      </a:cubicBezTo>
                      <a:cubicBezTo>
                        <a:pt x="799" y="321"/>
                        <a:pt x="799" y="321"/>
                        <a:pt x="799" y="321"/>
                      </a:cubicBezTo>
                      <a:cubicBezTo>
                        <a:pt x="799" y="586"/>
                        <a:pt x="619" y="803"/>
                        <a:pt x="399" y="803"/>
                      </a:cubicBezTo>
                      <a:close/>
                      <a:moveTo>
                        <a:pt x="52" y="335"/>
                      </a:moveTo>
                      <a:cubicBezTo>
                        <a:pt x="58" y="565"/>
                        <a:pt x="211" y="751"/>
                        <a:pt x="399" y="751"/>
                      </a:cubicBezTo>
                      <a:cubicBezTo>
                        <a:pt x="586" y="751"/>
                        <a:pt x="739" y="567"/>
                        <a:pt x="746" y="337"/>
                      </a:cubicBezTo>
                      <a:cubicBezTo>
                        <a:pt x="612" y="271"/>
                        <a:pt x="492" y="138"/>
                        <a:pt x="431" y="63"/>
                      </a:cubicBezTo>
                      <a:cubicBezTo>
                        <a:pt x="426" y="57"/>
                        <a:pt x="418" y="53"/>
                        <a:pt x="410" y="53"/>
                      </a:cubicBezTo>
                      <a:cubicBezTo>
                        <a:pt x="400" y="53"/>
                        <a:pt x="395" y="56"/>
                        <a:pt x="390" y="62"/>
                      </a:cubicBezTo>
                      <a:cubicBezTo>
                        <a:pt x="286" y="179"/>
                        <a:pt x="102" y="302"/>
                        <a:pt x="52" y="3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87" name="Freeform 55">
                  <a:extLst>
                    <a:ext uri="{FF2B5EF4-FFF2-40B4-BE49-F238E27FC236}">
                      <a16:creationId xmlns:a16="http://schemas.microsoft.com/office/drawing/2014/main" id="{4E5A3DF9-834C-4AD1-861B-58A9833F91D3}"/>
                    </a:ext>
                  </a:extLst>
                </p:cNvPr>
                <p:cNvSpPr>
                  <a:spLocks/>
                </p:cNvSpPr>
                <p:nvPr/>
              </p:nvSpPr>
              <p:spPr bwMode="auto">
                <a:xfrm>
                  <a:off x="546" y="3030"/>
                  <a:ext cx="457" cy="527"/>
                </a:xfrm>
                <a:custGeom>
                  <a:avLst/>
                  <a:gdLst>
                    <a:gd name="T0" fmla="*/ 750 w 1117"/>
                    <a:gd name="T1" fmla="*/ 1287 h 1294"/>
                    <a:gd name="T2" fmla="*/ 724 w 1117"/>
                    <a:gd name="T3" fmla="*/ 1242 h 1294"/>
                    <a:gd name="T4" fmla="*/ 1062 w 1117"/>
                    <a:gd name="T5" fmla="*/ 1067 h 1294"/>
                    <a:gd name="T6" fmla="*/ 1023 w 1117"/>
                    <a:gd name="T7" fmla="*/ 518 h 1294"/>
                    <a:gd name="T8" fmla="*/ 558 w 1117"/>
                    <a:gd name="T9" fmla="*/ 52 h 1294"/>
                    <a:gd name="T10" fmla="*/ 94 w 1117"/>
                    <a:gd name="T11" fmla="*/ 516 h 1294"/>
                    <a:gd name="T12" fmla="*/ 54 w 1117"/>
                    <a:gd name="T13" fmla="*/ 1067 h 1294"/>
                    <a:gd name="T14" fmla="*/ 396 w 1117"/>
                    <a:gd name="T15" fmla="*/ 1248 h 1294"/>
                    <a:gd name="T16" fmla="*/ 370 w 1117"/>
                    <a:gd name="T17" fmla="*/ 1294 h 1294"/>
                    <a:gd name="T18" fmla="*/ 0 w 1117"/>
                    <a:gd name="T19" fmla="*/ 1096 h 1294"/>
                    <a:gd name="T20" fmla="*/ 42 w 1117"/>
                    <a:gd name="T21" fmla="*/ 514 h 1294"/>
                    <a:gd name="T22" fmla="*/ 558 w 1117"/>
                    <a:gd name="T23" fmla="*/ 0 h 1294"/>
                    <a:gd name="T24" fmla="*/ 1075 w 1117"/>
                    <a:gd name="T25" fmla="*/ 516 h 1294"/>
                    <a:gd name="T26" fmla="*/ 1117 w 1117"/>
                    <a:gd name="T27" fmla="*/ 1096 h 1294"/>
                    <a:gd name="T28" fmla="*/ 750 w 1117"/>
                    <a:gd name="T29" fmla="*/ 1287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7" h="1294">
                      <a:moveTo>
                        <a:pt x="750" y="1287"/>
                      </a:moveTo>
                      <a:cubicBezTo>
                        <a:pt x="724" y="1242"/>
                        <a:pt x="724" y="1242"/>
                        <a:pt x="724" y="1242"/>
                      </a:cubicBezTo>
                      <a:cubicBezTo>
                        <a:pt x="1062" y="1067"/>
                        <a:pt x="1062" y="1067"/>
                        <a:pt x="1062" y="1067"/>
                      </a:cubicBezTo>
                      <a:cubicBezTo>
                        <a:pt x="1023" y="518"/>
                        <a:pt x="1023" y="518"/>
                        <a:pt x="1023" y="518"/>
                      </a:cubicBezTo>
                      <a:cubicBezTo>
                        <a:pt x="1023" y="260"/>
                        <a:pt x="814" y="52"/>
                        <a:pt x="558" y="52"/>
                      </a:cubicBezTo>
                      <a:cubicBezTo>
                        <a:pt x="302" y="52"/>
                        <a:pt x="94" y="260"/>
                        <a:pt x="94" y="516"/>
                      </a:cubicBezTo>
                      <a:cubicBezTo>
                        <a:pt x="54" y="1067"/>
                        <a:pt x="54" y="1067"/>
                        <a:pt x="54" y="1067"/>
                      </a:cubicBezTo>
                      <a:cubicBezTo>
                        <a:pt x="396" y="1248"/>
                        <a:pt x="396" y="1248"/>
                        <a:pt x="396" y="1248"/>
                      </a:cubicBezTo>
                      <a:cubicBezTo>
                        <a:pt x="370" y="1294"/>
                        <a:pt x="370" y="1294"/>
                        <a:pt x="370" y="1294"/>
                      </a:cubicBezTo>
                      <a:cubicBezTo>
                        <a:pt x="0" y="1096"/>
                        <a:pt x="0" y="1096"/>
                        <a:pt x="0" y="1096"/>
                      </a:cubicBezTo>
                      <a:cubicBezTo>
                        <a:pt x="42" y="514"/>
                        <a:pt x="42" y="514"/>
                        <a:pt x="42" y="514"/>
                      </a:cubicBezTo>
                      <a:cubicBezTo>
                        <a:pt x="42" y="231"/>
                        <a:pt x="273" y="0"/>
                        <a:pt x="558" y="0"/>
                      </a:cubicBezTo>
                      <a:cubicBezTo>
                        <a:pt x="843" y="0"/>
                        <a:pt x="1075" y="231"/>
                        <a:pt x="1075" y="516"/>
                      </a:cubicBezTo>
                      <a:cubicBezTo>
                        <a:pt x="1117" y="1096"/>
                        <a:pt x="1117" y="1096"/>
                        <a:pt x="1117" y="1096"/>
                      </a:cubicBezTo>
                      <a:lnTo>
                        <a:pt x="750" y="12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88" name="Freeform 56">
                  <a:extLst>
                    <a:ext uri="{FF2B5EF4-FFF2-40B4-BE49-F238E27FC236}">
                      <a16:creationId xmlns:a16="http://schemas.microsoft.com/office/drawing/2014/main" id="{977C5B7B-8E3C-46F0-9364-8E85AB74D1E7}"/>
                    </a:ext>
                  </a:extLst>
                </p:cNvPr>
                <p:cNvSpPr>
                  <a:spLocks/>
                </p:cNvSpPr>
                <p:nvPr/>
              </p:nvSpPr>
              <p:spPr bwMode="auto">
                <a:xfrm>
                  <a:off x="691" y="3488"/>
                  <a:ext cx="167" cy="150"/>
                </a:xfrm>
                <a:custGeom>
                  <a:avLst/>
                  <a:gdLst>
                    <a:gd name="T0" fmla="*/ 201 w 408"/>
                    <a:gd name="T1" fmla="*/ 365 h 368"/>
                    <a:gd name="T2" fmla="*/ 48 w 408"/>
                    <a:gd name="T3" fmla="*/ 306 h 368"/>
                    <a:gd name="T4" fmla="*/ 5 w 408"/>
                    <a:gd name="T5" fmla="*/ 162 h 368"/>
                    <a:gd name="T6" fmla="*/ 23 w 408"/>
                    <a:gd name="T7" fmla="*/ 0 h 368"/>
                    <a:gd name="T8" fmla="*/ 66 w 408"/>
                    <a:gd name="T9" fmla="*/ 5 h 368"/>
                    <a:gd name="T10" fmla="*/ 48 w 408"/>
                    <a:gd name="T11" fmla="*/ 166 h 368"/>
                    <a:gd name="T12" fmla="*/ 79 w 408"/>
                    <a:gd name="T13" fmla="*/ 276 h 368"/>
                    <a:gd name="T14" fmla="*/ 204 w 408"/>
                    <a:gd name="T15" fmla="*/ 322 h 368"/>
                    <a:gd name="T16" fmla="*/ 329 w 408"/>
                    <a:gd name="T17" fmla="*/ 276 h 368"/>
                    <a:gd name="T18" fmla="*/ 361 w 408"/>
                    <a:gd name="T19" fmla="*/ 165 h 368"/>
                    <a:gd name="T20" fmla="*/ 342 w 408"/>
                    <a:gd name="T21" fmla="*/ 5 h 368"/>
                    <a:gd name="T22" fmla="*/ 385 w 408"/>
                    <a:gd name="T23" fmla="*/ 0 h 368"/>
                    <a:gd name="T24" fmla="*/ 403 w 408"/>
                    <a:gd name="T25" fmla="*/ 161 h 368"/>
                    <a:gd name="T26" fmla="*/ 360 w 408"/>
                    <a:gd name="T27" fmla="*/ 306 h 368"/>
                    <a:gd name="T28" fmla="*/ 204 w 408"/>
                    <a:gd name="T29" fmla="*/ 365 h 368"/>
                    <a:gd name="T30" fmla="*/ 201 w 408"/>
                    <a:gd name="T31" fmla="*/ 3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68">
                      <a:moveTo>
                        <a:pt x="201" y="365"/>
                      </a:moveTo>
                      <a:cubicBezTo>
                        <a:pt x="184" y="365"/>
                        <a:pt x="101" y="362"/>
                        <a:pt x="48" y="306"/>
                      </a:cubicBezTo>
                      <a:cubicBezTo>
                        <a:pt x="14" y="270"/>
                        <a:pt x="0" y="222"/>
                        <a:pt x="5" y="162"/>
                      </a:cubicBezTo>
                      <a:cubicBezTo>
                        <a:pt x="23" y="0"/>
                        <a:pt x="23" y="0"/>
                        <a:pt x="23" y="0"/>
                      </a:cubicBezTo>
                      <a:cubicBezTo>
                        <a:pt x="66" y="5"/>
                        <a:pt x="66" y="5"/>
                        <a:pt x="66" y="5"/>
                      </a:cubicBezTo>
                      <a:cubicBezTo>
                        <a:pt x="48" y="166"/>
                        <a:pt x="48" y="166"/>
                        <a:pt x="48" y="166"/>
                      </a:cubicBezTo>
                      <a:cubicBezTo>
                        <a:pt x="44" y="213"/>
                        <a:pt x="54" y="250"/>
                        <a:pt x="79" y="276"/>
                      </a:cubicBezTo>
                      <a:cubicBezTo>
                        <a:pt x="125" y="324"/>
                        <a:pt x="203" y="322"/>
                        <a:pt x="204" y="322"/>
                      </a:cubicBezTo>
                      <a:cubicBezTo>
                        <a:pt x="206" y="322"/>
                        <a:pt x="284" y="324"/>
                        <a:pt x="329" y="276"/>
                      </a:cubicBezTo>
                      <a:cubicBezTo>
                        <a:pt x="354" y="250"/>
                        <a:pt x="364" y="213"/>
                        <a:pt x="361" y="165"/>
                      </a:cubicBezTo>
                      <a:cubicBezTo>
                        <a:pt x="342" y="5"/>
                        <a:pt x="342" y="5"/>
                        <a:pt x="342" y="5"/>
                      </a:cubicBezTo>
                      <a:cubicBezTo>
                        <a:pt x="385" y="0"/>
                        <a:pt x="385" y="0"/>
                        <a:pt x="385" y="0"/>
                      </a:cubicBezTo>
                      <a:cubicBezTo>
                        <a:pt x="403" y="161"/>
                        <a:pt x="403" y="161"/>
                        <a:pt x="403" y="161"/>
                      </a:cubicBezTo>
                      <a:cubicBezTo>
                        <a:pt x="408" y="222"/>
                        <a:pt x="394" y="271"/>
                        <a:pt x="360" y="306"/>
                      </a:cubicBezTo>
                      <a:cubicBezTo>
                        <a:pt x="301" y="368"/>
                        <a:pt x="208" y="365"/>
                        <a:pt x="204" y="365"/>
                      </a:cubicBezTo>
                      <a:cubicBezTo>
                        <a:pt x="203" y="365"/>
                        <a:pt x="202" y="365"/>
                        <a:pt x="201" y="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89" name="Freeform 57">
                  <a:extLst>
                    <a:ext uri="{FF2B5EF4-FFF2-40B4-BE49-F238E27FC236}">
                      <a16:creationId xmlns:a16="http://schemas.microsoft.com/office/drawing/2014/main" id="{4702219D-C46F-467B-AE4D-CE5B4E462026}"/>
                    </a:ext>
                  </a:extLst>
                </p:cNvPr>
                <p:cNvSpPr>
                  <a:spLocks/>
                </p:cNvSpPr>
                <p:nvPr/>
              </p:nvSpPr>
              <p:spPr bwMode="auto">
                <a:xfrm>
                  <a:off x="429" y="3576"/>
                  <a:ext cx="274" cy="361"/>
                </a:xfrm>
                <a:custGeom>
                  <a:avLst/>
                  <a:gdLst>
                    <a:gd name="T0" fmla="*/ 42 w 669"/>
                    <a:gd name="T1" fmla="*/ 885 h 885"/>
                    <a:gd name="T2" fmla="*/ 0 w 669"/>
                    <a:gd name="T3" fmla="*/ 885 h 885"/>
                    <a:gd name="T4" fmla="*/ 657 w 669"/>
                    <a:gd name="T5" fmla="*/ 0 h 885"/>
                    <a:gd name="T6" fmla="*/ 669 w 669"/>
                    <a:gd name="T7" fmla="*/ 46 h 885"/>
                    <a:gd name="T8" fmla="*/ 42 w 669"/>
                    <a:gd name="T9" fmla="*/ 885 h 885"/>
                  </a:gdLst>
                  <a:ahLst/>
                  <a:cxnLst>
                    <a:cxn ang="0">
                      <a:pos x="T0" y="T1"/>
                    </a:cxn>
                    <a:cxn ang="0">
                      <a:pos x="T2" y="T3"/>
                    </a:cxn>
                    <a:cxn ang="0">
                      <a:pos x="T4" y="T5"/>
                    </a:cxn>
                    <a:cxn ang="0">
                      <a:pos x="T6" y="T7"/>
                    </a:cxn>
                    <a:cxn ang="0">
                      <a:pos x="T8" y="T9"/>
                    </a:cxn>
                  </a:cxnLst>
                  <a:rect l="0" t="0" r="r" b="b"/>
                  <a:pathLst>
                    <a:path w="669" h="885">
                      <a:moveTo>
                        <a:pt x="42" y="885"/>
                      </a:moveTo>
                      <a:cubicBezTo>
                        <a:pt x="0" y="885"/>
                        <a:pt x="0" y="885"/>
                        <a:pt x="0" y="885"/>
                      </a:cubicBezTo>
                      <a:cubicBezTo>
                        <a:pt x="71" y="481"/>
                        <a:pt x="357" y="94"/>
                        <a:pt x="657" y="0"/>
                      </a:cubicBezTo>
                      <a:cubicBezTo>
                        <a:pt x="669" y="46"/>
                        <a:pt x="669" y="46"/>
                        <a:pt x="669" y="46"/>
                      </a:cubicBezTo>
                      <a:cubicBezTo>
                        <a:pt x="384" y="136"/>
                        <a:pt x="110" y="499"/>
                        <a:pt x="42" y="8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90" name="Freeform 58">
                  <a:extLst>
                    <a:ext uri="{FF2B5EF4-FFF2-40B4-BE49-F238E27FC236}">
                      <a16:creationId xmlns:a16="http://schemas.microsoft.com/office/drawing/2014/main" id="{DB939A0C-F53E-4E1B-ACC1-7E45E771B032}"/>
                    </a:ext>
                  </a:extLst>
                </p:cNvPr>
                <p:cNvSpPr>
                  <a:spLocks/>
                </p:cNvSpPr>
                <p:nvPr/>
              </p:nvSpPr>
              <p:spPr bwMode="auto">
                <a:xfrm>
                  <a:off x="842" y="3575"/>
                  <a:ext cx="277" cy="362"/>
                </a:xfrm>
                <a:custGeom>
                  <a:avLst/>
                  <a:gdLst>
                    <a:gd name="T0" fmla="*/ 635 w 677"/>
                    <a:gd name="T1" fmla="*/ 888 h 888"/>
                    <a:gd name="T2" fmla="*/ 0 w 677"/>
                    <a:gd name="T3" fmla="*/ 46 h 888"/>
                    <a:gd name="T4" fmla="*/ 11 w 677"/>
                    <a:gd name="T5" fmla="*/ 0 h 888"/>
                    <a:gd name="T6" fmla="*/ 677 w 677"/>
                    <a:gd name="T7" fmla="*/ 888 h 888"/>
                    <a:gd name="T8" fmla="*/ 635 w 677"/>
                    <a:gd name="T9" fmla="*/ 888 h 888"/>
                  </a:gdLst>
                  <a:ahLst/>
                  <a:cxnLst>
                    <a:cxn ang="0">
                      <a:pos x="T0" y="T1"/>
                    </a:cxn>
                    <a:cxn ang="0">
                      <a:pos x="T2" y="T3"/>
                    </a:cxn>
                    <a:cxn ang="0">
                      <a:pos x="T4" y="T5"/>
                    </a:cxn>
                    <a:cxn ang="0">
                      <a:pos x="T6" y="T7"/>
                    </a:cxn>
                    <a:cxn ang="0">
                      <a:pos x="T8" y="T9"/>
                    </a:cxn>
                  </a:cxnLst>
                  <a:rect l="0" t="0" r="r" b="b"/>
                  <a:pathLst>
                    <a:path w="677" h="888">
                      <a:moveTo>
                        <a:pt x="635" y="888"/>
                      </a:moveTo>
                      <a:cubicBezTo>
                        <a:pt x="566" y="496"/>
                        <a:pt x="290" y="132"/>
                        <a:pt x="0" y="46"/>
                      </a:cubicBezTo>
                      <a:cubicBezTo>
                        <a:pt x="11" y="0"/>
                        <a:pt x="11" y="0"/>
                        <a:pt x="11" y="0"/>
                      </a:cubicBezTo>
                      <a:cubicBezTo>
                        <a:pt x="316" y="90"/>
                        <a:pt x="605" y="479"/>
                        <a:pt x="677" y="888"/>
                      </a:cubicBezTo>
                      <a:lnTo>
                        <a:pt x="635" y="8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grpSp>
          <p:sp>
            <p:nvSpPr>
              <p:cNvPr id="181" name="Oval 21">
                <a:extLst>
                  <a:ext uri="{FF2B5EF4-FFF2-40B4-BE49-F238E27FC236}">
                    <a16:creationId xmlns:a16="http://schemas.microsoft.com/office/drawing/2014/main" id="{463C7455-6E57-4F15-B695-534974E80BF1}"/>
                  </a:ext>
                </a:extLst>
              </p:cNvPr>
              <p:cNvSpPr/>
              <p:nvPr/>
            </p:nvSpPr>
            <p:spPr>
              <a:xfrm>
                <a:off x="8282940" y="3957978"/>
                <a:ext cx="422284" cy="493045"/>
              </a:xfrm>
              <a:prstGeom prst="ellipse">
                <a:avLst/>
              </a:prstGeom>
              <a:solidFill>
                <a:sysClr val="window" lastClr="FFFFFF"/>
              </a:solidFill>
              <a:ln w="12700" cap="flat" cmpd="sng" algn="ctr">
                <a:noFill/>
                <a:prstDash val="solid"/>
                <a:miter lim="800000"/>
              </a:ln>
              <a:effectLst/>
            </p:spPr>
            <p:txBody>
              <a:bodyPr rtlCol="0" anchor="ctr"/>
              <a:lstStyle/>
              <a:p>
                <a:pPr algn="ctr" defTabSz="1625519">
                  <a:defRPr/>
                </a:pPr>
                <a:endParaRPr lang="fr-FR" sz="3200" kern="0">
                  <a:solidFill>
                    <a:prstClr val="white"/>
                  </a:solidFill>
                  <a:ea typeface="Geneva" charset="-128"/>
                </a:endParaRPr>
              </a:p>
            </p:txBody>
          </p:sp>
          <p:grpSp>
            <p:nvGrpSpPr>
              <p:cNvPr id="182" name="Group 22">
                <a:extLst>
                  <a:ext uri="{FF2B5EF4-FFF2-40B4-BE49-F238E27FC236}">
                    <a16:creationId xmlns:a16="http://schemas.microsoft.com/office/drawing/2014/main" id="{30E4F8EB-BE4D-415B-BC3C-2E026C76B6D8}"/>
                  </a:ext>
                </a:extLst>
              </p:cNvPr>
              <p:cNvGrpSpPr>
                <a:grpSpLocks noChangeAspect="1"/>
              </p:cNvGrpSpPr>
              <p:nvPr/>
            </p:nvGrpSpPr>
            <p:grpSpPr>
              <a:xfrm>
                <a:off x="7917463" y="3951201"/>
                <a:ext cx="822013" cy="695853"/>
                <a:chOff x="2830513" y="4926013"/>
                <a:chExt cx="1323975" cy="1120775"/>
              </a:xfrm>
              <a:solidFill>
                <a:srgbClr val="C74E5A"/>
              </a:solidFill>
            </p:grpSpPr>
            <p:sp>
              <p:nvSpPr>
                <p:cNvPr id="183" name="Freeform 66">
                  <a:extLst>
                    <a:ext uri="{FF2B5EF4-FFF2-40B4-BE49-F238E27FC236}">
                      <a16:creationId xmlns:a16="http://schemas.microsoft.com/office/drawing/2014/main" id="{1A52A110-EFB3-4511-969D-88C54871B5C6}"/>
                    </a:ext>
                  </a:extLst>
                </p:cNvPr>
                <p:cNvSpPr>
                  <a:spLocks/>
                </p:cNvSpPr>
                <p:nvPr/>
              </p:nvSpPr>
              <p:spPr bwMode="auto">
                <a:xfrm>
                  <a:off x="2862263" y="4926013"/>
                  <a:ext cx="1263650" cy="561975"/>
                </a:xfrm>
                <a:custGeom>
                  <a:avLst/>
                  <a:gdLst>
                    <a:gd name="T0" fmla="*/ 48 w 796"/>
                    <a:gd name="T1" fmla="*/ 352 h 354"/>
                    <a:gd name="T2" fmla="*/ 34 w 796"/>
                    <a:gd name="T3" fmla="*/ 334 h 354"/>
                    <a:gd name="T4" fmla="*/ 8 w 796"/>
                    <a:gd name="T5" fmla="*/ 280 h 354"/>
                    <a:gd name="T6" fmla="*/ 0 w 796"/>
                    <a:gd name="T7" fmla="*/ 222 h 354"/>
                    <a:gd name="T8" fmla="*/ 6 w 796"/>
                    <a:gd name="T9" fmla="*/ 166 h 354"/>
                    <a:gd name="T10" fmla="*/ 28 w 796"/>
                    <a:gd name="T11" fmla="*/ 112 h 354"/>
                    <a:gd name="T12" fmla="*/ 64 w 796"/>
                    <a:gd name="T13" fmla="*/ 64 h 354"/>
                    <a:gd name="T14" fmla="*/ 98 w 796"/>
                    <a:gd name="T15" fmla="*/ 36 h 354"/>
                    <a:gd name="T16" fmla="*/ 154 w 796"/>
                    <a:gd name="T17" fmla="*/ 8 h 354"/>
                    <a:gd name="T18" fmla="*/ 218 w 796"/>
                    <a:gd name="T19" fmla="*/ 0 h 354"/>
                    <a:gd name="T20" fmla="*/ 262 w 796"/>
                    <a:gd name="T21" fmla="*/ 4 h 354"/>
                    <a:gd name="T22" fmla="*/ 322 w 796"/>
                    <a:gd name="T23" fmla="*/ 24 h 354"/>
                    <a:gd name="T24" fmla="*/ 372 w 796"/>
                    <a:gd name="T25" fmla="*/ 64 h 354"/>
                    <a:gd name="T26" fmla="*/ 398 w 796"/>
                    <a:gd name="T27" fmla="*/ 94 h 354"/>
                    <a:gd name="T28" fmla="*/ 422 w 796"/>
                    <a:gd name="T29" fmla="*/ 64 h 354"/>
                    <a:gd name="T30" fmla="*/ 456 w 796"/>
                    <a:gd name="T31" fmla="*/ 36 h 354"/>
                    <a:gd name="T32" fmla="*/ 514 w 796"/>
                    <a:gd name="T33" fmla="*/ 8 h 354"/>
                    <a:gd name="T34" fmla="*/ 576 w 796"/>
                    <a:gd name="T35" fmla="*/ 0 h 354"/>
                    <a:gd name="T36" fmla="*/ 638 w 796"/>
                    <a:gd name="T37" fmla="*/ 8 h 354"/>
                    <a:gd name="T38" fmla="*/ 696 w 796"/>
                    <a:gd name="T39" fmla="*/ 36 h 354"/>
                    <a:gd name="T40" fmla="*/ 730 w 796"/>
                    <a:gd name="T41" fmla="*/ 64 h 354"/>
                    <a:gd name="T42" fmla="*/ 766 w 796"/>
                    <a:gd name="T43" fmla="*/ 110 h 354"/>
                    <a:gd name="T44" fmla="*/ 788 w 796"/>
                    <a:gd name="T45" fmla="*/ 162 h 354"/>
                    <a:gd name="T46" fmla="*/ 796 w 796"/>
                    <a:gd name="T47" fmla="*/ 218 h 354"/>
                    <a:gd name="T48" fmla="*/ 788 w 796"/>
                    <a:gd name="T49" fmla="*/ 276 h 354"/>
                    <a:gd name="T50" fmla="*/ 764 w 796"/>
                    <a:gd name="T51" fmla="*/ 328 h 354"/>
                    <a:gd name="T52" fmla="*/ 752 w 796"/>
                    <a:gd name="T53" fmla="*/ 348 h 354"/>
                    <a:gd name="T54" fmla="*/ 742 w 796"/>
                    <a:gd name="T55" fmla="*/ 348 h 354"/>
                    <a:gd name="T56" fmla="*/ 738 w 796"/>
                    <a:gd name="T57" fmla="*/ 342 h 354"/>
                    <a:gd name="T58" fmla="*/ 740 w 796"/>
                    <a:gd name="T59" fmla="*/ 334 h 354"/>
                    <a:gd name="T60" fmla="*/ 764 w 796"/>
                    <a:gd name="T61" fmla="*/ 288 h 354"/>
                    <a:gd name="T62" fmla="*/ 776 w 796"/>
                    <a:gd name="T63" fmla="*/ 236 h 354"/>
                    <a:gd name="T64" fmla="*/ 774 w 796"/>
                    <a:gd name="T65" fmla="*/ 184 h 354"/>
                    <a:gd name="T66" fmla="*/ 758 w 796"/>
                    <a:gd name="T67" fmla="*/ 134 h 354"/>
                    <a:gd name="T68" fmla="*/ 730 w 796"/>
                    <a:gd name="T69" fmla="*/ 90 h 354"/>
                    <a:gd name="T70" fmla="*/ 702 w 796"/>
                    <a:gd name="T71" fmla="*/ 62 h 354"/>
                    <a:gd name="T72" fmla="*/ 652 w 796"/>
                    <a:gd name="T73" fmla="*/ 32 h 354"/>
                    <a:gd name="T74" fmla="*/ 596 w 796"/>
                    <a:gd name="T75" fmla="*/ 18 h 354"/>
                    <a:gd name="T76" fmla="*/ 538 w 796"/>
                    <a:gd name="T77" fmla="*/ 22 h 354"/>
                    <a:gd name="T78" fmla="*/ 484 w 796"/>
                    <a:gd name="T79" fmla="*/ 40 h 354"/>
                    <a:gd name="T80" fmla="*/ 434 w 796"/>
                    <a:gd name="T81" fmla="*/ 76 h 354"/>
                    <a:gd name="T82" fmla="*/ 406 w 796"/>
                    <a:gd name="T83" fmla="*/ 114 h 354"/>
                    <a:gd name="T84" fmla="*/ 390 w 796"/>
                    <a:gd name="T85" fmla="*/ 114 h 354"/>
                    <a:gd name="T86" fmla="*/ 360 w 796"/>
                    <a:gd name="T87" fmla="*/ 76 h 354"/>
                    <a:gd name="T88" fmla="*/ 312 w 796"/>
                    <a:gd name="T89" fmla="*/ 40 h 354"/>
                    <a:gd name="T90" fmla="*/ 258 w 796"/>
                    <a:gd name="T91" fmla="*/ 22 h 354"/>
                    <a:gd name="T92" fmla="*/ 218 w 796"/>
                    <a:gd name="T93" fmla="*/ 18 h 354"/>
                    <a:gd name="T94" fmla="*/ 160 w 796"/>
                    <a:gd name="T95" fmla="*/ 26 h 354"/>
                    <a:gd name="T96" fmla="*/ 108 w 796"/>
                    <a:gd name="T97" fmla="*/ 50 h 354"/>
                    <a:gd name="T98" fmla="*/ 76 w 796"/>
                    <a:gd name="T99" fmla="*/ 76 h 354"/>
                    <a:gd name="T100" fmla="*/ 44 w 796"/>
                    <a:gd name="T101" fmla="*/ 120 h 354"/>
                    <a:gd name="T102" fmla="*/ 24 w 796"/>
                    <a:gd name="T103" fmla="*/ 170 h 354"/>
                    <a:gd name="T104" fmla="*/ 18 w 796"/>
                    <a:gd name="T105" fmla="*/ 222 h 354"/>
                    <a:gd name="T106" fmla="*/ 26 w 796"/>
                    <a:gd name="T107" fmla="*/ 274 h 354"/>
                    <a:gd name="T108" fmla="*/ 48 w 796"/>
                    <a:gd name="T109" fmla="*/ 324 h 354"/>
                    <a:gd name="T110" fmla="*/ 60 w 796"/>
                    <a:gd name="T111" fmla="*/ 342 h 354"/>
                    <a:gd name="T112" fmla="*/ 58 w 796"/>
                    <a:gd name="T113" fmla="*/ 352 h 354"/>
                    <a:gd name="T114" fmla="*/ 52 w 796"/>
                    <a:gd name="T115" fmla="*/ 35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6" h="354">
                      <a:moveTo>
                        <a:pt x="52" y="354"/>
                      </a:moveTo>
                      <a:lnTo>
                        <a:pt x="52" y="354"/>
                      </a:lnTo>
                      <a:lnTo>
                        <a:pt x="48" y="352"/>
                      </a:lnTo>
                      <a:lnTo>
                        <a:pt x="44" y="350"/>
                      </a:lnTo>
                      <a:lnTo>
                        <a:pt x="44" y="350"/>
                      </a:lnTo>
                      <a:lnTo>
                        <a:pt x="34" y="334"/>
                      </a:lnTo>
                      <a:lnTo>
                        <a:pt x="24" y="316"/>
                      </a:lnTo>
                      <a:lnTo>
                        <a:pt x="16" y="298"/>
                      </a:lnTo>
                      <a:lnTo>
                        <a:pt x="8" y="280"/>
                      </a:lnTo>
                      <a:lnTo>
                        <a:pt x="4" y="260"/>
                      </a:lnTo>
                      <a:lnTo>
                        <a:pt x="2" y="242"/>
                      </a:lnTo>
                      <a:lnTo>
                        <a:pt x="0" y="222"/>
                      </a:lnTo>
                      <a:lnTo>
                        <a:pt x="0" y="204"/>
                      </a:lnTo>
                      <a:lnTo>
                        <a:pt x="2" y="184"/>
                      </a:lnTo>
                      <a:lnTo>
                        <a:pt x="6" y="166"/>
                      </a:lnTo>
                      <a:lnTo>
                        <a:pt x="12" y="146"/>
                      </a:lnTo>
                      <a:lnTo>
                        <a:pt x="18" y="128"/>
                      </a:lnTo>
                      <a:lnTo>
                        <a:pt x="28" y="112"/>
                      </a:lnTo>
                      <a:lnTo>
                        <a:pt x="38" y="94"/>
                      </a:lnTo>
                      <a:lnTo>
                        <a:pt x="50" y="78"/>
                      </a:lnTo>
                      <a:lnTo>
                        <a:pt x="64" y="64"/>
                      </a:lnTo>
                      <a:lnTo>
                        <a:pt x="64" y="64"/>
                      </a:lnTo>
                      <a:lnTo>
                        <a:pt x="80" y="48"/>
                      </a:lnTo>
                      <a:lnTo>
                        <a:pt x="98" y="36"/>
                      </a:lnTo>
                      <a:lnTo>
                        <a:pt x="116" y="24"/>
                      </a:lnTo>
                      <a:lnTo>
                        <a:pt x="134" y="16"/>
                      </a:lnTo>
                      <a:lnTo>
                        <a:pt x="154" y="8"/>
                      </a:lnTo>
                      <a:lnTo>
                        <a:pt x="176" y="4"/>
                      </a:lnTo>
                      <a:lnTo>
                        <a:pt x="196" y="0"/>
                      </a:lnTo>
                      <a:lnTo>
                        <a:pt x="218" y="0"/>
                      </a:lnTo>
                      <a:lnTo>
                        <a:pt x="218" y="0"/>
                      </a:lnTo>
                      <a:lnTo>
                        <a:pt x="240" y="0"/>
                      </a:lnTo>
                      <a:lnTo>
                        <a:pt x="262" y="4"/>
                      </a:lnTo>
                      <a:lnTo>
                        <a:pt x="282" y="8"/>
                      </a:lnTo>
                      <a:lnTo>
                        <a:pt x="302" y="16"/>
                      </a:lnTo>
                      <a:lnTo>
                        <a:pt x="322" y="24"/>
                      </a:lnTo>
                      <a:lnTo>
                        <a:pt x="340" y="36"/>
                      </a:lnTo>
                      <a:lnTo>
                        <a:pt x="356" y="48"/>
                      </a:lnTo>
                      <a:lnTo>
                        <a:pt x="372" y="64"/>
                      </a:lnTo>
                      <a:lnTo>
                        <a:pt x="372" y="64"/>
                      </a:lnTo>
                      <a:lnTo>
                        <a:pt x="386" y="78"/>
                      </a:lnTo>
                      <a:lnTo>
                        <a:pt x="398" y="94"/>
                      </a:lnTo>
                      <a:lnTo>
                        <a:pt x="398" y="94"/>
                      </a:lnTo>
                      <a:lnTo>
                        <a:pt x="410" y="78"/>
                      </a:lnTo>
                      <a:lnTo>
                        <a:pt x="422" y="64"/>
                      </a:lnTo>
                      <a:lnTo>
                        <a:pt x="422" y="64"/>
                      </a:lnTo>
                      <a:lnTo>
                        <a:pt x="438" y="48"/>
                      </a:lnTo>
                      <a:lnTo>
                        <a:pt x="456" y="36"/>
                      </a:lnTo>
                      <a:lnTo>
                        <a:pt x="474" y="24"/>
                      </a:lnTo>
                      <a:lnTo>
                        <a:pt x="494" y="16"/>
                      </a:lnTo>
                      <a:lnTo>
                        <a:pt x="514" y="8"/>
                      </a:lnTo>
                      <a:lnTo>
                        <a:pt x="534" y="4"/>
                      </a:lnTo>
                      <a:lnTo>
                        <a:pt x="556" y="0"/>
                      </a:lnTo>
                      <a:lnTo>
                        <a:pt x="576" y="0"/>
                      </a:lnTo>
                      <a:lnTo>
                        <a:pt x="598" y="0"/>
                      </a:lnTo>
                      <a:lnTo>
                        <a:pt x="618" y="4"/>
                      </a:lnTo>
                      <a:lnTo>
                        <a:pt x="638" y="8"/>
                      </a:lnTo>
                      <a:lnTo>
                        <a:pt x="658" y="16"/>
                      </a:lnTo>
                      <a:lnTo>
                        <a:pt x="678" y="24"/>
                      </a:lnTo>
                      <a:lnTo>
                        <a:pt x="696" y="36"/>
                      </a:lnTo>
                      <a:lnTo>
                        <a:pt x="714" y="48"/>
                      </a:lnTo>
                      <a:lnTo>
                        <a:pt x="730" y="64"/>
                      </a:lnTo>
                      <a:lnTo>
                        <a:pt x="730" y="64"/>
                      </a:lnTo>
                      <a:lnTo>
                        <a:pt x="744" y="78"/>
                      </a:lnTo>
                      <a:lnTo>
                        <a:pt x="756" y="94"/>
                      </a:lnTo>
                      <a:lnTo>
                        <a:pt x="766" y="110"/>
                      </a:lnTo>
                      <a:lnTo>
                        <a:pt x="776" y="128"/>
                      </a:lnTo>
                      <a:lnTo>
                        <a:pt x="782" y="144"/>
                      </a:lnTo>
                      <a:lnTo>
                        <a:pt x="788" y="162"/>
                      </a:lnTo>
                      <a:lnTo>
                        <a:pt x="792" y="182"/>
                      </a:lnTo>
                      <a:lnTo>
                        <a:pt x="794" y="200"/>
                      </a:lnTo>
                      <a:lnTo>
                        <a:pt x="796" y="218"/>
                      </a:lnTo>
                      <a:lnTo>
                        <a:pt x="794" y="238"/>
                      </a:lnTo>
                      <a:lnTo>
                        <a:pt x="792" y="256"/>
                      </a:lnTo>
                      <a:lnTo>
                        <a:pt x="788" y="276"/>
                      </a:lnTo>
                      <a:lnTo>
                        <a:pt x="782" y="294"/>
                      </a:lnTo>
                      <a:lnTo>
                        <a:pt x="774" y="312"/>
                      </a:lnTo>
                      <a:lnTo>
                        <a:pt x="764" y="328"/>
                      </a:lnTo>
                      <a:lnTo>
                        <a:pt x="754" y="346"/>
                      </a:lnTo>
                      <a:lnTo>
                        <a:pt x="754" y="346"/>
                      </a:lnTo>
                      <a:lnTo>
                        <a:pt x="752" y="348"/>
                      </a:lnTo>
                      <a:lnTo>
                        <a:pt x="748" y="348"/>
                      </a:lnTo>
                      <a:lnTo>
                        <a:pt x="744" y="348"/>
                      </a:lnTo>
                      <a:lnTo>
                        <a:pt x="742" y="348"/>
                      </a:lnTo>
                      <a:lnTo>
                        <a:pt x="742" y="348"/>
                      </a:lnTo>
                      <a:lnTo>
                        <a:pt x="738" y="344"/>
                      </a:lnTo>
                      <a:lnTo>
                        <a:pt x="738" y="342"/>
                      </a:lnTo>
                      <a:lnTo>
                        <a:pt x="738" y="338"/>
                      </a:lnTo>
                      <a:lnTo>
                        <a:pt x="740" y="334"/>
                      </a:lnTo>
                      <a:lnTo>
                        <a:pt x="740" y="334"/>
                      </a:lnTo>
                      <a:lnTo>
                        <a:pt x="750" y="320"/>
                      </a:lnTo>
                      <a:lnTo>
                        <a:pt x="758" y="304"/>
                      </a:lnTo>
                      <a:lnTo>
                        <a:pt x="764" y="288"/>
                      </a:lnTo>
                      <a:lnTo>
                        <a:pt x="770" y="270"/>
                      </a:lnTo>
                      <a:lnTo>
                        <a:pt x="774" y="254"/>
                      </a:lnTo>
                      <a:lnTo>
                        <a:pt x="776" y="236"/>
                      </a:lnTo>
                      <a:lnTo>
                        <a:pt x="778" y="218"/>
                      </a:lnTo>
                      <a:lnTo>
                        <a:pt x="776" y="202"/>
                      </a:lnTo>
                      <a:lnTo>
                        <a:pt x="774" y="184"/>
                      </a:lnTo>
                      <a:lnTo>
                        <a:pt x="770" y="168"/>
                      </a:lnTo>
                      <a:lnTo>
                        <a:pt x="766" y="150"/>
                      </a:lnTo>
                      <a:lnTo>
                        <a:pt x="758" y="134"/>
                      </a:lnTo>
                      <a:lnTo>
                        <a:pt x="750" y="118"/>
                      </a:lnTo>
                      <a:lnTo>
                        <a:pt x="742" y="104"/>
                      </a:lnTo>
                      <a:lnTo>
                        <a:pt x="730" y="90"/>
                      </a:lnTo>
                      <a:lnTo>
                        <a:pt x="718" y="76"/>
                      </a:lnTo>
                      <a:lnTo>
                        <a:pt x="718" y="76"/>
                      </a:lnTo>
                      <a:lnTo>
                        <a:pt x="702" y="62"/>
                      </a:lnTo>
                      <a:lnTo>
                        <a:pt x="686" y="50"/>
                      </a:lnTo>
                      <a:lnTo>
                        <a:pt x="670" y="40"/>
                      </a:lnTo>
                      <a:lnTo>
                        <a:pt x="652" y="32"/>
                      </a:lnTo>
                      <a:lnTo>
                        <a:pt x="634" y="26"/>
                      </a:lnTo>
                      <a:lnTo>
                        <a:pt x="614" y="22"/>
                      </a:lnTo>
                      <a:lnTo>
                        <a:pt x="596" y="18"/>
                      </a:lnTo>
                      <a:lnTo>
                        <a:pt x="576" y="18"/>
                      </a:lnTo>
                      <a:lnTo>
                        <a:pt x="558" y="18"/>
                      </a:lnTo>
                      <a:lnTo>
                        <a:pt x="538" y="22"/>
                      </a:lnTo>
                      <a:lnTo>
                        <a:pt x="520" y="26"/>
                      </a:lnTo>
                      <a:lnTo>
                        <a:pt x="502" y="32"/>
                      </a:lnTo>
                      <a:lnTo>
                        <a:pt x="484" y="40"/>
                      </a:lnTo>
                      <a:lnTo>
                        <a:pt x="466" y="50"/>
                      </a:lnTo>
                      <a:lnTo>
                        <a:pt x="450" y="62"/>
                      </a:lnTo>
                      <a:lnTo>
                        <a:pt x="434" y="76"/>
                      </a:lnTo>
                      <a:lnTo>
                        <a:pt x="434" y="76"/>
                      </a:lnTo>
                      <a:lnTo>
                        <a:pt x="418" y="94"/>
                      </a:lnTo>
                      <a:lnTo>
                        <a:pt x="406" y="114"/>
                      </a:lnTo>
                      <a:lnTo>
                        <a:pt x="398" y="128"/>
                      </a:lnTo>
                      <a:lnTo>
                        <a:pt x="390" y="114"/>
                      </a:lnTo>
                      <a:lnTo>
                        <a:pt x="390" y="114"/>
                      </a:lnTo>
                      <a:lnTo>
                        <a:pt x="376" y="94"/>
                      </a:lnTo>
                      <a:lnTo>
                        <a:pt x="360" y="76"/>
                      </a:lnTo>
                      <a:lnTo>
                        <a:pt x="360" y="76"/>
                      </a:lnTo>
                      <a:lnTo>
                        <a:pt x="346" y="62"/>
                      </a:lnTo>
                      <a:lnTo>
                        <a:pt x="330" y="50"/>
                      </a:lnTo>
                      <a:lnTo>
                        <a:pt x="312" y="40"/>
                      </a:lnTo>
                      <a:lnTo>
                        <a:pt x="294" y="32"/>
                      </a:lnTo>
                      <a:lnTo>
                        <a:pt x="276" y="26"/>
                      </a:lnTo>
                      <a:lnTo>
                        <a:pt x="258" y="22"/>
                      </a:lnTo>
                      <a:lnTo>
                        <a:pt x="238" y="18"/>
                      </a:lnTo>
                      <a:lnTo>
                        <a:pt x="218" y="18"/>
                      </a:lnTo>
                      <a:lnTo>
                        <a:pt x="218" y="18"/>
                      </a:lnTo>
                      <a:lnTo>
                        <a:pt x="198" y="18"/>
                      </a:lnTo>
                      <a:lnTo>
                        <a:pt x="178" y="22"/>
                      </a:lnTo>
                      <a:lnTo>
                        <a:pt x="160" y="26"/>
                      </a:lnTo>
                      <a:lnTo>
                        <a:pt x="142" y="32"/>
                      </a:lnTo>
                      <a:lnTo>
                        <a:pt x="124" y="40"/>
                      </a:lnTo>
                      <a:lnTo>
                        <a:pt x="108" y="50"/>
                      </a:lnTo>
                      <a:lnTo>
                        <a:pt x="92" y="62"/>
                      </a:lnTo>
                      <a:lnTo>
                        <a:pt x="76" y="76"/>
                      </a:lnTo>
                      <a:lnTo>
                        <a:pt x="76" y="76"/>
                      </a:lnTo>
                      <a:lnTo>
                        <a:pt x="64" y="90"/>
                      </a:lnTo>
                      <a:lnTo>
                        <a:pt x="52" y="104"/>
                      </a:lnTo>
                      <a:lnTo>
                        <a:pt x="44" y="120"/>
                      </a:lnTo>
                      <a:lnTo>
                        <a:pt x="36" y="136"/>
                      </a:lnTo>
                      <a:lnTo>
                        <a:pt x="28" y="152"/>
                      </a:lnTo>
                      <a:lnTo>
                        <a:pt x="24" y="170"/>
                      </a:lnTo>
                      <a:lnTo>
                        <a:pt x="20" y="186"/>
                      </a:lnTo>
                      <a:lnTo>
                        <a:pt x="18" y="204"/>
                      </a:lnTo>
                      <a:lnTo>
                        <a:pt x="18" y="222"/>
                      </a:lnTo>
                      <a:lnTo>
                        <a:pt x="20" y="240"/>
                      </a:lnTo>
                      <a:lnTo>
                        <a:pt x="22" y="258"/>
                      </a:lnTo>
                      <a:lnTo>
                        <a:pt x="26" y="274"/>
                      </a:lnTo>
                      <a:lnTo>
                        <a:pt x="32" y="292"/>
                      </a:lnTo>
                      <a:lnTo>
                        <a:pt x="40" y="308"/>
                      </a:lnTo>
                      <a:lnTo>
                        <a:pt x="48" y="324"/>
                      </a:lnTo>
                      <a:lnTo>
                        <a:pt x="58" y="340"/>
                      </a:lnTo>
                      <a:lnTo>
                        <a:pt x="58" y="340"/>
                      </a:lnTo>
                      <a:lnTo>
                        <a:pt x="60" y="342"/>
                      </a:lnTo>
                      <a:lnTo>
                        <a:pt x="60" y="346"/>
                      </a:lnTo>
                      <a:lnTo>
                        <a:pt x="60" y="350"/>
                      </a:lnTo>
                      <a:lnTo>
                        <a:pt x="58" y="352"/>
                      </a:lnTo>
                      <a:lnTo>
                        <a:pt x="58" y="352"/>
                      </a:lnTo>
                      <a:lnTo>
                        <a:pt x="52" y="354"/>
                      </a:lnTo>
                      <a:lnTo>
                        <a:pt x="52" y="354"/>
                      </a:lnTo>
                      <a:close/>
                    </a:path>
                  </a:pathLst>
                </a:custGeom>
                <a:solidFill>
                  <a:srgbClr val="E11A81"/>
                </a:solidFill>
                <a:ln>
                  <a:noFill/>
                </a:ln>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84" name="Freeform 67">
                  <a:extLst>
                    <a:ext uri="{FF2B5EF4-FFF2-40B4-BE49-F238E27FC236}">
                      <a16:creationId xmlns:a16="http://schemas.microsoft.com/office/drawing/2014/main" id="{9902CBC8-1917-4152-88B8-203F448B14A2}"/>
                    </a:ext>
                  </a:extLst>
                </p:cNvPr>
                <p:cNvSpPr>
                  <a:spLocks/>
                </p:cNvSpPr>
                <p:nvPr/>
              </p:nvSpPr>
              <p:spPr bwMode="auto">
                <a:xfrm>
                  <a:off x="3005138" y="5538788"/>
                  <a:ext cx="971550" cy="508000"/>
                </a:xfrm>
                <a:custGeom>
                  <a:avLst/>
                  <a:gdLst>
                    <a:gd name="T0" fmla="*/ 308 w 612"/>
                    <a:gd name="T1" fmla="*/ 320 h 320"/>
                    <a:gd name="T2" fmla="*/ 2 w 612"/>
                    <a:gd name="T3" fmla="*/ 16 h 320"/>
                    <a:gd name="T4" fmla="*/ 2 w 612"/>
                    <a:gd name="T5" fmla="*/ 16 h 320"/>
                    <a:gd name="T6" fmla="*/ 0 w 612"/>
                    <a:gd name="T7" fmla="*/ 12 h 320"/>
                    <a:gd name="T8" fmla="*/ 0 w 612"/>
                    <a:gd name="T9" fmla="*/ 8 h 320"/>
                    <a:gd name="T10" fmla="*/ 0 w 612"/>
                    <a:gd name="T11" fmla="*/ 6 h 320"/>
                    <a:gd name="T12" fmla="*/ 2 w 612"/>
                    <a:gd name="T13" fmla="*/ 2 h 320"/>
                    <a:gd name="T14" fmla="*/ 2 w 612"/>
                    <a:gd name="T15" fmla="*/ 2 h 320"/>
                    <a:gd name="T16" fmla="*/ 6 w 612"/>
                    <a:gd name="T17" fmla="*/ 0 h 320"/>
                    <a:gd name="T18" fmla="*/ 10 w 612"/>
                    <a:gd name="T19" fmla="*/ 0 h 320"/>
                    <a:gd name="T20" fmla="*/ 12 w 612"/>
                    <a:gd name="T21" fmla="*/ 0 h 320"/>
                    <a:gd name="T22" fmla="*/ 16 w 612"/>
                    <a:gd name="T23" fmla="*/ 2 h 320"/>
                    <a:gd name="T24" fmla="*/ 308 w 612"/>
                    <a:gd name="T25" fmla="*/ 294 h 320"/>
                    <a:gd name="T26" fmla="*/ 596 w 612"/>
                    <a:gd name="T27" fmla="*/ 4 h 320"/>
                    <a:gd name="T28" fmla="*/ 596 w 612"/>
                    <a:gd name="T29" fmla="*/ 4 h 320"/>
                    <a:gd name="T30" fmla="*/ 600 w 612"/>
                    <a:gd name="T31" fmla="*/ 2 h 320"/>
                    <a:gd name="T32" fmla="*/ 604 w 612"/>
                    <a:gd name="T33" fmla="*/ 2 h 320"/>
                    <a:gd name="T34" fmla="*/ 606 w 612"/>
                    <a:gd name="T35" fmla="*/ 2 h 320"/>
                    <a:gd name="T36" fmla="*/ 610 w 612"/>
                    <a:gd name="T37" fmla="*/ 4 h 320"/>
                    <a:gd name="T38" fmla="*/ 610 w 612"/>
                    <a:gd name="T39" fmla="*/ 4 h 320"/>
                    <a:gd name="T40" fmla="*/ 612 w 612"/>
                    <a:gd name="T41" fmla="*/ 8 h 320"/>
                    <a:gd name="T42" fmla="*/ 612 w 612"/>
                    <a:gd name="T43" fmla="*/ 12 h 320"/>
                    <a:gd name="T44" fmla="*/ 612 w 612"/>
                    <a:gd name="T45" fmla="*/ 14 h 320"/>
                    <a:gd name="T46" fmla="*/ 610 w 612"/>
                    <a:gd name="T47" fmla="*/ 18 h 320"/>
                    <a:gd name="T48" fmla="*/ 308 w 612"/>
                    <a:gd name="T49"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320">
                      <a:moveTo>
                        <a:pt x="308" y="320"/>
                      </a:moveTo>
                      <a:lnTo>
                        <a:pt x="2" y="16"/>
                      </a:lnTo>
                      <a:lnTo>
                        <a:pt x="2" y="16"/>
                      </a:lnTo>
                      <a:lnTo>
                        <a:pt x="0" y="12"/>
                      </a:lnTo>
                      <a:lnTo>
                        <a:pt x="0" y="8"/>
                      </a:lnTo>
                      <a:lnTo>
                        <a:pt x="0" y="6"/>
                      </a:lnTo>
                      <a:lnTo>
                        <a:pt x="2" y="2"/>
                      </a:lnTo>
                      <a:lnTo>
                        <a:pt x="2" y="2"/>
                      </a:lnTo>
                      <a:lnTo>
                        <a:pt x="6" y="0"/>
                      </a:lnTo>
                      <a:lnTo>
                        <a:pt x="10" y="0"/>
                      </a:lnTo>
                      <a:lnTo>
                        <a:pt x="12" y="0"/>
                      </a:lnTo>
                      <a:lnTo>
                        <a:pt x="16" y="2"/>
                      </a:lnTo>
                      <a:lnTo>
                        <a:pt x="308" y="294"/>
                      </a:lnTo>
                      <a:lnTo>
                        <a:pt x="596" y="4"/>
                      </a:lnTo>
                      <a:lnTo>
                        <a:pt x="596" y="4"/>
                      </a:lnTo>
                      <a:lnTo>
                        <a:pt x="600" y="2"/>
                      </a:lnTo>
                      <a:lnTo>
                        <a:pt x="604" y="2"/>
                      </a:lnTo>
                      <a:lnTo>
                        <a:pt x="606" y="2"/>
                      </a:lnTo>
                      <a:lnTo>
                        <a:pt x="610" y="4"/>
                      </a:lnTo>
                      <a:lnTo>
                        <a:pt x="610" y="4"/>
                      </a:lnTo>
                      <a:lnTo>
                        <a:pt x="612" y="8"/>
                      </a:lnTo>
                      <a:lnTo>
                        <a:pt x="612" y="12"/>
                      </a:lnTo>
                      <a:lnTo>
                        <a:pt x="612" y="14"/>
                      </a:lnTo>
                      <a:lnTo>
                        <a:pt x="610" y="18"/>
                      </a:lnTo>
                      <a:lnTo>
                        <a:pt x="308" y="320"/>
                      </a:lnTo>
                      <a:close/>
                    </a:path>
                  </a:pathLst>
                </a:custGeom>
                <a:solidFill>
                  <a:srgbClr val="E11A81"/>
                </a:solidFill>
                <a:ln>
                  <a:noFill/>
                </a:ln>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85" name="Freeform 68">
                  <a:extLst>
                    <a:ext uri="{FF2B5EF4-FFF2-40B4-BE49-F238E27FC236}">
                      <a16:creationId xmlns:a16="http://schemas.microsoft.com/office/drawing/2014/main" id="{CC341394-2BF2-40CE-95B7-1447786FEDE4}"/>
                    </a:ext>
                  </a:extLst>
                </p:cNvPr>
                <p:cNvSpPr>
                  <a:spLocks/>
                </p:cNvSpPr>
                <p:nvPr/>
              </p:nvSpPr>
              <p:spPr bwMode="auto">
                <a:xfrm>
                  <a:off x="2830513" y="5246688"/>
                  <a:ext cx="1323975" cy="463550"/>
                </a:xfrm>
                <a:custGeom>
                  <a:avLst/>
                  <a:gdLst>
                    <a:gd name="T0" fmla="*/ 458 w 834"/>
                    <a:gd name="T1" fmla="*/ 292 h 292"/>
                    <a:gd name="T2" fmla="*/ 458 w 834"/>
                    <a:gd name="T3" fmla="*/ 292 h 292"/>
                    <a:gd name="T4" fmla="*/ 458 w 834"/>
                    <a:gd name="T5" fmla="*/ 292 h 292"/>
                    <a:gd name="T6" fmla="*/ 458 w 834"/>
                    <a:gd name="T7" fmla="*/ 292 h 292"/>
                    <a:gd name="T8" fmla="*/ 452 w 834"/>
                    <a:gd name="T9" fmla="*/ 292 h 292"/>
                    <a:gd name="T10" fmla="*/ 450 w 834"/>
                    <a:gd name="T11" fmla="*/ 288 h 292"/>
                    <a:gd name="T12" fmla="*/ 322 w 834"/>
                    <a:gd name="T13" fmla="*/ 30 h 292"/>
                    <a:gd name="T14" fmla="*/ 248 w 834"/>
                    <a:gd name="T15" fmla="*/ 170 h 292"/>
                    <a:gd name="T16" fmla="*/ 248 w 834"/>
                    <a:gd name="T17" fmla="*/ 170 h 292"/>
                    <a:gd name="T18" fmla="*/ 244 w 834"/>
                    <a:gd name="T19" fmla="*/ 174 h 292"/>
                    <a:gd name="T20" fmla="*/ 240 w 834"/>
                    <a:gd name="T21" fmla="*/ 174 h 292"/>
                    <a:gd name="T22" fmla="*/ 10 w 834"/>
                    <a:gd name="T23" fmla="*/ 174 h 292"/>
                    <a:gd name="T24" fmla="*/ 10 w 834"/>
                    <a:gd name="T25" fmla="*/ 174 h 292"/>
                    <a:gd name="T26" fmla="*/ 6 w 834"/>
                    <a:gd name="T27" fmla="*/ 174 h 292"/>
                    <a:gd name="T28" fmla="*/ 4 w 834"/>
                    <a:gd name="T29" fmla="*/ 172 h 292"/>
                    <a:gd name="T30" fmla="*/ 2 w 834"/>
                    <a:gd name="T31" fmla="*/ 170 h 292"/>
                    <a:gd name="T32" fmla="*/ 0 w 834"/>
                    <a:gd name="T33" fmla="*/ 166 h 292"/>
                    <a:gd name="T34" fmla="*/ 0 w 834"/>
                    <a:gd name="T35" fmla="*/ 166 h 292"/>
                    <a:gd name="T36" fmla="*/ 2 w 834"/>
                    <a:gd name="T37" fmla="*/ 162 h 292"/>
                    <a:gd name="T38" fmla="*/ 4 w 834"/>
                    <a:gd name="T39" fmla="*/ 160 h 292"/>
                    <a:gd name="T40" fmla="*/ 6 w 834"/>
                    <a:gd name="T41" fmla="*/ 158 h 292"/>
                    <a:gd name="T42" fmla="*/ 10 w 834"/>
                    <a:gd name="T43" fmla="*/ 156 h 292"/>
                    <a:gd name="T44" fmla="*/ 234 w 834"/>
                    <a:gd name="T45" fmla="*/ 156 h 292"/>
                    <a:gd name="T46" fmla="*/ 314 w 834"/>
                    <a:gd name="T47" fmla="*/ 6 h 292"/>
                    <a:gd name="T48" fmla="*/ 314 w 834"/>
                    <a:gd name="T49" fmla="*/ 6 h 292"/>
                    <a:gd name="T50" fmla="*/ 318 w 834"/>
                    <a:gd name="T51" fmla="*/ 2 h 292"/>
                    <a:gd name="T52" fmla="*/ 322 w 834"/>
                    <a:gd name="T53" fmla="*/ 0 h 292"/>
                    <a:gd name="T54" fmla="*/ 322 w 834"/>
                    <a:gd name="T55" fmla="*/ 0 h 292"/>
                    <a:gd name="T56" fmla="*/ 328 w 834"/>
                    <a:gd name="T57" fmla="*/ 2 h 292"/>
                    <a:gd name="T58" fmla="*/ 330 w 834"/>
                    <a:gd name="T59" fmla="*/ 6 h 292"/>
                    <a:gd name="T60" fmla="*/ 460 w 834"/>
                    <a:gd name="T61" fmla="*/ 266 h 292"/>
                    <a:gd name="T62" fmla="*/ 534 w 834"/>
                    <a:gd name="T63" fmla="*/ 160 h 292"/>
                    <a:gd name="T64" fmla="*/ 534 w 834"/>
                    <a:gd name="T65" fmla="*/ 160 h 292"/>
                    <a:gd name="T66" fmla="*/ 536 w 834"/>
                    <a:gd name="T67" fmla="*/ 158 h 292"/>
                    <a:gd name="T68" fmla="*/ 540 w 834"/>
                    <a:gd name="T69" fmla="*/ 156 h 292"/>
                    <a:gd name="T70" fmla="*/ 826 w 834"/>
                    <a:gd name="T71" fmla="*/ 156 h 292"/>
                    <a:gd name="T72" fmla="*/ 826 w 834"/>
                    <a:gd name="T73" fmla="*/ 156 h 292"/>
                    <a:gd name="T74" fmla="*/ 828 w 834"/>
                    <a:gd name="T75" fmla="*/ 158 h 292"/>
                    <a:gd name="T76" fmla="*/ 832 w 834"/>
                    <a:gd name="T77" fmla="*/ 160 h 292"/>
                    <a:gd name="T78" fmla="*/ 834 w 834"/>
                    <a:gd name="T79" fmla="*/ 162 h 292"/>
                    <a:gd name="T80" fmla="*/ 834 w 834"/>
                    <a:gd name="T81" fmla="*/ 166 h 292"/>
                    <a:gd name="T82" fmla="*/ 834 w 834"/>
                    <a:gd name="T83" fmla="*/ 166 h 292"/>
                    <a:gd name="T84" fmla="*/ 834 w 834"/>
                    <a:gd name="T85" fmla="*/ 170 h 292"/>
                    <a:gd name="T86" fmla="*/ 832 w 834"/>
                    <a:gd name="T87" fmla="*/ 172 h 292"/>
                    <a:gd name="T88" fmla="*/ 828 w 834"/>
                    <a:gd name="T89" fmla="*/ 174 h 292"/>
                    <a:gd name="T90" fmla="*/ 826 w 834"/>
                    <a:gd name="T91" fmla="*/ 174 h 292"/>
                    <a:gd name="T92" fmla="*/ 546 w 834"/>
                    <a:gd name="T93" fmla="*/ 174 h 292"/>
                    <a:gd name="T94" fmla="*/ 466 w 834"/>
                    <a:gd name="T95" fmla="*/ 288 h 292"/>
                    <a:gd name="T96" fmla="*/ 466 w 834"/>
                    <a:gd name="T97" fmla="*/ 288 h 292"/>
                    <a:gd name="T98" fmla="*/ 462 w 834"/>
                    <a:gd name="T99" fmla="*/ 292 h 292"/>
                    <a:gd name="T100" fmla="*/ 458 w 834"/>
                    <a:gd name="T101" fmla="*/ 292 h 292"/>
                    <a:gd name="T102" fmla="*/ 458 w 834"/>
                    <a:gd name="T103"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34" h="292">
                      <a:moveTo>
                        <a:pt x="458" y="292"/>
                      </a:moveTo>
                      <a:lnTo>
                        <a:pt x="458" y="292"/>
                      </a:lnTo>
                      <a:lnTo>
                        <a:pt x="458" y="292"/>
                      </a:lnTo>
                      <a:lnTo>
                        <a:pt x="458" y="292"/>
                      </a:lnTo>
                      <a:lnTo>
                        <a:pt x="452" y="292"/>
                      </a:lnTo>
                      <a:lnTo>
                        <a:pt x="450" y="288"/>
                      </a:lnTo>
                      <a:lnTo>
                        <a:pt x="322" y="30"/>
                      </a:lnTo>
                      <a:lnTo>
                        <a:pt x="248" y="170"/>
                      </a:lnTo>
                      <a:lnTo>
                        <a:pt x="248" y="170"/>
                      </a:lnTo>
                      <a:lnTo>
                        <a:pt x="244" y="174"/>
                      </a:lnTo>
                      <a:lnTo>
                        <a:pt x="240" y="174"/>
                      </a:lnTo>
                      <a:lnTo>
                        <a:pt x="10" y="174"/>
                      </a:lnTo>
                      <a:lnTo>
                        <a:pt x="10" y="174"/>
                      </a:lnTo>
                      <a:lnTo>
                        <a:pt x="6" y="174"/>
                      </a:lnTo>
                      <a:lnTo>
                        <a:pt x="4" y="172"/>
                      </a:lnTo>
                      <a:lnTo>
                        <a:pt x="2" y="170"/>
                      </a:lnTo>
                      <a:lnTo>
                        <a:pt x="0" y="166"/>
                      </a:lnTo>
                      <a:lnTo>
                        <a:pt x="0" y="166"/>
                      </a:lnTo>
                      <a:lnTo>
                        <a:pt x="2" y="162"/>
                      </a:lnTo>
                      <a:lnTo>
                        <a:pt x="4" y="160"/>
                      </a:lnTo>
                      <a:lnTo>
                        <a:pt x="6" y="158"/>
                      </a:lnTo>
                      <a:lnTo>
                        <a:pt x="10" y="156"/>
                      </a:lnTo>
                      <a:lnTo>
                        <a:pt x="234" y="156"/>
                      </a:lnTo>
                      <a:lnTo>
                        <a:pt x="314" y="6"/>
                      </a:lnTo>
                      <a:lnTo>
                        <a:pt x="314" y="6"/>
                      </a:lnTo>
                      <a:lnTo>
                        <a:pt x="318" y="2"/>
                      </a:lnTo>
                      <a:lnTo>
                        <a:pt x="322" y="0"/>
                      </a:lnTo>
                      <a:lnTo>
                        <a:pt x="322" y="0"/>
                      </a:lnTo>
                      <a:lnTo>
                        <a:pt x="328" y="2"/>
                      </a:lnTo>
                      <a:lnTo>
                        <a:pt x="330" y="6"/>
                      </a:lnTo>
                      <a:lnTo>
                        <a:pt x="460" y="266"/>
                      </a:lnTo>
                      <a:lnTo>
                        <a:pt x="534" y="160"/>
                      </a:lnTo>
                      <a:lnTo>
                        <a:pt x="534" y="160"/>
                      </a:lnTo>
                      <a:lnTo>
                        <a:pt x="536" y="158"/>
                      </a:lnTo>
                      <a:lnTo>
                        <a:pt x="540" y="156"/>
                      </a:lnTo>
                      <a:lnTo>
                        <a:pt x="826" y="156"/>
                      </a:lnTo>
                      <a:lnTo>
                        <a:pt x="826" y="156"/>
                      </a:lnTo>
                      <a:lnTo>
                        <a:pt x="828" y="158"/>
                      </a:lnTo>
                      <a:lnTo>
                        <a:pt x="832" y="160"/>
                      </a:lnTo>
                      <a:lnTo>
                        <a:pt x="834" y="162"/>
                      </a:lnTo>
                      <a:lnTo>
                        <a:pt x="834" y="166"/>
                      </a:lnTo>
                      <a:lnTo>
                        <a:pt x="834" y="166"/>
                      </a:lnTo>
                      <a:lnTo>
                        <a:pt x="834" y="170"/>
                      </a:lnTo>
                      <a:lnTo>
                        <a:pt x="832" y="172"/>
                      </a:lnTo>
                      <a:lnTo>
                        <a:pt x="828" y="174"/>
                      </a:lnTo>
                      <a:lnTo>
                        <a:pt x="826" y="174"/>
                      </a:lnTo>
                      <a:lnTo>
                        <a:pt x="546" y="174"/>
                      </a:lnTo>
                      <a:lnTo>
                        <a:pt x="466" y="288"/>
                      </a:lnTo>
                      <a:lnTo>
                        <a:pt x="466" y="288"/>
                      </a:lnTo>
                      <a:lnTo>
                        <a:pt x="462" y="292"/>
                      </a:lnTo>
                      <a:lnTo>
                        <a:pt x="458" y="292"/>
                      </a:lnTo>
                      <a:lnTo>
                        <a:pt x="458" y="292"/>
                      </a:lnTo>
                      <a:close/>
                    </a:path>
                  </a:pathLst>
                </a:custGeom>
                <a:solidFill>
                  <a:srgbClr val="E11A81"/>
                </a:solidFill>
                <a:ln>
                  <a:noFill/>
                </a:ln>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grpSp>
        </p:grpSp>
      </p:grpSp>
      <p:sp>
        <p:nvSpPr>
          <p:cNvPr id="177" name="TextBox 17">
            <a:extLst>
              <a:ext uri="{FF2B5EF4-FFF2-40B4-BE49-F238E27FC236}">
                <a16:creationId xmlns:a16="http://schemas.microsoft.com/office/drawing/2014/main" id="{8149372B-FD31-47BB-8A2C-2F3002CDBF5F}"/>
              </a:ext>
            </a:extLst>
          </p:cNvPr>
          <p:cNvSpPr txBox="1"/>
          <p:nvPr/>
        </p:nvSpPr>
        <p:spPr>
          <a:xfrm>
            <a:off x="3450340" y="2487789"/>
            <a:ext cx="1561407" cy="369332"/>
          </a:xfrm>
          <a:prstGeom prst="rect">
            <a:avLst/>
          </a:prstGeom>
          <a:noFill/>
        </p:spPr>
        <p:txBody>
          <a:bodyPr wrap="square" rtlCol="0">
            <a:spAutoFit/>
          </a:bodyPr>
          <a:lstStyle/>
          <a:p>
            <a:pPr algn="ctr" defTabSz="1625519">
              <a:defRPr/>
            </a:pPr>
            <a:r>
              <a:rPr lang="fr-FR" b="1" kern="0" dirty="0">
                <a:solidFill>
                  <a:srgbClr val="E11A81"/>
                </a:solidFill>
                <a:latin typeface="Calibri" panose="020F0502020204030204" pitchFamily="34" charset="0"/>
                <a:ea typeface="Geneva" charset="-128"/>
                <a:cs typeface="Calibri" panose="020F0502020204030204" pitchFamily="34" charset="0"/>
              </a:rPr>
              <a:t>Usager</a:t>
            </a:r>
          </a:p>
        </p:txBody>
      </p:sp>
      <p:grpSp>
        <p:nvGrpSpPr>
          <p:cNvPr id="158" name="Group 32">
            <a:extLst>
              <a:ext uri="{FF2B5EF4-FFF2-40B4-BE49-F238E27FC236}">
                <a16:creationId xmlns:a16="http://schemas.microsoft.com/office/drawing/2014/main" id="{B6E382A3-0739-4C22-83BC-2CD9480C8A81}"/>
              </a:ext>
            </a:extLst>
          </p:cNvPr>
          <p:cNvGrpSpPr>
            <a:grpSpLocks noChangeAspect="1"/>
          </p:cNvGrpSpPr>
          <p:nvPr/>
        </p:nvGrpSpPr>
        <p:grpSpPr>
          <a:xfrm>
            <a:off x="5338536" y="2204673"/>
            <a:ext cx="900000" cy="981815"/>
            <a:chOff x="7229336" y="3011905"/>
            <a:chExt cx="1296680" cy="1884001"/>
          </a:xfrm>
        </p:grpSpPr>
        <p:grpSp>
          <p:nvGrpSpPr>
            <p:cNvPr id="160" name="Group 34">
              <a:extLst>
                <a:ext uri="{FF2B5EF4-FFF2-40B4-BE49-F238E27FC236}">
                  <a16:creationId xmlns:a16="http://schemas.microsoft.com/office/drawing/2014/main" id="{5A2D6A2D-492B-42D5-89A0-99E5B72051AE}"/>
                </a:ext>
              </a:extLst>
            </p:cNvPr>
            <p:cNvGrpSpPr>
              <a:grpSpLocks noChangeAspect="1"/>
            </p:cNvGrpSpPr>
            <p:nvPr/>
          </p:nvGrpSpPr>
          <p:grpSpPr>
            <a:xfrm>
              <a:off x="7229336" y="3011905"/>
              <a:ext cx="1296680" cy="1440000"/>
              <a:chOff x="6278563" y="1503363"/>
              <a:chExt cx="603249" cy="669925"/>
            </a:xfrm>
            <a:solidFill>
              <a:srgbClr val="545859"/>
            </a:solidFill>
          </p:grpSpPr>
          <p:sp>
            <p:nvSpPr>
              <p:cNvPr id="170" name="Freeform 31">
                <a:extLst>
                  <a:ext uri="{FF2B5EF4-FFF2-40B4-BE49-F238E27FC236}">
                    <a16:creationId xmlns:a16="http://schemas.microsoft.com/office/drawing/2014/main" id="{40C62E94-C5EB-4CF0-B649-F2B97E207583}"/>
                  </a:ext>
                </a:extLst>
              </p:cNvPr>
              <p:cNvSpPr>
                <a:spLocks noEditPoints="1"/>
              </p:cNvSpPr>
              <p:nvPr/>
            </p:nvSpPr>
            <p:spPr bwMode="auto">
              <a:xfrm>
                <a:off x="6451600" y="1636713"/>
                <a:ext cx="258763" cy="255588"/>
              </a:xfrm>
              <a:custGeom>
                <a:avLst/>
                <a:gdLst>
                  <a:gd name="T0" fmla="*/ 438 w 875"/>
                  <a:gd name="T1" fmla="*/ 872 h 872"/>
                  <a:gd name="T2" fmla="*/ 0 w 875"/>
                  <a:gd name="T3" fmla="*/ 344 h 872"/>
                  <a:gd name="T4" fmla="*/ 0 w 875"/>
                  <a:gd name="T5" fmla="*/ 153 h 872"/>
                  <a:gd name="T6" fmla="*/ 12 w 875"/>
                  <a:gd name="T7" fmla="*/ 146 h 872"/>
                  <a:gd name="T8" fmla="*/ 120 w 875"/>
                  <a:gd name="T9" fmla="*/ 39 h 872"/>
                  <a:gd name="T10" fmla="*/ 204 w 875"/>
                  <a:gd name="T11" fmla="*/ 17 h 872"/>
                  <a:gd name="T12" fmla="*/ 724 w 875"/>
                  <a:gd name="T13" fmla="*/ 103 h 872"/>
                  <a:gd name="T14" fmla="*/ 768 w 875"/>
                  <a:gd name="T15" fmla="*/ 106 h 872"/>
                  <a:gd name="T16" fmla="*/ 875 w 875"/>
                  <a:gd name="T17" fmla="*/ 200 h 872"/>
                  <a:gd name="T18" fmla="*/ 875 w 875"/>
                  <a:gd name="T19" fmla="*/ 344 h 872"/>
                  <a:gd name="T20" fmla="*/ 438 w 875"/>
                  <a:gd name="T21" fmla="*/ 872 h 872"/>
                  <a:gd name="T22" fmla="*/ 52 w 875"/>
                  <a:gd name="T23" fmla="*/ 181 h 872"/>
                  <a:gd name="T24" fmla="*/ 52 w 875"/>
                  <a:gd name="T25" fmla="*/ 344 h 872"/>
                  <a:gd name="T26" fmla="*/ 438 w 875"/>
                  <a:gd name="T27" fmla="*/ 821 h 872"/>
                  <a:gd name="T28" fmla="*/ 823 w 875"/>
                  <a:gd name="T29" fmla="*/ 344 h 872"/>
                  <a:gd name="T30" fmla="*/ 823 w 875"/>
                  <a:gd name="T31" fmla="*/ 200 h 872"/>
                  <a:gd name="T32" fmla="*/ 751 w 875"/>
                  <a:gd name="T33" fmla="*/ 154 h 872"/>
                  <a:gd name="T34" fmla="*/ 733 w 875"/>
                  <a:gd name="T35" fmla="*/ 153 h 872"/>
                  <a:gd name="T36" fmla="*/ 179 w 875"/>
                  <a:gd name="T37" fmla="*/ 62 h 872"/>
                  <a:gd name="T38" fmla="*/ 164 w 875"/>
                  <a:gd name="T39" fmla="*/ 65 h 872"/>
                  <a:gd name="T40" fmla="*/ 52 w 875"/>
                  <a:gd name="T41" fmla="*/ 181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5" h="872">
                    <a:moveTo>
                      <a:pt x="438" y="872"/>
                    </a:moveTo>
                    <a:cubicBezTo>
                      <a:pt x="197" y="872"/>
                      <a:pt x="0" y="635"/>
                      <a:pt x="0" y="344"/>
                    </a:cubicBezTo>
                    <a:cubicBezTo>
                      <a:pt x="0" y="153"/>
                      <a:pt x="0" y="153"/>
                      <a:pt x="0" y="153"/>
                    </a:cubicBezTo>
                    <a:cubicBezTo>
                      <a:pt x="12" y="146"/>
                      <a:pt x="12" y="146"/>
                      <a:pt x="12" y="146"/>
                    </a:cubicBezTo>
                    <a:cubicBezTo>
                      <a:pt x="13" y="145"/>
                      <a:pt x="85" y="98"/>
                      <a:pt x="120" y="39"/>
                    </a:cubicBezTo>
                    <a:cubicBezTo>
                      <a:pt x="136" y="10"/>
                      <a:pt x="174" y="0"/>
                      <a:pt x="204" y="17"/>
                    </a:cubicBezTo>
                    <a:cubicBezTo>
                      <a:pt x="277" y="58"/>
                      <a:pt x="473" y="148"/>
                      <a:pt x="724" y="103"/>
                    </a:cubicBezTo>
                    <a:cubicBezTo>
                      <a:pt x="739" y="100"/>
                      <a:pt x="754" y="101"/>
                      <a:pt x="768" y="106"/>
                    </a:cubicBezTo>
                    <a:cubicBezTo>
                      <a:pt x="817" y="123"/>
                      <a:pt x="875" y="153"/>
                      <a:pt x="875" y="200"/>
                    </a:cubicBezTo>
                    <a:cubicBezTo>
                      <a:pt x="875" y="344"/>
                      <a:pt x="875" y="344"/>
                      <a:pt x="875" y="344"/>
                    </a:cubicBezTo>
                    <a:cubicBezTo>
                      <a:pt x="875" y="635"/>
                      <a:pt x="679" y="872"/>
                      <a:pt x="438" y="872"/>
                    </a:cubicBezTo>
                    <a:close/>
                    <a:moveTo>
                      <a:pt x="52" y="181"/>
                    </a:moveTo>
                    <a:cubicBezTo>
                      <a:pt x="52" y="344"/>
                      <a:pt x="52" y="344"/>
                      <a:pt x="52" y="344"/>
                    </a:cubicBezTo>
                    <a:cubicBezTo>
                      <a:pt x="52" y="607"/>
                      <a:pt x="225" y="821"/>
                      <a:pt x="438" y="821"/>
                    </a:cubicBezTo>
                    <a:cubicBezTo>
                      <a:pt x="650" y="821"/>
                      <a:pt x="823" y="607"/>
                      <a:pt x="823" y="344"/>
                    </a:cubicBezTo>
                    <a:cubicBezTo>
                      <a:pt x="823" y="200"/>
                      <a:pt x="823" y="200"/>
                      <a:pt x="823" y="200"/>
                    </a:cubicBezTo>
                    <a:cubicBezTo>
                      <a:pt x="823" y="193"/>
                      <a:pt x="806" y="173"/>
                      <a:pt x="751" y="154"/>
                    </a:cubicBezTo>
                    <a:cubicBezTo>
                      <a:pt x="746" y="152"/>
                      <a:pt x="739" y="152"/>
                      <a:pt x="733" y="153"/>
                    </a:cubicBezTo>
                    <a:cubicBezTo>
                      <a:pt x="466" y="201"/>
                      <a:pt x="257" y="105"/>
                      <a:pt x="179" y="62"/>
                    </a:cubicBezTo>
                    <a:cubicBezTo>
                      <a:pt x="174" y="59"/>
                      <a:pt x="167" y="60"/>
                      <a:pt x="164" y="65"/>
                    </a:cubicBezTo>
                    <a:cubicBezTo>
                      <a:pt x="132" y="120"/>
                      <a:pt x="76" y="163"/>
                      <a:pt x="52"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71" name="Freeform 32">
                <a:extLst>
                  <a:ext uri="{FF2B5EF4-FFF2-40B4-BE49-F238E27FC236}">
                    <a16:creationId xmlns:a16="http://schemas.microsoft.com/office/drawing/2014/main" id="{64C10A16-D494-4543-9091-B707E935CB7C}"/>
                  </a:ext>
                </a:extLst>
              </p:cNvPr>
              <p:cNvSpPr>
                <a:spLocks/>
              </p:cNvSpPr>
              <p:nvPr/>
            </p:nvSpPr>
            <p:spPr bwMode="auto">
              <a:xfrm>
                <a:off x="6507163" y="1858963"/>
                <a:ext cx="146050" cy="114300"/>
              </a:xfrm>
              <a:custGeom>
                <a:avLst/>
                <a:gdLst>
                  <a:gd name="T0" fmla="*/ 249 w 497"/>
                  <a:gd name="T1" fmla="*/ 392 h 392"/>
                  <a:gd name="T2" fmla="*/ 0 w 497"/>
                  <a:gd name="T3" fmla="*/ 267 h 392"/>
                  <a:gd name="T4" fmla="*/ 0 w 497"/>
                  <a:gd name="T5" fmla="*/ 0 h 392"/>
                  <a:gd name="T6" fmla="*/ 47 w 497"/>
                  <a:gd name="T7" fmla="*/ 0 h 392"/>
                  <a:gd name="T8" fmla="*/ 47 w 497"/>
                  <a:gd name="T9" fmla="*/ 267 h 392"/>
                  <a:gd name="T10" fmla="*/ 249 w 497"/>
                  <a:gd name="T11" fmla="*/ 341 h 392"/>
                  <a:gd name="T12" fmla="*/ 450 w 497"/>
                  <a:gd name="T13" fmla="*/ 267 h 392"/>
                  <a:gd name="T14" fmla="*/ 450 w 497"/>
                  <a:gd name="T15" fmla="*/ 4 h 392"/>
                  <a:gd name="T16" fmla="*/ 497 w 497"/>
                  <a:gd name="T17" fmla="*/ 4 h 392"/>
                  <a:gd name="T18" fmla="*/ 497 w 497"/>
                  <a:gd name="T19" fmla="*/ 267 h 392"/>
                  <a:gd name="T20" fmla="*/ 249 w 497"/>
                  <a:gd name="T21" fmla="*/ 39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7" h="392">
                    <a:moveTo>
                      <a:pt x="249" y="392"/>
                    </a:moveTo>
                    <a:cubicBezTo>
                      <a:pt x="125" y="392"/>
                      <a:pt x="0" y="349"/>
                      <a:pt x="0" y="267"/>
                    </a:cubicBezTo>
                    <a:cubicBezTo>
                      <a:pt x="0" y="0"/>
                      <a:pt x="0" y="0"/>
                      <a:pt x="0" y="0"/>
                    </a:cubicBezTo>
                    <a:cubicBezTo>
                      <a:pt x="47" y="0"/>
                      <a:pt x="47" y="0"/>
                      <a:pt x="47" y="0"/>
                    </a:cubicBezTo>
                    <a:cubicBezTo>
                      <a:pt x="47" y="267"/>
                      <a:pt x="47" y="267"/>
                      <a:pt x="47" y="267"/>
                    </a:cubicBezTo>
                    <a:cubicBezTo>
                      <a:pt x="47" y="297"/>
                      <a:pt x="126" y="341"/>
                      <a:pt x="249" y="341"/>
                    </a:cubicBezTo>
                    <a:cubicBezTo>
                      <a:pt x="372" y="341"/>
                      <a:pt x="450" y="297"/>
                      <a:pt x="450" y="267"/>
                    </a:cubicBezTo>
                    <a:cubicBezTo>
                      <a:pt x="450" y="4"/>
                      <a:pt x="450" y="4"/>
                      <a:pt x="450" y="4"/>
                    </a:cubicBezTo>
                    <a:cubicBezTo>
                      <a:pt x="497" y="4"/>
                      <a:pt x="497" y="4"/>
                      <a:pt x="497" y="4"/>
                    </a:cubicBezTo>
                    <a:cubicBezTo>
                      <a:pt x="497" y="267"/>
                      <a:pt x="497" y="267"/>
                      <a:pt x="497" y="267"/>
                    </a:cubicBezTo>
                    <a:cubicBezTo>
                      <a:pt x="497" y="349"/>
                      <a:pt x="372" y="392"/>
                      <a:pt x="249" y="3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72" name="Freeform 33">
                <a:extLst>
                  <a:ext uri="{FF2B5EF4-FFF2-40B4-BE49-F238E27FC236}">
                    <a16:creationId xmlns:a16="http://schemas.microsoft.com/office/drawing/2014/main" id="{CE950FDE-2DE9-42C6-909C-5A3A3A3580A6}"/>
                  </a:ext>
                </a:extLst>
              </p:cNvPr>
              <p:cNvSpPr>
                <a:spLocks/>
              </p:cNvSpPr>
              <p:nvPr/>
            </p:nvSpPr>
            <p:spPr bwMode="auto">
              <a:xfrm>
                <a:off x="6430963" y="1503363"/>
                <a:ext cx="296863" cy="211138"/>
              </a:xfrm>
              <a:custGeom>
                <a:avLst/>
                <a:gdLst>
                  <a:gd name="T0" fmla="*/ 943 w 1008"/>
                  <a:gd name="T1" fmla="*/ 717 h 717"/>
                  <a:gd name="T2" fmla="*/ 908 w 1008"/>
                  <a:gd name="T3" fmla="*/ 643 h 717"/>
                  <a:gd name="T4" fmla="*/ 915 w 1008"/>
                  <a:gd name="T5" fmla="*/ 618 h 717"/>
                  <a:gd name="T6" fmla="*/ 875 w 1008"/>
                  <a:gd name="T7" fmla="*/ 234 h 717"/>
                  <a:gd name="T8" fmla="*/ 569 w 1008"/>
                  <a:gd name="T9" fmla="*/ 78 h 717"/>
                  <a:gd name="T10" fmla="*/ 222 w 1008"/>
                  <a:gd name="T11" fmla="*/ 232 h 717"/>
                  <a:gd name="T12" fmla="*/ 216 w 1008"/>
                  <a:gd name="T13" fmla="*/ 244 h 717"/>
                  <a:gd name="T14" fmla="*/ 202 w 1008"/>
                  <a:gd name="T15" fmla="*/ 246 h 717"/>
                  <a:gd name="T16" fmla="*/ 82 w 1008"/>
                  <a:gd name="T17" fmla="*/ 388 h 717"/>
                  <a:gd name="T18" fmla="*/ 129 w 1008"/>
                  <a:gd name="T19" fmla="*/ 602 h 717"/>
                  <a:gd name="T20" fmla="*/ 128 w 1008"/>
                  <a:gd name="T21" fmla="*/ 602 h 717"/>
                  <a:gd name="T22" fmla="*/ 109 w 1008"/>
                  <a:gd name="T23" fmla="*/ 655 h 717"/>
                  <a:gd name="T24" fmla="*/ 91 w 1008"/>
                  <a:gd name="T25" fmla="*/ 637 h 717"/>
                  <a:gd name="T26" fmla="*/ 31 w 1008"/>
                  <a:gd name="T27" fmla="*/ 378 h 717"/>
                  <a:gd name="T28" fmla="*/ 182 w 1008"/>
                  <a:gd name="T29" fmla="*/ 198 h 717"/>
                  <a:gd name="T30" fmla="*/ 574 w 1008"/>
                  <a:gd name="T31" fmla="*/ 27 h 717"/>
                  <a:gd name="T32" fmla="*/ 917 w 1008"/>
                  <a:gd name="T33" fmla="*/ 205 h 717"/>
                  <a:gd name="T34" fmla="*/ 964 w 1008"/>
                  <a:gd name="T35" fmla="*/ 630 h 717"/>
                  <a:gd name="T36" fmla="*/ 943 w 1008"/>
                  <a:gd name="T37" fmla="*/ 717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8" h="717">
                    <a:moveTo>
                      <a:pt x="943" y="717"/>
                    </a:moveTo>
                    <a:cubicBezTo>
                      <a:pt x="908" y="643"/>
                      <a:pt x="908" y="643"/>
                      <a:pt x="908" y="643"/>
                    </a:cubicBezTo>
                    <a:cubicBezTo>
                      <a:pt x="915" y="618"/>
                      <a:pt x="915" y="618"/>
                      <a:pt x="915" y="618"/>
                    </a:cubicBezTo>
                    <a:cubicBezTo>
                      <a:pt x="955" y="458"/>
                      <a:pt x="942" y="329"/>
                      <a:pt x="875" y="234"/>
                    </a:cubicBezTo>
                    <a:cubicBezTo>
                      <a:pt x="814" y="146"/>
                      <a:pt x="708" y="92"/>
                      <a:pt x="569" y="78"/>
                    </a:cubicBezTo>
                    <a:cubicBezTo>
                      <a:pt x="313" y="51"/>
                      <a:pt x="226" y="224"/>
                      <a:pt x="222" y="232"/>
                    </a:cubicBezTo>
                    <a:cubicBezTo>
                      <a:pt x="216" y="244"/>
                      <a:pt x="216" y="244"/>
                      <a:pt x="216" y="244"/>
                    </a:cubicBezTo>
                    <a:cubicBezTo>
                      <a:pt x="202" y="246"/>
                      <a:pt x="202" y="246"/>
                      <a:pt x="202" y="246"/>
                    </a:cubicBezTo>
                    <a:cubicBezTo>
                      <a:pt x="198" y="247"/>
                      <a:pt x="107" y="260"/>
                      <a:pt x="82" y="388"/>
                    </a:cubicBezTo>
                    <a:cubicBezTo>
                      <a:pt x="56" y="521"/>
                      <a:pt x="126" y="598"/>
                      <a:pt x="129" y="602"/>
                    </a:cubicBezTo>
                    <a:cubicBezTo>
                      <a:pt x="128" y="602"/>
                      <a:pt x="128" y="602"/>
                      <a:pt x="128" y="602"/>
                    </a:cubicBezTo>
                    <a:cubicBezTo>
                      <a:pt x="109" y="655"/>
                      <a:pt x="109" y="655"/>
                      <a:pt x="109" y="655"/>
                    </a:cubicBezTo>
                    <a:cubicBezTo>
                      <a:pt x="91" y="637"/>
                      <a:pt x="91" y="637"/>
                      <a:pt x="91" y="637"/>
                    </a:cubicBezTo>
                    <a:cubicBezTo>
                      <a:pt x="88" y="633"/>
                      <a:pt x="0" y="538"/>
                      <a:pt x="31" y="378"/>
                    </a:cubicBezTo>
                    <a:cubicBezTo>
                      <a:pt x="58" y="242"/>
                      <a:pt x="148" y="207"/>
                      <a:pt x="182" y="198"/>
                    </a:cubicBezTo>
                    <a:cubicBezTo>
                      <a:pt x="209" y="153"/>
                      <a:pt x="322" y="0"/>
                      <a:pt x="574" y="27"/>
                    </a:cubicBezTo>
                    <a:cubicBezTo>
                      <a:pt x="729" y="43"/>
                      <a:pt x="847" y="104"/>
                      <a:pt x="917" y="205"/>
                    </a:cubicBezTo>
                    <a:cubicBezTo>
                      <a:pt x="993" y="312"/>
                      <a:pt x="1008" y="455"/>
                      <a:pt x="964" y="630"/>
                    </a:cubicBezTo>
                    <a:lnTo>
                      <a:pt x="943" y="7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73" name="Freeform 34">
                <a:extLst>
                  <a:ext uri="{FF2B5EF4-FFF2-40B4-BE49-F238E27FC236}">
                    <a16:creationId xmlns:a16="http://schemas.microsoft.com/office/drawing/2014/main" id="{7B614EA7-2E74-4CAF-9618-5EEDD6064E7F}"/>
                  </a:ext>
                </a:extLst>
              </p:cNvPr>
              <p:cNvSpPr>
                <a:spLocks noEditPoints="1"/>
              </p:cNvSpPr>
              <p:nvPr/>
            </p:nvSpPr>
            <p:spPr bwMode="auto">
              <a:xfrm>
                <a:off x="6548438" y="1958975"/>
                <a:ext cx="63500" cy="120650"/>
              </a:xfrm>
              <a:custGeom>
                <a:avLst/>
                <a:gdLst>
                  <a:gd name="T0" fmla="*/ 107 w 213"/>
                  <a:gd name="T1" fmla="*/ 413 h 413"/>
                  <a:gd name="T2" fmla="*/ 37 w 213"/>
                  <a:gd name="T3" fmla="*/ 354 h 413"/>
                  <a:gd name="T4" fmla="*/ 1 w 213"/>
                  <a:gd name="T5" fmla="*/ 141 h 413"/>
                  <a:gd name="T6" fmla="*/ 0 w 213"/>
                  <a:gd name="T7" fmla="*/ 0 h 413"/>
                  <a:gd name="T8" fmla="*/ 213 w 213"/>
                  <a:gd name="T9" fmla="*/ 0 h 413"/>
                  <a:gd name="T10" fmla="*/ 213 w 213"/>
                  <a:gd name="T11" fmla="*/ 136 h 413"/>
                  <a:gd name="T12" fmla="*/ 176 w 213"/>
                  <a:gd name="T13" fmla="*/ 354 h 413"/>
                  <a:gd name="T14" fmla="*/ 107 w 213"/>
                  <a:gd name="T15" fmla="*/ 413 h 413"/>
                  <a:gd name="T16" fmla="*/ 52 w 213"/>
                  <a:gd name="T17" fmla="*/ 51 h 413"/>
                  <a:gd name="T18" fmla="*/ 52 w 213"/>
                  <a:gd name="T19" fmla="*/ 136 h 413"/>
                  <a:gd name="T20" fmla="*/ 88 w 213"/>
                  <a:gd name="T21" fmla="*/ 345 h 413"/>
                  <a:gd name="T22" fmla="*/ 107 w 213"/>
                  <a:gd name="T23" fmla="*/ 361 h 413"/>
                  <a:gd name="T24" fmla="*/ 125 w 213"/>
                  <a:gd name="T25" fmla="*/ 345 h 413"/>
                  <a:gd name="T26" fmla="*/ 162 w 213"/>
                  <a:gd name="T27" fmla="*/ 132 h 413"/>
                  <a:gd name="T28" fmla="*/ 162 w 213"/>
                  <a:gd name="T29" fmla="*/ 51 h 413"/>
                  <a:gd name="T30" fmla="*/ 52 w 213"/>
                  <a:gd name="T31" fmla="*/ 51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3" h="413">
                    <a:moveTo>
                      <a:pt x="107" y="413"/>
                    </a:moveTo>
                    <a:cubicBezTo>
                      <a:pt x="72" y="413"/>
                      <a:pt x="43" y="389"/>
                      <a:pt x="37" y="354"/>
                    </a:cubicBezTo>
                    <a:cubicBezTo>
                      <a:pt x="1" y="141"/>
                      <a:pt x="1" y="141"/>
                      <a:pt x="1" y="141"/>
                    </a:cubicBezTo>
                    <a:cubicBezTo>
                      <a:pt x="0" y="0"/>
                      <a:pt x="0" y="0"/>
                      <a:pt x="0" y="0"/>
                    </a:cubicBezTo>
                    <a:cubicBezTo>
                      <a:pt x="213" y="0"/>
                      <a:pt x="213" y="0"/>
                      <a:pt x="213" y="0"/>
                    </a:cubicBezTo>
                    <a:cubicBezTo>
                      <a:pt x="213" y="136"/>
                      <a:pt x="213" y="136"/>
                      <a:pt x="213" y="136"/>
                    </a:cubicBezTo>
                    <a:cubicBezTo>
                      <a:pt x="176" y="354"/>
                      <a:pt x="176" y="354"/>
                      <a:pt x="176" y="354"/>
                    </a:cubicBezTo>
                    <a:cubicBezTo>
                      <a:pt x="170" y="389"/>
                      <a:pt x="141" y="413"/>
                      <a:pt x="107" y="413"/>
                    </a:cubicBezTo>
                    <a:close/>
                    <a:moveTo>
                      <a:pt x="52" y="51"/>
                    </a:moveTo>
                    <a:cubicBezTo>
                      <a:pt x="52" y="136"/>
                      <a:pt x="52" y="136"/>
                      <a:pt x="52" y="136"/>
                    </a:cubicBezTo>
                    <a:cubicBezTo>
                      <a:pt x="88" y="345"/>
                      <a:pt x="88" y="345"/>
                      <a:pt x="88" y="345"/>
                    </a:cubicBezTo>
                    <a:cubicBezTo>
                      <a:pt x="90" y="360"/>
                      <a:pt x="103" y="361"/>
                      <a:pt x="107" y="361"/>
                    </a:cubicBezTo>
                    <a:cubicBezTo>
                      <a:pt x="110" y="361"/>
                      <a:pt x="123" y="360"/>
                      <a:pt x="125" y="345"/>
                    </a:cubicBezTo>
                    <a:cubicBezTo>
                      <a:pt x="162" y="132"/>
                      <a:pt x="162" y="132"/>
                      <a:pt x="162" y="132"/>
                    </a:cubicBezTo>
                    <a:cubicBezTo>
                      <a:pt x="162" y="51"/>
                      <a:pt x="162" y="51"/>
                      <a:pt x="162" y="51"/>
                    </a:cubicBezTo>
                    <a:lnTo>
                      <a:pt x="52"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74" name="Freeform 35">
                <a:extLst>
                  <a:ext uri="{FF2B5EF4-FFF2-40B4-BE49-F238E27FC236}">
                    <a16:creationId xmlns:a16="http://schemas.microsoft.com/office/drawing/2014/main" id="{F5865A64-104D-493F-9273-B4B3C5182C28}"/>
                  </a:ext>
                </a:extLst>
              </p:cNvPr>
              <p:cNvSpPr>
                <a:spLocks/>
              </p:cNvSpPr>
              <p:nvPr/>
            </p:nvSpPr>
            <p:spPr bwMode="auto">
              <a:xfrm>
                <a:off x="6646862" y="1936750"/>
                <a:ext cx="234950" cy="236538"/>
              </a:xfrm>
              <a:custGeom>
                <a:avLst/>
                <a:gdLst>
                  <a:gd name="T0" fmla="*/ 799 w 799"/>
                  <a:gd name="T1" fmla="*/ 808 h 808"/>
                  <a:gd name="T2" fmla="*/ 753 w 799"/>
                  <a:gd name="T3" fmla="*/ 808 h 808"/>
                  <a:gd name="T4" fmla="*/ 0 w 799"/>
                  <a:gd name="T5" fmla="*/ 47 h 808"/>
                  <a:gd name="T6" fmla="*/ 0 w 799"/>
                  <a:gd name="T7" fmla="*/ 0 h 808"/>
                  <a:gd name="T8" fmla="*/ 799 w 799"/>
                  <a:gd name="T9" fmla="*/ 808 h 808"/>
                </a:gdLst>
                <a:ahLst/>
                <a:cxnLst>
                  <a:cxn ang="0">
                    <a:pos x="T0" y="T1"/>
                  </a:cxn>
                  <a:cxn ang="0">
                    <a:pos x="T2" y="T3"/>
                  </a:cxn>
                  <a:cxn ang="0">
                    <a:pos x="T4" y="T5"/>
                  </a:cxn>
                  <a:cxn ang="0">
                    <a:pos x="T6" y="T7"/>
                  </a:cxn>
                  <a:cxn ang="0">
                    <a:pos x="T8" y="T9"/>
                  </a:cxn>
                </a:cxnLst>
                <a:rect l="0" t="0" r="r" b="b"/>
                <a:pathLst>
                  <a:path w="799" h="808">
                    <a:moveTo>
                      <a:pt x="799" y="808"/>
                    </a:moveTo>
                    <a:cubicBezTo>
                      <a:pt x="753" y="808"/>
                      <a:pt x="753" y="808"/>
                      <a:pt x="753" y="808"/>
                    </a:cubicBezTo>
                    <a:cubicBezTo>
                      <a:pt x="753" y="388"/>
                      <a:pt x="415" y="47"/>
                      <a:pt x="0" y="47"/>
                    </a:cubicBezTo>
                    <a:cubicBezTo>
                      <a:pt x="0" y="0"/>
                      <a:pt x="0" y="0"/>
                      <a:pt x="0" y="0"/>
                    </a:cubicBezTo>
                    <a:cubicBezTo>
                      <a:pt x="440" y="0"/>
                      <a:pt x="799" y="362"/>
                      <a:pt x="799" y="8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sp>
            <p:nvSpPr>
              <p:cNvPr id="175" name="Freeform 36">
                <a:extLst>
                  <a:ext uri="{FF2B5EF4-FFF2-40B4-BE49-F238E27FC236}">
                    <a16:creationId xmlns:a16="http://schemas.microsoft.com/office/drawing/2014/main" id="{D2ADB12A-CBDA-43E4-9424-6FEE4E8F722B}"/>
                  </a:ext>
                </a:extLst>
              </p:cNvPr>
              <p:cNvSpPr>
                <a:spLocks/>
              </p:cNvSpPr>
              <p:nvPr/>
            </p:nvSpPr>
            <p:spPr bwMode="auto">
              <a:xfrm>
                <a:off x="6278563" y="1936750"/>
                <a:ext cx="236538" cy="236538"/>
              </a:xfrm>
              <a:custGeom>
                <a:avLst/>
                <a:gdLst>
                  <a:gd name="T0" fmla="*/ 47 w 800"/>
                  <a:gd name="T1" fmla="*/ 808 h 808"/>
                  <a:gd name="T2" fmla="*/ 0 w 800"/>
                  <a:gd name="T3" fmla="*/ 808 h 808"/>
                  <a:gd name="T4" fmla="*/ 800 w 800"/>
                  <a:gd name="T5" fmla="*/ 0 h 808"/>
                  <a:gd name="T6" fmla="*/ 800 w 800"/>
                  <a:gd name="T7" fmla="*/ 47 h 808"/>
                  <a:gd name="T8" fmla="*/ 47 w 800"/>
                  <a:gd name="T9" fmla="*/ 808 h 808"/>
                </a:gdLst>
                <a:ahLst/>
                <a:cxnLst>
                  <a:cxn ang="0">
                    <a:pos x="T0" y="T1"/>
                  </a:cxn>
                  <a:cxn ang="0">
                    <a:pos x="T2" y="T3"/>
                  </a:cxn>
                  <a:cxn ang="0">
                    <a:pos x="T4" y="T5"/>
                  </a:cxn>
                  <a:cxn ang="0">
                    <a:pos x="T6" y="T7"/>
                  </a:cxn>
                  <a:cxn ang="0">
                    <a:pos x="T8" y="T9"/>
                  </a:cxn>
                </a:cxnLst>
                <a:rect l="0" t="0" r="r" b="b"/>
                <a:pathLst>
                  <a:path w="800" h="808">
                    <a:moveTo>
                      <a:pt x="47" y="808"/>
                    </a:moveTo>
                    <a:cubicBezTo>
                      <a:pt x="0" y="808"/>
                      <a:pt x="0" y="808"/>
                      <a:pt x="0" y="808"/>
                    </a:cubicBezTo>
                    <a:cubicBezTo>
                      <a:pt x="0" y="362"/>
                      <a:pt x="359" y="0"/>
                      <a:pt x="800" y="0"/>
                    </a:cubicBezTo>
                    <a:cubicBezTo>
                      <a:pt x="800" y="47"/>
                      <a:pt x="800" y="47"/>
                      <a:pt x="800" y="47"/>
                    </a:cubicBezTo>
                    <a:cubicBezTo>
                      <a:pt x="384" y="47"/>
                      <a:pt x="47" y="388"/>
                      <a:pt x="47" y="8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grpSp>
        <p:grpSp>
          <p:nvGrpSpPr>
            <p:cNvPr id="161" name="Group 36">
              <a:extLst>
                <a:ext uri="{FF2B5EF4-FFF2-40B4-BE49-F238E27FC236}">
                  <a16:creationId xmlns:a16="http://schemas.microsoft.com/office/drawing/2014/main" id="{91D0B6B8-64EB-4148-B8D2-800CF444945C}"/>
                </a:ext>
              </a:extLst>
            </p:cNvPr>
            <p:cNvGrpSpPr>
              <a:grpSpLocks noChangeAspect="1"/>
            </p:cNvGrpSpPr>
            <p:nvPr/>
          </p:nvGrpSpPr>
          <p:grpSpPr bwMode="auto">
            <a:xfrm rot="10800000">
              <a:off x="7451235" y="3852968"/>
              <a:ext cx="936038" cy="1042938"/>
              <a:chOff x="595" y="1906"/>
              <a:chExt cx="718" cy="800"/>
            </a:xfrm>
            <a:solidFill>
              <a:srgbClr val="E87C54"/>
            </a:solidFill>
          </p:grpSpPr>
          <p:sp>
            <p:nvSpPr>
              <p:cNvPr id="164" name="Freeform 37">
                <a:extLst>
                  <a:ext uri="{FF2B5EF4-FFF2-40B4-BE49-F238E27FC236}">
                    <a16:creationId xmlns:a16="http://schemas.microsoft.com/office/drawing/2014/main" id="{887FE06D-E711-42B0-922F-7133561A8145}"/>
                  </a:ext>
                </a:extLst>
              </p:cNvPr>
              <p:cNvSpPr>
                <a:spLocks noEditPoints="1"/>
              </p:cNvSpPr>
              <p:nvPr/>
            </p:nvSpPr>
            <p:spPr bwMode="auto">
              <a:xfrm>
                <a:off x="785" y="1906"/>
                <a:ext cx="70" cy="70"/>
              </a:xfrm>
              <a:custGeom>
                <a:avLst/>
                <a:gdLst>
                  <a:gd name="T0" fmla="*/ 42 w 70"/>
                  <a:gd name="T1" fmla="*/ 70 h 70"/>
                  <a:gd name="T2" fmla="*/ 42 w 70"/>
                  <a:gd name="T3" fmla="*/ 70 h 70"/>
                  <a:gd name="T4" fmla="*/ 38 w 70"/>
                  <a:gd name="T5" fmla="*/ 70 h 70"/>
                  <a:gd name="T6" fmla="*/ 20 w 70"/>
                  <a:gd name="T7" fmla="*/ 68 h 70"/>
                  <a:gd name="T8" fmla="*/ 20 w 70"/>
                  <a:gd name="T9" fmla="*/ 68 h 70"/>
                  <a:gd name="T10" fmla="*/ 10 w 70"/>
                  <a:gd name="T11" fmla="*/ 64 h 70"/>
                  <a:gd name="T12" fmla="*/ 4 w 70"/>
                  <a:gd name="T13" fmla="*/ 56 h 70"/>
                  <a:gd name="T14" fmla="*/ 4 w 70"/>
                  <a:gd name="T15" fmla="*/ 56 h 70"/>
                  <a:gd name="T16" fmla="*/ 0 w 70"/>
                  <a:gd name="T17" fmla="*/ 48 h 70"/>
                  <a:gd name="T18" fmla="*/ 0 w 70"/>
                  <a:gd name="T19" fmla="*/ 38 h 70"/>
                  <a:gd name="T20" fmla="*/ 2 w 70"/>
                  <a:gd name="T21" fmla="*/ 20 h 70"/>
                  <a:gd name="T22" fmla="*/ 2 w 70"/>
                  <a:gd name="T23" fmla="*/ 20 h 70"/>
                  <a:gd name="T24" fmla="*/ 6 w 70"/>
                  <a:gd name="T25" fmla="*/ 10 h 70"/>
                  <a:gd name="T26" fmla="*/ 14 w 70"/>
                  <a:gd name="T27" fmla="*/ 4 h 70"/>
                  <a:gd name="T28" fmla="*/ 14 w 70"/>
                  <a:gd name="T29" fmla="*/ 4 h 70"/>
                  <a:gd name="T30" fmla="*/ 22 w 70"/>
                  <a:gd name="T31" fmla="*/ 0 h 70"/>
                  <a:gd name="T32" fmla="*/ 32 w 70"/>
                  <a:gd name="T33" fmla="*/ 0 h 70"/>
                  <a:gd name="T34" fmla="*/ 50 w 70"/>
                  <a:gd name="T35" fmla="*/ 2 h 70"/>
                  <a:gd name="T36" fmla="*/ 50 w 70"/>
                  <a:gd name="T37" fmla="*/ 2 h 70"/>
                  <a:gd name="T38" fmla="*/ 60 w 70"/>
                  <a:gd name="T39" fmla="*/ 6 h 70"/>
                  <a:gd name="T40" fmla="*/ 66 w 70"/>
                  <a:gd name="T41" fmla="*/ 14 h 70"/>
                  <a:gd name="T42" fmla="*/ 66 w 70"/>
                  <a:gd name="T43" fmla="*/ 14 h 70"/>
                  <a:gd name="T44" fmla="*/ 70 w 70"/>
                  <a:gd name="T45" fmla="*/ 22 h 70"/>
                  <a:gd name="T46" fmla="*/ 70 w 70"/>
                  <a:gd name="T47" fmla="*/ 32 h 70"/>
                  <a:gd name="T48" fmla="*/ 68 w 70"/>
                  <a:gd name="T49" fmla="*/ 50 h 70"/>
                  <a:gd name="T50" fmla="*/ 68 w 70"/>
                  <a:gd name="T51" fmla="*/ 50 h 70"/>
                  <a:gd name="T52" fmla="*/ 64 w 70"/>
                  <a:gd name="T53" fmla="*/ 60 h 70"/>
                  <a:gd name="T54" fmla="*/ 56 w 70"/>
                  <a:gd name="T55" fmla="*/ 66 h 70"/>
                  <a:gd name="T56" fmla="*/ 56 w 70"/>
                  <a:gd name="T57" fmla="*/ 66 h 70"/>
                  <a:gd name="T58" fmla="*/ 50 w 70"/>
                  <a:gd name="T59" fmla="*/ 70 h 70"/>
                  <a:gd name="T60" fmla="*/ 42 w 70"/>
                  <a:gd name="T61" fmla="*/ 70 h 70"/>
                  <a:gd name="T62" fmla="*/ 42 w 70"/>
                  <a:gd name="T63" fmla="*/ 70 h 70"/>
                  <a:gd name="T64" fmla="*/ 28 w 70"/>
                  <a:gd name="T65" fmla="*/ 18 h 70"/>
                  <a:gd name="T66" fmla="*/ 28 w 70"/>
                  <a:gd name="T67" fmla="*/ 18 h 70"/>
                  <a:gd name="T68" fmla="*/ 22 w 70"/>
                  <a:gd name="T69" fmla="*/ 18 h 70"/>
                  <a:gd name="T70" fmla="*/ 20 w 70"/>
                  <a:gd name="T71" fmla="*/ 22 h 70"/>
                  <a:gd name="T72" fmla="*/ 18 w 70"/>
                  <a:gd name="T73" fmla="*/ 42 h 70"/>
                  <a:gd name="T74" fmla="*/ 18 w 70"/>
                  <a:gd name="T75" fmla="*/ 42 h 70"/>
                  <a:gd name="T76" fmla="*/ 18 w 70"/>
                  <a:gd name="T77" fmla="*/ 46 h 70"/>
                  <a:gd name="T78" fmla="*/ 18 w 70"/>
                  <a:gd name="T79" fmla="*/ 46 h 70"/>
                  <a:gd name="T80" fmla="*/ 22 w 70"/>
                  <a:gd name="T81" fmla="*/ 50 h 70"/>
                  <a:gd name="T82" fmla="*/ 42 w 70"/>
                  <a:gd name="T83" fmla="*/ 52 h 70"/>
                  <a:gd name="T84" fmla="*/ 42 w 70"/>
                  <a:gd name="T85" fmla="*/ 52 h 70"/>
                  <a:gd name="T86" fmla="*/ 46 w 70"/>
                  <a:gd name="T87" fmla="*/ 52 h 70"/>
                  <a:gd name="T88" fmla="*/ 46 w 70"/>
                  <a:gd name="T89" fmla="*/ 52 h 70"/>
                  <a:gd name="T90" fmla="*/ 50 w 70"/>
                  <a:gd name="T91" fmla="*/ 48 h 70"/>
                  <a:gd name="T92" fmla="*/ 52 w 70"/>
                  <a:gd name="T93" fmla="*/ 28 h 70"/>
                  <a:gd name="T94" fmla="*/ 52 w 70"/>
                  <a:gd name="T95" fmla="*/ 28 h 70"/>
                  <a:gd name="T96" fmla="*/ 52 w 70"/>
                  <a:gd name="T97" fmla="*/ 24 h 70"/>
                  <a:gd name="T98" fmla="*/ 46 w 70"/>
                  <a:gd name="T99" fmla="*/ 20 h 70"/>
                  <a:gd name="T100" fmla="*/ 28 w 70"/>
                  <a:gd name="T101" fmla="*/ 18 h 70"/>
                  <a:gd name="T102" fmla="*/ 28 w 70"/>
                  <a:gd name="T103" fmla="*/ 18 h 70"/>
                  <a:gd name="T104" fmla="*/ 28 w 70"/>
                  <a:gd name="T105" fmla="*/ 18 h 70"/>
                  <a:gd name="T106" fmla="*/ 28 w 70"/>
                  <a:gd name="T107" fmla="*/ 1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70">
                    <a:moveTo>
                      <a:pt x="42" y="70"/>
                    </a:moveTo>
                    <a:lnTo>
                      <a:pt x="42" y="70"/>
                    </a:lnTo>
                    <a:lnTo>
                      <a:pt x="38" y="70"/>
                    </a:lnTo>
                    <a:lnTo>
                      <a:pt x="20" y="68"/>
                    </a:lnTo>
                    <a:lnTo>
                      <a:pt x="20" y="68"/>
                    </a:lnTo>
                    <a:lnTo>
                      <a:pt x="10" y="64"/>
                    </a:lnTo>
                    <a:lnTo>
                      <a:pt x="4" y="56"/>
                    </a:lnTo>
                    <a:lnTo>
                      <a:pt x="4" y="56"/>
                    </a:lnTo>
                    <a:lnTo>
                      <a:pt x="0" y="48"/>
                    </a:lnTo>
                    <a:lnTo>
                      <a:pt x="0" y="38"/>
                    </a:lnTo>
                    <a:lnTo>
                      <a:pt x="2" y="20"/>
                    </a:lnTo>
                    <a:lnTo>
                      <a:pt x="2" y="20"/>
                    </a:lnTo>
                    <a:lnTo>
                      <a:pt x="6" y="10"/>
                    </a:lnTo>
                    <a:lnTo>
                      <a:pt x="14" y="4"/>
                    </a:lnTo>
                    <a:lnTo>
                      <a:pt x="14" y="4"/>
                    </a:lnTo>
                    <a:lnTo>
                      <a:pt x="22" y="0"/>
                    </a:lnTo>
                    <a:lnTo>
                      <a:pt x="32" y="0"/>
                    </a:lnTo>
                    <a:lnTo>
                      <a:pt x="50" y="2"/>
                    </a:lnTo>
                    <a:lnTo>
                      <a:pt x="50" y="2"/>
                    </a:lnTo>
                    <a:lnTo>
                      <a:pt x="60" y="6"/>
                    </a:lnTo>
                    <a:lnTo>
                      <a:pt x="66" y="14"/>
                    </a:lnTo>
                    <a:lnTo>
                      <a:pt x="66" y="14"/>
                    </a:lnTo>
                    <a:lnTo>
                      <a:pt x="70" y="22"/>
                    </a:lnTo>
                    <a:lnTo>
                      <a:pt x="70" y="32"/>
                    </a:lnTo>
                    <a:lnTo>
                      <a:pt x="68" y="50"/>
                    </a:lnTo>
                    <a:lnTo>
                      <a:pt x="68" y="50"/>
                    </a:lnTo>
                    <a:lnTo>
                      <a:pt x="64" y="60"/>
                    </a:lnTo>
                    <a:lnTo>
                      <a:pt x="56" y="66"/>
                    </a:lnTo>
                    <a:lnTo>
                      <a:pt x="56" y="66"/>
                    </a:lnTo>
                    <a:lnTo>
                      <a:pt x="50" y="70"/>
                    </a:lnTo>
                    <a:lnTo>
                      <a:pt x="42" y="70"/>
                    </a:lnTo>
                    <a:lnTo>
                      <a:pt x="42" y="70"/>
                    </a:lnTo>
                    <a:close/>
                    <a:moveTo>
                      <a:pt x="28" y="18"/>
                    </a:moveTo>
                    <a:lnTo>
                      <a:pt x="28" y="18"/>
                    </a:lnTo>
                    <a:lnTo>
                      <a:pt x="22" y="18"/>
                    </a:lnTo>
                    <a:lnTo>
                      <a:pt x="20" y="22"/>
                    </a:lnTo>
                    <a:lnTo>
                      <a:pt x="18" y="42"/>
                    </a:lnTo>
                    <a:lnTo>
                      <a:pt x="18" y="42"/>
                    </a:lnTo>
                    <a:lnTo>
                      <a:pt x="18" y="46"/>
                    </a:lnTo>
                    <a:lnTo>
                      <a:pt x="18" y="46"/>
                    </a:lnTo>
                    <a:lnTo>
                      <a:pt x="22" y="50"/>
                    </a:lnTo>
                    <a:lnTo>
                      <a:pt x="42" y="52"/>
                    </a:lnTo>
                    <a:lnTo>
                      <a:pt x="42" y="52"/>
                    </a:lnTo>
                    <a:lnTo>
                      <a:pt x="46" y="52"/>
                    </a:lnTo>
                    <a:lnTo>
                      <a:pt x="46" y="52"/>
                    </a:lnTo>
                    <a:lnTo>
                      <a:pt x="50" y="48"/>
                    </a:lnTo>
                    <a:lnTo>
                      <a:pt x="52" y="28"/>
                    </a:lnTo>
                    <a:lnTo>
                      <a:pt x="52" y="28"/>
                    </a:lnTo>
                    <a:lnTo>
                      <a:pt x="52" y="24"/>
                    </a:lnTo>
                    <a:lnTo>
                      <a:pt x="46" y="20"/>
                    </a:lnTo>
                    <a:lnTo>
                      <a:pt x="28" y="18"/>
                    </a:lnTo>
                    <a:lnTo>
                      <a:pt x="28" y="18"/>
                    </a:lnTo>
                    <a:lnTo>
                      <a:pt x="28" y="18"/>
                    </a:lnTo>
                    <a:lnTo>
                      <a:pt x="28" y="18"/>
                    </a:lnTo>
                    <a:close/>
                  </a:path>
                </a:pathLst>
              </a:custGeom>
              <a:solidFill>
                <a:srgbClr val="2A9C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US" sz="3200" kern="0">
                  <a:solidFill>
                    <a:srgbClr val="0C419A"/>
                  </a:solidFill>
                  <a:ea typeface="Geneva" charset="-128"/>
                </a:endParaRPr>
              </a:p>
            </p:txBody>
          </p:sp>
          <p:sp>
            <p:nvSpPr>
              <p:cNvPr id="165" name="Freeform 38">
                <a:extLst>
                  <a:ext uri="{FF2B5EF4-FFF2-40B4-BE49-F238E27FC236}">
                    <a16:creationId xmlns:a16="http://schemas.microsoft.com/office/drawing/2014/main" id="{58DC23DD-9E13-44F6-8F73-2075ED54299B}"/>
                  </a:ext>
                </a:extLst>
              </p:cNvPr>
              <p:cNvSpPr>
                <a:spLocks noEditPoints="1"/>
              </p:cNvSpPr>
              <p:nvPr/>
            </p:nvSpPr>
            <p:spPr bwMode="auto">
              <a:xfrm>
                <a:off x="675" y="1906"/>
                <a:ext cx="72" cy="70"/>
              </a:xfrm>
              <a:custGeom>
                <a:avLst/>
                <a:gdLst>
                  <a:gd name="T0" fmla="*/ 28 w 72"/>
                  <a:gd name="T1" fmla="*/ 70 h 70"/>
                  <a:gd name="T2" fmla="*/ 28 w 72"/>
                  <a:gd name="T3" fmla="*/ 70 h 70"/>
                  <a:gd name="T4" fmla="*/ 20 w 72"/>
                  <a:gd name="T5" fmla="*/ 70 h 70"/>
                  <a:gd name="T6" fmla="*/ 12 w 72"/>
                  <a:gd name="T7" fmla="*/ 66 h 70"/>
                  <a:gd name="T8" fmla="*/ 8 w 72"/>
                  <a:gd name="T9" fmla="*/ 58 h 70"/>
                  <a:gd name="T10" fmla="*/ 4 w 72"/>
                  <a:gd name="T11" fmla="*/ 50 h 70"/>
                  <a:gd name="T12" fmla="*/ 0 w 72"/>
                  <a:gd name="T13" fmla="*/ 32 h 70"/>
                  <a:gd name="T14" fmla="*/ 0 w 72"/>
                  <a:gd name="T15" fmla="*/ 32 h 70"/>
                  <a:gd name="T16" fmla="*/ 0 w 72"/>
                  <a:gd name="T17" fmla="*/ 22 h 70"/>
                  <a:gd name="T18" fmla="*/ 4 w 72"/>
                  <a:gd name="T19" fmla="*/ 14 h 70"/>
                  <a:gd name="T20" fmla="*/ 4 w 72"/>
                  <a:gd name="T21" fmla="*/ 14 h 70"/>
                  <a:gd name="T22" fmla="*/ 12 w 72"/>
                  <a:gd name="T23" fmla="*/ 6 h 70"/>
                  <a:gd name="T24" fmla="*/ 20 w 72"/>
                  <a:gd name="T25" fmla="*/ 4 h 70"/>
                  <a:gd name="T26" fmla="*/ 38 w 72"/>
                  <a:gd name="T27" fmla="*/ 0 h 70"/>
                  <a:gd name="T28" fmla="*/ 38 w 72"/>
                  <a:gd name="T29" fmla="*/ 0 h 70"/>
                  <a:gd name="T30" fmla="*/ 48 w 72"/>
                  <a:gd name="T31" fmla="*/ 0 h 70"/>
                  <a:gd name="T32" fmla="*/ 58 w 72"/>
                  <a:gd name="T33" fmla="*/ 4 h 70"/>
                  <a:gd name="T34" fmla="*/ 64 w 72"/>
                  <a:gd name="T35" fmla="*/ 10 h 70"/>
                  <a:gd name="T36" fmla="*/ 68 w 72"/>
                  <a:gd name="T37" fmla="*/ 20 h 70"/>
                  <a:gd name="T38" fmla="*/ 72 w 72"/>
                  <a:gd name="T39" fmla="*/ 38 h 70"/>
                  <a:gd name="T40" fmla="*/ 72 w 72"/>
                  <a:gd name="T41" fmla="*/ 38 h 70"/>
                  <a:gd name="T42" fmla="*/ 72 w 72"/>
                  <a:gd name="T43" fmla="*/ 48 h 70"/>
                  <a:gd name="T44" fmla="*/ 68 w 72"/>
                  <a:gd name="T45" fmla="*/ 56 h 70"/>
                  <a:gd name="T46" fmla="*/ 68 w 72"/>
                  <a:gd name="T47" fmla="*/ 56 h 70"/>
                  <a:gd name="T48" fmla="*/ 60 w 72"/>
                  <a:gd name="T49" fmla="*/ 64 h 70"/>
                  <a:gd name="T50" fmla="*/ 52 w 72"/>
                  <a:gd name="T51" fmla="*/ 66 h 70"/>
                  <a:gd name="T52" fmla="*/ 34 w 72"/>
                  <a:gd name="T53" fmla="*/ 70 h 70"/>
                  <a:gd name="T54" fmla="*/ 34 w 72"/>
                  <a:gd name="T55" fmla="*/ 70 h 70"/>
                  <a:gd name="T56" fmla="*/ 28 w 72"/>
                  <a:gd name="T57" fmla="*/ 70 h 70"/>
                  <a:gd name="T58" fmla="*/ 28 w 72"/>
                  <a:gd name="T59" fmla="*/ 70 h 70"/>
                  <a:gd name="T60" fmla="*/ 44 w 72"/>
                  <a:gd name="T61" fmla="*/ 18 h 70"/>
                  <a:gd name="T62" fmla="*/ 44 w 72"/>
                  <a:gd name="T63" fmla="*/ 18 h 70"/>
                  <a:gd name="T64" fmla="*/ 42 w 72"/>
                  <a:gd name="T65" fmla="*/ 18 h 70"/>
                  <a:gd name="T66" fmla="*/ 24 w 72"/>
                  <a:gd name="T67" fmla="*/ 20 h 70"/>
                  <a:gd name="T68" fmla="*/ 24 w 72"/>
                  <a:gd name="T69" fmla="*/ 20 h 70"/>
                  <a:gd name="T70" fmla="*/ 20 w 72"/>
                  <a:gd name="T71" fmla="*/ 24 h 70"/>
                  <a:gd name="T72" fmla="*/ 20 w 72"/>
                  <a:gd name="T73" fmla="*/ 24 h 70"/>
                  <a:gd name="T74" fmla="*/ 18 w 72"/>
                  <a:gd name="T75" fmla="*/ 28 h 70"/>
                  <a:gd name="T76" fmla="*/ 22 w 72"/>
                  <a:gd name="T77" fmla="*/ 48 h 70"/>
                  <a:gd name="T78" fmla="*/ 22 w 72"/>
                  <a:gd name="T79" fmla="*/ 48 h 70"/>
                  <a:gd name="T80" fmla="*/ 24 w 72"/>
                  <a:gd name="T81" fmla="*/ 52 h 70"/>
                  <a:gd name="T82" fmla="*/ 30 w 72"/>
                  <a:gd name="T83" fmla="*/ 52 h 70"/>
                  <a:gd name="T84" fmla="*/ 48 w 72"/>
                  <a:gd name="T85" fmla="*/ 50 h 70"/>
                  <a:gd name="T86" fmla="*/ 48 w 72"/>
                  <a:gd name="T87" fmla="*/ 50 h 70"/>
                  <a:gd name="T88" fmla="*/ 52 w 72"/>
                  <a:gd name="T89" fmla="*/ 46 h 70"/>
                  <a:gd name="T90" fmla="*/ 52 w 72"/>
                  <a:gd name="T91" fmla="*/ 46 h 70"/>
                  <a:gd name="T92" fmla="*/ 54 w 72"/>
                  <a:gd name="T93" fmla="*/ 42 h 70"/>
                  <a:gd name="T94" fmla="*/ 50 w 72"/>
                  <a:gd name="T95" fmla="*/ 22 h 70"/>
                  <a:gd name="T96" fmla="*/ 50 w 72"/>
                  <a:gd name="T97" fmla="*/ 22 h 70"/>
                  <a:gd name="T98" fmla="*/ 48 w 72"/>
                  <a:gd name="T99" fmla="*/ 18 h 70"/>
                  <a:gd name="T100" fmla="*/ 48 w 72"/>
                  <a:gd name="T101" fmla="*/ 18 h 70"/>
                  <a:gd name="T102" fmla="*/ 44 w 72"/>
                  <a:gd name="T103" fmla="*/ 18 h 70"/>
                  <a:gd name="T104" fmla="*/ 44 w 72"/>
                  <a:gd name="T105" fmla="*/ 1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70">
                    <a:moveTo>
                      <a:pt x="28" y="70"/>
                    </a:moveTo>
                    <a:lnTo>
                      <a:pt x="28" y="70"/>
                    </a:lnTo>
                    <a:lnTo>
                      <a:pt x="20" y="70"/>
                    </a:lnTo>
                    <a:lnTo>
                      <a:pt x="12" y="66"/>
                    </a:lnTo>
                    <a:lnTo>
                      <a:pt x="8" y="58"/>
                    </a:lnTo>
                    <a:lnTo>
                      <a:pt x="4" y="50"/>
                    </a:lnTo>
                    <a:lnTo>
                      <a:pt x="0" y="32"/>
                    </a:lnTo>
                    <a:lnTo>
                      <a:pt x="0" y="32"/>
                    </a:lnTo>
                    <a:lnTo>
                      <a:pt x="0" y="22"/>
                    </a:lnTo>
                    <a:lnTo>
                      <a:pt x="4" y="14"/>
                    </a:lnTo>
                    <a:lnTo>
                      <a:pt x="4" y="14"/>
                    </a:lnTo>
                    <a:lnTo>
                      <a:pt x="12" y="6"/>
                    </a:lnTo>
                    <a:lnTo>
                      <a:pt x="20" y="4"/>
                    </a:lnTo>
                    <a:lnTo>
                      <a:pt x="38" y="0"/>
                    </a:lnTo>
                    <a:lnTo>
                      <a:pt x="38" y="0"/>
                    </a:lnTo>
                    <a:lnTo>
                      <a:pt x="48" y="0"/>
                    </a:lnTo>
                    <a:lnTo>
                      <a:pt x="58" y="4"/>
                    </a:lnTo>
                    <a:lnTo>
                      <a:pt x="64" y="10"/>
                    </a:lnTo>
                    <a:lnTo>
                      <a:pt x="68" y="20"/>
                    </a:lnTo>
                    <a:lnTo>
                      <a:pt x="72" y="38"/>
                    </a:lnTo>
                    <a:lnTo>
                      <a:pt x="72" y="38"/>
                    </a:lnTo>
                    <a:lnTo>
                      <a:pt x="72" y="48"/>
                    </a:lnTo>
                    <a:lnTo>
                      <a:pt x="68" y="56"/>
                    </a:lnTo>
                    <a:lnTo>
                      <a:pt x="68" y="56"/>
                    </a:lnTo>
                    <a:lnTo>
                      <a:pt x="60" y="64"/>
                    </a:lnTo>
                    <a:lnTo>
                      <a:pt x="52" y="66"/>
                    </a:lnTo>
                    <a:lnTo>
                      <a:pt x="34" y="70"/>
                    </a:lnTo>
                    <a:lnTo>
                      <a:pt x="34" y="70"/>
                    </a:lnTo>
                    <a:lnTo>
                      <a:pt x="28" y="70"/>
                    </a:lnTo>
                    <a:lnTo>
                      <a:pt x="28" y="70"/>
                    </a:lnTo>
                    <a:close/>
                    <a:moveTo>
                      <a:pt x="44" y="18"/>
                    </a:moveTo>
                    <a:lnTo>
                      <a:pt x="44" y="18"/>
                    </a:lnTo>
                    <a:lnTo>
                      <a:pt x="42" y="18"/>
                    </a:lnTo>
                    <a:lnTo>
                      <a:pt x="24" y="20"/>
                    </a:lnTo>
                    <a:lnTo>
                      <a:pt x="24" y="20"/>
                    </a:lnTo>
                    <a:lnTo>
                      <a:pt x="20" y="24"/>
                    </a:lnTo>
                    <a:lnTo>
                      <a:pt x="20" y="24"/>
                    </a:lnTo>
                    <a:lnTo>
                      <a:pt x="18" y="28"/>
                    </a:lnTo>
                    <a:lnTo>
                      <a:pt x="22" y="48"/>
                    </a:lnTo>
                    <a:lnTo>
                      <a:pt x="22" y="48"/>
                    </a:lnTo>
                    <a:lnTo>
                      <a:pt x="24" y="52"/>
                    </a:lnTo>
                    <a:lnTo>
                      <a:pt x="30" y="52"/>
                    </a:lnTo>
                    <a:lnTo>
                      <a:pt x="48" y="50"/>
                    </a:lnTo>
                    <a:lnTo>
                      <a:pt x="48" y="50"/>
                    </a:lnTo>
                    <a:lnTo>
                      <a:pt x="52" y="46"/>
                    </a:lnTo>
                    <a:lnTo>
                      <a:pt x="52" y="46"/>
                    </a:lnTo>
                    <a:lnTo>
                      <a:pt x="54" y="42"/>
                    </a:lnTo>
                    <a:lnTo>
                      <a:pt x="50" y="22"/>
                    </a:lnTo>
                    <a:lnTo>
                      <a:pt x="50" y="22"/>
                    </a:lnTo>
                    <a:lnTo>
                      <a:pt x="48" y="18"/>
                    </a:lnTo>
                    <a:lnTo>
                      <a:pt x="48" y="18"/>
                    </a:lnTo>
                    <a:lnTo>
                      <a:pt x="44" y="18"/>
                    </a:lnTo>
                    <a:lnTo>
                      <a:pt x="44" y="18"/>
                    </a:lnTo>
                    <a:close/>
                  </a:path>
                </a:pathLst>
              </a:custGeom>
              <a:solidFill>
                <a:srgbClr val="2A9C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US" sz="3200" kern="0">
                  <a:solidFill>
                    <a:srgbClr val="0C419A"/>
                  </a:solidFill>
                  <a:ea typeface="Geneva" charset="-128"/>
                </a:endParaRPr>
              </a:p>
            </p:txBody>
          </p:sp>
          <p:sp>
            <p:nvSpPr>
              <p:cNvPr id="166" name="Freeform 39">
                <a:extLst>
                  <a:ext uri="{FF2B5EF4-FFF2-40B4-BE49-F238E27FC236}">
                    <a16:creationId xmlns:a16="http://schemas.microsoft.com/office/drawing/2014/main" id="{E5740FE9-7FCE-42DB-ABFF-E70CDFD6082F}"/>
                  </a:ext>
                </a:extLst>
              </p:cNvPr>
              <p:cNvSpPr>
                <a:spLocks/>
              </p:cNvSpPr>
              <p:nvPr/>
            </p:nvSpPr>
            <p:spPr bwMode="auto">
              <a:xfrm>
                <a:off x="595" y="1936"/>
                <a:ext cx="344" cy="442"/>
              </a:xfrm>
              <a:custGeom>
                <a:avLst/>
                <a:gdLst>
                  <a:gd name="T0" fmla="*/ 166 w 344"/>
                  <a:gd name="T1" fmla="*/ 442 h 442"/>
                  <a:gd name="T2" fmla="*/ 142 w 344"/>
                  <a:gd name="T3" fmla="*/ 440 h 442"/>
                  <a:gd name="T4" fmla="*/ 100 w 344"/>
                  <a:gd name="T5" fmla="*/ 424 h 442"/>
                  <a:gd name="T6" fmla="*/ 64 w 344"/>
                  <a:gd name="T7" fmla="*/ 396 h 442"/>
                  <a:gd name="T8" fmla="*/ 42 w 344"/>
                  <a:gd name="T9" fmla="*/ 356 h 442"/>
                  <a:gd name="T10" fmla="*/ 2 w 344"/>
                  <a:gd name="T11" fmla="*/ 154 h 442"/>
                  <a:gd name="T12" fmla="*/ 0 w 344"/>
                  <a:gd name="T13" fmla="*/ 130 h 442"/>
                  <a:gd name="T14" fmla="*/ 8 w 344"/>
                  <a:gd name="T15" fmla="*/ 84 h 442"/>
                  <a:gd name="T16" fmla="*/ 30 w 344"/>
                  <a:gd name="T17" fmla="*/ 46 h 442"/>
                  <a:gd name="T18" fmla="*/ 64 w 344"/>
                  <a:gd name="T19" fmla="*/ 16 h 442"/>
                  <a:gd name="T20" fmla="*/ 94 w 344"/>
                  <a:gd name="T21" fmla="*/ 2 h 442"/>
                  <a:gd name="T22" fmla="*/ 92 w 344"/>
                  <a:gd name="T23" fmla="*/ 22 h 442"/>
                  <a:gd name="T24" fmla="*/ 74 w 344"/>
                  <a:gd name="T25" fmla="*/ 30 h 442"/>
                  <a:gd name="T26" fmla="*/ 44 w 344"/>
                  <a:gd name="T27" fmla="*/ 56 h 442"/>
                  <a:gd name="T28" fmla="*/ 24 w 344"/>
                  <a:gd name="T29" fmla="*/ 90 h 442"/>
                  <a:gd name="T30" fmla="*/ 18 w 344"/>
                  <a:gd name="T31" fmla="*/ 130 h 442"/>
                  <a:gd name="T32" fmla="*/ 54 w 344"/>
                  <a:gd name="T33" fmla="*/ 330 h 442"/>
                  <a:gd name="T34" fmla="*/ 58 w 344"/>
                  <a:gd name="T35" fmla="*/ 350 h 442"/>
                  <a:gd name="T36" fmla="*/ 78 w 344"/>
                  <a:gd name="T37" fmla="*/ 384 h 442"/>
                  <a:gd name="T38" fmla="*/ 108 w 344"/>
                  <a:gd name="T39" fmla="*/ 410 h 442"/>
                  <a:gd name="T40" fmla="*/ 146 w 344"/>
                  <a:gd name="T41" fmla="*/ 422 h 442"/>
                  <a:gd name="T42" fmla="*/ 178 w 344"/>
                  <a:gd name="T43" fmla="*/ 424 h 442"/>
                  <a:gd name="T44" fmla="*/ 198 w 344"/>
                  <a:gd name="T45" fmla="*/ 422 h 442"/>
                  <a:gd name="T46" fmla="*/ 236 w 344"/>
                  <a:gd name="T47" fmla="*/ 410 h 442"/>
                  <a:gd name="T48" fmla="*/ 266 w 344"/>
                  <a:gd name="T49" fmla="*/ 384 h 442"/>
                  <a:gd name="T50" fmla="*/ 286 w 344"/>
                  <a:gd name="T51" fmla="*/ 350 h 442"/>
                  <a:gd name="T52" fmla="*/ 324 w 344"/>
                  <a:gd name="T53" fmla="*/ 150 h 442"/>
                  <a:gd name="T54" fmla="*/ 326 w 344"/>
                  <a:gd name="T55" fmla="*/ 128 h 442"/>
                  <a:gd name="T56" fmla="*/ 320 w 344"/>
                  <a:gd name="T57" fmla="*/ 90 h 442"/>
                  <a:gd name="T58" fmla="*/ 300 w 344"/>
                  <a:gd name="T59" fmla="*/ 54 h 442"/>
                  <a:gd name="T60" fmla="*/ 268 w 344"/>
                  <a:gd name="T61" fmla="*/ 30 h 442"/>
                  <a:gd name="T62" fmla="*/ 242 w 344"/>
                  <a:gd name="T63" fmla="*/ 18 h 442"/>
                  <a:gd name="T64" fmla="*/ 256 w 344"/>
                  <a:gd name="T65" fmla="*/ 4 h 442"/>
                  <a:gd name="T66" fmla="*/ 278 w 344"/>
                  <a:gd name="T67" fmla="*/ 14 h 442"/>
                  <a:gd name="T68" fmla="*/ 314 w 344"/>
                  <a:gd name="T69" fmla="*/ 44 h 442"/>
                  <a:gd name="T70" fmla="*/ 336 w 344"/>
                  <a:gd name="T71" fmla="*/ 84 h 442"/>
                  <a:gd name="T72" fmla="*/ 344 w 344"/>
                  <a:gd name="T73" fmla="*/ 128 h 442"/>
                  <a:gd name="T74" fmla="*/ 308 w 344"/>
                  <a:gd name="T75" fmla="*/ 334 h 442"/>
                  <a:gd name="T76" fmla="*/ 302 w 344"/>
                  <a:gd name="T77" fmla="*/ 356 h 442"/>
                  <a:gd name="T78" fmla="*/ 280 w 344"/>
                  <a:gd name="T79" fmla="*/ 396 h 442"/>
                  <a:gd name="T80" fmla="*/ 244 w 344"/>
                  <a:gd name="T81" fmla="*/ 424 h 442"/>
                  <a:gd name="T82" fmla="*/ 202 w 344"/>
                  <a:gd name="T83" fmla="*/ 440 h 442"/>
                  <a:gd name="T84" fmla="*/ 178 w 344"/>
                  <a:gd name="T85"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4" h="442">
                    <a:moveTo>
                      <a:pt x="178" y="442"/>
                    </a:moveTo>
                    <a:lnTo>
                      <a:pt x="166" y="442"/>
                    </a:lnTo>
                    <a:lnTo>
                      <a:pt x="166" y="442"/>
                    </a:lnTo>
                    <a:lnTo>
                      <a:pt x="142" y="440"/>
                    </a:lnTo>
                    <a:lnTo>
                      <a:pt x="120" y="434"/>
                    </a:lnTo>
                    <a:lnTo>
                      <a:pt x="100" y="424"/>
                    </a:lnTo>
                    <a:lnTo>
                      <a:pt x="82" y="412"/>
                    </a:lnTo>
                    <a:lnTo>
                      <a:pt x="64" y="396"/>
                    </a:lnTo>
                    <a:lnTo>
                      <a:pt x="52" y="378"/>
                    </a:lnTo>
                    <a:lnTo>
                      <a:pt x="42" y="356"/>
                    </a:lnTo>
                    <a:lnTo>
                      <a:pt x="36" y="334"/>
                    </a:lnTo>
                    <a:lnTo>
                      <a:pt x="2" y="154"/>
                    </a:lnTo>
                    <a:lnTo>
                      <a:pt x="2" y="154"/>
                    </a:lnTo>
                    <a:lnTo>
                      <a:pt x="0" y="130"/>
                    </a:lnTo>
                    <a:lnTo>
                      <a:pt x="2" y="106"/>
                    </a:lnTo>
                    <a:lnTo>
                      <a:pt x="8" y="84"/>
                    </a:lnTo>
                    <a:lnTo>
                      <a:pt x="16" y="64"/>
                    </a:lnTo>
                    <a:lnTo>
                      <a:pt x="30" y="46"/>
                    </a:lnTo>
                    <a:lnTo>
                      <a:pt x="46" y="28"/>
                    </a:lnTo>
                    <a:lnTo>
                      <a:pt x="64" y="16"/>
                    </a:lnTo>
                    <a:lnTo>
                      <a:pt x="84" y="4"/>
                    </a:lnTo>
                    <a:lnTo>
                      <a:pt x="94" y="2"/>
                    </a:lnTo>
                    <a:lnTo>
                      <a:pt x="100" y="18"/>
                    </a:lnTo>
                    <a:lnTo>
                      <a:pt x="92" y="22"/>
                    </a:lnTo>
                    <a:lnTo>
                      <a:pt x="92" y="22"/>
                    </a:lnTo>
                    <a:lnTo>
                      <a:pt x="74" y="30"/>
                    </a:lnTo>
                    <a:lnTo>
                      <a:pt x="56" y="42"/>
                    </a:lnTo>
                    <a:lnTo>
                      <a:pt x="44" y="56"/>
                    </a:lnTo>
                    <a:lnTo>
                      <a:pt x="32" y="72"/>
                    </a:lnTo>
                    <a:lnTo>
                      <a:pt x="24" y="90"/>
                    </a:lnTo>
                    <a:lnTo>
                      <a:pt x="20" y="110"/>
                    </a:lnTo>
                    <a:lnTo>
                      <a:pt x="18" y="130"/>
                    </a:lnTo>
                    <a:lnTo>
                      <a:pt x="20" y="150"/>
                    </a:lnTo>
                    <a:lnTo>
                      <a:pt x="54" y="330"/>
                    </a:lnTo>
                    <a:lnTo>
                      <a:pt x="54" y="330"/>
                    </a:lnTo>
                    <a:lnTo>
                      <a:pt x="58" y="350"/>
                    </a:lnTo>
                    <a:lnTo>
                      <a:pt x="68" y="368"/>
                    </a:lnTo>
                    <a:lnTo>
                      <a:pt x="78" y="384"/>
                    </a:lnTo>
                    <a:lnTo>
                      <a:pt x="92" y="398"/>
                    </a:lnTo>
                    <a:lnTo>
                      <a:pt x="108" y="410"/>
                    </a:lnTo>
                    <a:lnTo>
                      <a:pt x="126" y="418"/>
                    </a:lnTo>
                    <a:lnTo>
                      <a:pt x="146" y="422"/>
                    </a:lnTo>
                    <a:lnTo>
                      <a:pt x="166" y="424"/>
                    </a:lnTo>
                    <a:lnTo>
                      <a:pt x="178" y="424"/>
                    </a:lnTo>
                    <a:lnTo>
                      <a:pt x="178" y="424"/>
                    </a:lnTo>
                    <a:lnTo>
                      <a:pt x="198" y="422"/>
                    </a:lnTo>
                    <a:lnTo>
                      <a:pt x="218" y="418"/>
                    </a:lnTo>
                    <a:lnTo>
                      <a:pt x="236" y="410"/>
                    </a:lnTo>
                    <a:lnTo>
                      <a:pt x="252" y="398"/>
                    </a:lnTo>
                    <a:lnTo>
                      <a:pt x="266" y="384"/>
                    </a:lnTo>
                    <a:lnTo>
                      <a:pt x="278" y="368"/>
                    </a:lnTo>
                    <a:lnTo>
                      <a:pt x="286" y="350"/>
                    </a:lnTo>
                    <a:lnTo>
                      <a:pt x="292" y="330"/>
                    </a:lnTo>
                    <a:lnTo>
                      <a:pt x="324" y="150"/>
                    </a:lnTo>
                    <a:lnTo>
                      <a:pt x="324" y="150"/>
                    </a:lnTo>
                    <a:lnTo>
                      <a:pt x="326" y="128"/>
                    </a:lnTo>
                    <a:lnTo>
                      <a:pt x="324" y="108"/>
                    </a:lnTo>
                    <a:lnTo>
                      <a:pt x="320" y="90"/>
                    </a:lnTo>
                    <a:lnTo>
                      <a:pt x="312" y="72"/>
                    </a:lnTo>
                    <a:lnTo>
                      <a:pt x="300" y="54"/>
                    </a:lnTo>
                    <a:lnTo>
                      <a:pt x="286" y="40"/>
                    </a:lnTo>
                    <a:lnTo>
                      <a:pt x="268" y="30"/>
                    </a:lnTo>
                    <a:lnTo>
                      <a:pt x="250" y="20"/>
                    </a:lnTo>
                    <a:lnTo>
                      <a:pt x="242" y="18"/>
                    </a:lnTo>
                    <a:lnTo>
                      <a:pt x="248" y="0"/>
                    </a:lnTo>
                    <a:lnTo>
                      <a:pt x="256" y="4"/>
                    </a:lnTo>
                    <a:lnTo>
                      <a:pt x="256" y="4"/>
                    </a:lnTo>
                    <a:lnTo>
                      <a:pt x="278" y="14"/>
                    </a:lnTo>
                    <a:lnTo>
                      <a:pt x="298" y="28"/>
                    </a:lnTo>
                    <a:lnTo>
                      <a:pt x="314" y="44"/>
                    </a:lnTo>
                    <a:lnTo>
                      <a:pt x="326" y="62"/>
                    </a:lnTo>
                    <a:lnTo>
                      <a:pt x="336" y="84"/>
                    </a:lnTo>
                    <a:lnTo>
                      <a:pt x="342" y="106"/>
                    </a:lnTo>
                    <a:lnTo>
                      <a:pt x="344" y="128"/>
                    </a:lnTo>
                    <a:lnTo>
                      <a:pt x="342" y="154"/>
                    </a:lnTo>
                    <a:lnTo>
                      <a:pt x="308" y="334"/>
                    </a:lnTo>
                    <a:lnTo>
                      <a:pt x="308" y="334"/>
                    </a:lnTo>
                    <a:lnTo>
                      <a:pt x="302" y="356"/>
                    </a:lnTo>
                    <a:lnTo>
                      <a:pt x="292" y="378"/>
                    </a:lnTo>
                    <a:lnTo>
                      <a:pt x="280" y="396"/>
                    </a:lnTo>
                    <a:lnTo>
                      <a:pt x="264" y="412"/>
                    </a:lnTo>
                    <a:lnTo>
                      <a:pt x="244" y="424"/>
                    </a:lnTo>
                    <a:lnTo>
                      <a:pt x="224" y="434"/>
                    </a:lnTo>
                    <a:lnTo>
                      <a:pt x="202" y="440"/>
                    </a:lnTo>
                    <a:lnTo>
                      <a:pt x="178" y="442"/>
                    </a:lnTo>
                    <a:lnTo>
                      <a:pt x="178" y="442"/>
                    </a:lnTo>
                    <a:close/>
                  </a:path>
                </a:pathLst>
              </a:custGeom>
              <a:solidFill>
                <a:srgbClr val="2A9C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US" sz="3200" kern="0">
                  <a:solidFill>
                    <a:srgbClr val="0C419A"/>
                  </a:solidFill>
                  <a:ea typeface="Geneva" charset="-128"/>
                </a:endParaRPr>
              </a:p>
            </p:txBody>
          </p:sp>
          <p:sp>
            <p:nvSpPr>
              <p:cNvPr id="167" name="Freeform 40">
                <a:extLst>
                  <a:ext uri="{FF2B5EF4-FFF2-40B4-BE49-F238E27FC236}">
                    <a16:creationId xmlns:a16="http://schemas.microsoft.com/office/drawing/2014/main" id="{1D7E7C5C-AC80-4C55-8407-55E12189D822}"/>
                  </a:ext>
                </a:extLst>
              </p:cNvPr>
              <p:cNvSpPr>
                <a:spLocks/>
              </p:cNvSpPr>
              <p:nvPr/>
            </p:nvSpPr>
            <p:spPr bwMode="auto">
              <a:xfrm>
                <a:off x="759" y="2264"/>
                <a:ext cx="458" cy="442"/>
              </a:xfrm>
              <a:custGeom>
                <a:avLst/>
                <a:gdLst>
                  <a:gd name="T0" fmla="*/ 172 w 458"/>
                  <a:gd name="T1" fmla="*/ 442 h 442"/>
                  <a:gd name="T2" fmla="*/ 156 w 458"/>
                  <a:gd name="T3" fmla="*/ 442 h 442"/>
                  <a:gd name="T4" fmla="*/ 122 w 458"/>
                  <a:gd name="T5" fmla="*/ 434 h 442"/>
                  <a:gd name="T6" fmla="*/ 90 w 458"/>
                  <a:gd name="T7" fmla="*/ 422 h 442"/>
                  <a:gd name="T8" fmla="*/ 62 w 458"/>
                  <a:gd name="T9" fmla="*/ 402 h 442"/>
                  <a:gd name="T10" fmla="*/ 38 w 458"/>
                  <a:gd name="T11" fmla="*/ 378 h 442"/>
                  <a:gd name="T12" fmla="*/ 20 w 458"/>
                  <a:gd name="T13" fmla="*/ 352 h 442"/>
                  <a:gd name="T14" fmla="*/ 6 w 458"/>
                  <a:gd name="T15" fmla="*/ 320 h 442"/>
                  <a:gd name="T16" fmla="*/ 0 w 458"/>
                  <a:gd name="T17" fmla="*/ 286 h 442"/>
                  <a:gd name="T18" fmla="*/ 0 w 458"/>
                  <a:gd name="T19" fmla="*/ 96 h 442"/>
                  <a:gd name="T20" fmla="*/ 18 w 458"/>
                  <a:gd name="T21" fmla="*/ 268 h 442"/>
                  <a:gd name="T22" fmla="*/ 18 w 458"/>
                  <a:gd name="T23" fmla="*/ 284 h 442"/>
                  <a:gd name="T24" fmla="*/ 24 w 458"/>
                  <a:gd name="T25" fmla="*/ 314 h 442"/>
                  <a:gd name="T26" fmla="*/ 36 w 458"/>
                  <a:gd name="T27" fmla="*/ 342 h 442"/>
                  <a:gd name="T28" fmla="*/ 52 w 458"/>
                  <a:gd name="T29" fmla="*/ 368 h 442"/>
                  <a:gd name="T30" fmla="*/ 74 w 458"/>
                  <a:gd name="T31" fmla="*/ 388 h 442"/>
                  <a:gd name="T32" fmla="*/ 98 w 458"/>
                  <a:gd name="T33" fmla="*/ 406 h 442"/>
                  <a:gd name="T34" fmla="*/ 126 w 458"/>
                  <a:gd name="T35" fmla="*/ 418 h 442"/>
                  <a:gd name="T36" fmla="*/ 156 w 458"/>
                  <a:gd name="T37" fmla="*/ 424 h 442"/>
                  <a:gd name="T38" fmla="*/ 284 w 458"/>
                  <a:gd name="T39" fmla="*/ 424 h 442"/>
                  <a:gd name="T40" fmla="*/ 300 w 458"/>
                  <a:gd name="T41" fmla="*/ 424 h 442"/>
                  <a:gd name="T42" fmla="*/ 330 w 458"/>
                  <a:gd name="T43" fmla="*/ 418 h 442"/>
                  <a:gd name="T44" fmla="*/ 358 w 458"/>
                  <a:gd name="T45" fmla="*/ 406 h 442"/>
                  <a:gd name="T46" fmla="*/ 382 w 458"/>
                  <a:gd name="T47" fmla="*/ 388 h 442"/>
                  <a:gd name="T48" fmla="*/ 404 w 458"/>
                  <a:gd name="T49" fmla="*/ 368 h 442"/>
                  <a:gd name="T50" fmla="*/ 420 w 458"/>
                  <a:gd name="T51" fmla="*/ 342 h 442"/>
                  <a:gd name="T52" fmla="*/ 432 w 458"/>
                  <a:gd name="T53" fmla="*/ 314 h 442"/>
                  <a:gd name="T54" fmla="*/ 438 w 458"/>
                  <a:gd name="T55" fmla="*/ 284 h 442"/>
                  <a:gd name="T56" fmla="*/ 440 w 458"/>
                  <a:gd name="T57" fmla="*/ 0 h 442"/>
                  <a:gd name="T58" fmla="*/ 458 w 458"/>
                  <a:gd name="T59" fmla="*/ 268 h 442"/>
                  <a:gd name="T60" fmla="*/ 456 w 458"/>
                  <a:gd name="T61" fmla="*/ 286 h 442"/>
                  <a:gd name="T62" fmla="*/ 450 w 458"/>
                  <a:gd name="T63" fmla="*/ 320 h 442"/>
                  <a:gd name="T64" fmla="*/ 436 w 458"/>
                  <a:gd name="T65" fmla="*/ 352 h 442"/>
                  <a:gd name="T66" fmla="*/ 418 w 458"/>
                  <a:gd name="T67" fmla="*/ 378 h 442"/>
                  <a:gd name="T68" fmla="*/ 394 w 458"/>
                  <a:gd name="T69" fmla="*/ 402 h 442"/>
                  <a:gd name="T70" fmla="*/ 366 w 458"/>
                  <a:gd name="T71" fmla="*/ 422 h 442"/>
                  <a:gd name="T72" fmla="*/ 336 w 458"/>
                  <a:gd name="T73" fmla="*/ 434 h 442"/>
                  <a:gd name="T74" fmla="*/ 302 w 458"/>
                  <a:gd name="T75" fmla="*/ 442 h 442"/>
                  <a:gd name="T76" fmla="*/ 284 w 458"/>
                  <a:gd name="T77"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8" h="442">
                    <a:moveTo>
                      <a:pt x="284" y="442"/>
                    </a:moveTo>
                    <a:lnTo>
                      <a:pt x="172" y="442"/>
                    </a:lnTo>
                    <a:lnTo>
                      <a:pt x="172" y="442"/>
                    </a:lnTo>
                    <a:lnTo>
                      <a:pt x="156" y="442"/>
                    </a:lnTo>
                    <a:lnTo>
                      <a:pt x="138" y="438"/>
                    </a:lnTo>
                    <a:lnTo>
                      <a:pt x="122" y="434"/>
                    </a:lnTo>
                    <a:lnTo>
                      <a:pt x="106" y="428"/>
                    </a:lnTo>
                    <a:lnTo>
                      <a:pt x="90" y="422"/>
                    </a:lnTo>
                    <a:lnTo>
                      <a:pt x="76" y="412"/>
                    </a:lnTo>
                    <a:lnTo>
                      <a:pt x="62" y="402"/>
                    </a:lnTo>
                    <a:lnTo>
                      <a:pt x="50" y="392"/>
                    </a:lnTo>
                    <a:lnTo>
                      <a:pt x="38" y="378"/>
                    </a:lnTo>
                    <a:lnTo>
                      <a:pt x="28" y="366"/>
                    </a:lnTo>
                    <a:lnTo>
                      <a:pt x="20" y="352"/>
                    </a:lnTo>
                    <a:lnTo>
                      <a:pt x="12" y="336"/>
                    </a:lnTo>
                    <a:lnTo>
                      <a:pt x="6" y="320"/>
                    </a:lnTo>
                    <a:lnTo>
                      <a:pt x="2" y="304"/>
                    </a:lnTo>
                    <a:lnTo>
                      <a:pt x="0" y="286"/>
                    </a:lnTo>
                    <a:lnTo>
                      <a:pt x="0" y="268"/>
                    </a:lnTo>
                    <a:lnTo>
                      <a:pt x="0" y="96"/>
                    </a:lnTo>
                    <a:lnTo>
                      <a:pt x="18" y="96"/>
                    </a:lnTo>
                    <a:lnTo>
                      <a:pt x="18" y="268"/>
                    </a:lnTo>
                    <a:lnTo>
                      <a:pt x="18" y="268"/>
                    </a:lnTo>
                    <a:lnTo>
                      <a:pt x="18" y="284"/>
                    </a:lnTo>
                    <a:lnTo>
                      <a:pt x="20" y="300"/>
                    </a:lnTo>
                    <a:lnTo>
                      <a:pt x="24" y="314"/>
                    </a:lnTo>
                    <a:lnTo>
                      <a:pt x="30" y="330"/>
                    </a:lnTo>
                    <a:lnTo>
                      <a:pt x="36" y="342"/>
                    </a:lnTo>
                    <a:lnTo>
                      <a:pt x="44" y="356"/>
                    </a:lnTo>
                    <a:lnTo>
                      <a:pt x="52" y="368"/>
                    </a:lnTo>
                    <a:lnTo>
                      <a:pt x="62" y="378"/>
                    </a:lnTo>
                    <a:lnTo>
                      <a:pt x="74" y="388"/>
                    </a:lnTo>
                    <a:lnTo>
                      <a:pt x="86" y="398"/>
                    </a:lnTo>
                    <a:lnTo>
                      <a:pt x="98" y="406"/>
                    </a:lnTo>
                    <a:lnTo>
                      <a:pt x="112" y="412"/>
                    </a:lnTo>
                    <a:lnTo>
                      <a:pt x="126" y="418"/>
                    </a:lnTo>
                    <a:lnTo>
                      <a:pt x="142" y="422"/>
                    </a:lnTo>
                    <a:lnTo>
                      <a:pt x="156" y="424"/>
                    </a:lnTo>
                    <a:lnTo>
                      <a:pt x="172" y="424"/>
                    </a:lnTo>
                    <a:lnTo>
                      <a:pt x="284" y="424"/>
                    </a:lnTo>
                    <a:lnTo>
                      <a:pt x="284" y="424"/>
                    </a:lnTo>
                    <a:lnTo>
                      <a:pt x="300" y="424"/>
                    </a:lnTo>
                    <a:lnTo>
                      <a:pt x="316" y="422"/>
                    </a:lnTo>
                    <a:lnTo>
                      <a:pt x="330" y="418"/>
                    </a:lnTo>
                    <a:lnTo>
                      <a:pt x="344" y="412"/>
                    </a:lnTo>
                    <a:lnTo>
                      <a:pt x="358" y="406"/>
                    </a:lnTo>
                    <a:lnTo>
                      <a:pt x="370" y="398"/>
                    </a:lnTo>
                    <a:lnTo>
                      <a:pt x="382" y="388"/>
                    </a:lnTo>
                    <a:lnTo>
                      <a:pt x="394" y="378"/>
                    </a:lnTo>
                    <a:lnTo>
                      <a:pt x="404" y="368"/>
                    </a:lnTo>
                    <a:lnTo>
                      <a:pt x="412" y="356"/>
                    </a:lnTo>
                    <a:lnTo>
                      <a:pt x="420" y="342"/>
                    </a:lnTo>
                    <a:lnTo>
                      <a:pt x="428" y="330"/>
                    </a:lnTo>
                    <a:lnTo>
                      <a:pt x="432" y="314"/>
                    </a:lnTo>
                    <a:lnTo>
                      <a:pt x="436" y="300"/>
                    </a:lnTo>
                    <a:lnTo>
                      <a:pt x="438" y="284"/>
                    </a:lnTo>
                    <a:lnTo>
                      <a:pt x="440" y="268"/>
                    </a:lnTo>
                    <a:lnTo>
                      <a:pt x="440" y="0"/>
                    </a:lnTo>
                    <a:lnTo>
                      <a:pt x="458" y="0"/>
                    </a:lnTo>
                    <a:lnTo>
                      <a:pt x="458" y="268"/>
                    </a:lnTo>
                    <a:lnTo>
                      <a:pt x="458" y="268"/>
                    </a:lnTo>
                    <a:lnTo>
                      <a:pt x="456" y="286"/>
                    </a:lnTo>
                    <a:lnTo>
                      <a:pt x="454" y="304"/>
                    </a:lnTo>
                    <a:lnTo>
                      <a:pt x="450" y="320"/>
                    </a:lnTo>
                    <a:lnTo>
                      <a:pt x="444" y="336"/>
                    </a:lnTo>
                    <a:lnTo>
                      <a:pt x="436" y="352"/>
                    </a:lnTo>
                    <a:lnTo>
                      <a:pt x="428" y="366"/>
                    </a:lnTo>
                    <a:lnTo>
                      <a:pt x="418" y="378"/>
                    </a:lnTo>
                    <a:lnTo>
                      <a:pt x="406" y="392"/>
                    </a:lnTo>
                    <a:lnTo>
                      <a:pt x="394" y="402"/>
                    </a:lnTo>
                    <a:lnTo>
                      <a:pt x="380" y="412"/>
                    </a:lnTo>
                    <a:lnTo>
                      <a:pt x="366" y="422"/>
                    </a:lnTo>
                    <a:lnTo>
                      <a:pt x="352" y="428"/>
                    </a:lnTo>
                    <a:lnTo>
                      <a:pt x="336" y="434"/>
                    </a:lnTo>
                    <a:lnTo>
                      <a:pt x="318" y="438"/>
                    </a:lnTo>
                    <a:lnTo>
                      <a:pt x="302" y="442"/>
                    </a:lnTo>
                    <a:lnTo>
                      <a:pt x="284" y="442"/>
                    </a:lnTo>
                    <a:lnTo>
                      <a:pt x="284" y="442"/>
                    </a:lnTo>
                    <a:close/>
                  </a:path>
                </a:pathLst>
              </a:custGeom>
              <a:solidFill>
                <a:srgbClr val="2A9C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US" sz="3200" kern="0">
                  <a:solidFill>
                    <a:srgbClr val="0C419A"/>
                  </a:solidFill>
                  <a:ea typeface="Geneva" charset="-128"/>
                </a:endParaRPr>
              </a:p>
            </p:txBody>
          </p:sp>
          <p:sp>
            <p:nvSpPr>
              <p:cNvPr id="168" name="Freeform 41">
                <a:extLst>
                  <a:ext uri="{FF2B5EF4-FFF2-40B4-BE49-F238E27FC236}">
                    <a16:creationId xmlns:a16="http://schemas.microsoft.com/office/drawing/2014/main" id="{4EE129AC-2848-43CD-8942-E320FB8489C7}"/>
                  </a:ext>
                </a:extLst>
              </p:cNvPr>
              <p:cNvSpPr>
                <a:spLocks noEditPoints="1"/>
              </p:cNvSpPr>
              <p:nvPr/>
            </p:nvSpPr>
            <p:spPr bwMode="auto">
              <a:xfrm>
                <a:off x="1103" y="2066"/>
                <a:ext cx="210" cy="208"/>
              </a:xfrm>
              <a:custGeom>
                <a:avLst/>
                <a:gdLst>
                  <a:gd name="T0" fmla="*/ 104 w 210"/>
                  <a:gd name="T1" fmla="*/ 208 h 208"/>
                  <a:gd name="T2" fmla="*/ 64 w 210"/>
                  <a:gd name="T3" fmla="*/ 200 h 208"/>
                  <a:gd name="T4" fmla="*/ 30 w 210"/>
                  <a:gd name="T5" fmla="*/ 178 h 208"/>
                  <a:gd name="T6" fmla="*/ 8 w 210"/>
                  <a:gd name="T7" fmla="*/ 144 h 208"/>
                  <a:gd name="T8" fmla="*/ 0 w 210"/>
                  <a:gd name="T9" fmla="*/ 104 h 208"/>
                  <a:gd name="T10" fmla="*/ 2 w 210"/>
                  <a:gd name="T11" fmla="*/ 82 h 208"/>
                  <a:gd name="T12" fmla="*/ 18 w 210"/>
                  <a:gd name="T13" fmla="*/ 46 h 208"/>
                  <a:gd name="T14" fmla="*/ 46 w 210"/>
                  <a:gd name="T15" fmla="*/ 18 h 208"/>
                  <a:gd name="T16" fmla="*/ 84 w 210"/>
                  <a:gd name="T17" fmla="*/ 2 h 208"/>
                  <a:gd name="T18" fmla="*/ 104 w 210"/>
                  <a:gd name="T19" fmla="*/ 0 h 208"/>
                  <a:gd name="T20" fmla="*/ 146 w 210"/>
                  <a:gd name="T21" fmla="*/ 8 h 208"/>
                  <a:gd name="T22" fmla="*/ 178 w 210"/>
                  <a:gd name="T23" fmla="*/ 30 h 208"/>
                  <a:gd name="T24" fmla="*/ 200 w 210"/>
                  <a:gd name="T25" fmla="*/ 64 h 208"/>
                  <a:gd name="T26" fmla="*/ 210 w 210"/>
                  <a:gd name="T27" fmla="*/ 104 h 208"/>
                  <a:gd name="T28" fmla="*/ 206 w 210"/>
                  <a:gd name="T29" fmla="*/ 126 h 208"/>
                  <a:gd name="T30" fmla="*/ 192 w 210"/>
                  <a:gd name="T31" fmla="*/ 162 h 208"/>
                  <a:gd name="T32" fmla="*/ 162 w 210"/>
                  <a:gd name="T33" fmla="*/ 190 h 208"/>
                  <a:gd name="T34" fmla="*/ 126 w 210"/>
                  <a:gd name="T35" fmla="*/ 206 h 208"/>
                  <a:gd name="T36" fmla="*/ 104 w 210"/>
                  <a:gd name="T37" fmla="*/ 208 h 208"/>
                  <a:gd name="T38" fmla="*/ 104 w 210"/>
                  <a:gd name="T39" fmla="*/ 18 h 208"/>
                  <a:gd name="T40" fmla="*/ 70 w 210"/>
                  <a:gd name="T41" fmla="*/ 24 h 208"/>
                  <a:gd name="T42" fmla="*/ 44 w 210"/>
                  <a:gd name="T43" fmla="*/ 42 h 208"/>
                  <a:gd name="T44" fmla="*/ 24 w 210"/>
                  <a:gd name="T45" fmla="*/ 70 h 208"/>
                  <a:gd name="T46" fmla="*/ 18 w 210"/>
                  <a:gd name="T47" fmla="*/ 104 h 208"/>
                  <a:gd name="T48" fmla="*/ 20 w 210"/>
                  <a:gd name="T49" fmla="*/ 122 h 208"/>
                  <a:gd name="T50" fmla="*/ 32 w 210"/>
                  <a:gd name="T51" fmla="*/ 152 h 208"/>
                  <a:gd name="T52" fmla="*/ 56 w 210"/>
                  <a:gd name="T53" fmla="*/ 176 h 208"/>
                  <a:gd name="T54" fmla="*/ 86 w 210"/>
                  <a:gd name="T55" fmla="*/ 188 h 208"/>
                  <a:gd name="T56" fmla="*/ 104 w 210"/>
                  <a:gd name="T57" fmla="*/ 190 h 208"/>
                  <a:gd name="T58" fmla="*/ 138 w 210"/>
                  <a:gd name="T59" fmla="*/ 184 h 208"/>
                  <a:gd name="T60" fmla="*/ 166 w 210"/>
                  <a:gd name="T61" fmla="*/ 166 h 208"/>
                  <a:gd name="T62" fmla="*/ 184 w 210"/>
                  <a:gd name="T63" fmla="*/ 138 h 208"/>
                  <a:gd name="T64" fmla="*/ 192 w 210"/>
                  <a:gd name="T65" fmla="*/ 104 h 208"/>
                  <a:gd name="T66" fmla="*/ 190 w 210"/>
                  <a:gd name="T67" fmla="*/ 86 h 208"/>
                  <a:gd name="T68" fmla="*/ 176 w 210"/>
                  <a:gd name="T69" fmla="*/ 56 h 208"/>
                  <a:gd name="T70" fmla="*/ 152 w 210"/>
                  <a:gd name="T71" fmla="*/ 32 h 208"/>
                  <a:gd name="T72" fmla="*/ 122 w 210"/>
                  <a:gd name="T73" fmla="*/ 20 h 208"/>
                  <a:gd name="T74" fmla="*/ 104 w 210"/>
                  <a:gd name="T75" fmla="*/ 1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0" h="208">
                    <a:moveTo>
                      <a:pt x="104" y="208"/>
                    </a:moveTo>
                    <a:lnTo>
                      <a:pt x="104" y="208"/>
                    </a:lnTo>
                    <a:lnTo>
                      <a:pt x="84" y="206"/>
                    </a:lnTo>
                    <a:lnTo>
                      <a:pt x="64" y="200"/>
                    </a:lnTo>
                    <a:lnTo>
                      <a:pt x="46" y="190"/>
                    </a:lnTo>
                    <a:lnTo>
                      <a:pt x="30" y="178"/>
                    </a:lnTo>
                    <a:lnTo>
                      <a:pt x="18" y="162"/>
                    </a:lnTo>
                    <a:lnTo>
                      <a:pt x="8" y="144"/>
                    </a:lnTo>
                    <a:lnTo>
                      <a:pt x="2" y="126"/>
                    </a:lnTo>
                    <a:lnTo>
                      <a:pt x="0" y="104"/>
                    </a:lnTo>
                    <a:lnTo>
                      <a:pt x="0" y="104"/>
                    </a:lnTo>
                    <a:lnTo>
                      <a:pt x="2" y="82"/>
                    </a:lnTo>
                    <a:lnTo>
                      <a:pt x="8" y="64"/>
                    </a:lnTo>
                    <a:lnTo>
                      <a:pt x="18" y="46"/>
                    </a:lnTo>
                    <a:lnTo>
                      <a:pt x="30" y="30"/>
                    </a:lnTo>
                    <a:lnTo>
                      <a:pt x="46" y="18"/>
                    </a:lnTo>
                    <a:lnTo>
                      <a:pt x="64" y="8"/>
                    </a:lnTo>
                    <a:lnTo>
                      <a:pt x="84" y="2"/>
                    </a:lnTo>
                    <a:lnTo>
                      <a:pt x="104" y="0"/>
                    </a:lnTo>
                    <a:lnTo>
                      <a:pt x="104" y="0"/>
                    </a:lnTo>
                    <a:lnTo>
                      <a:pt x="126" y="2"/>
                    </a:lnTo>
                    <a:lnTo>
                      <a:pt x="146" y="8"/>
                    </a:lnTo>
                    <a:lnTo>
                      <a:pt x="162" y="18"/>
                    </a:lnTo>
                    <a:lnTo>
                      <a:pt x="178" y="30"/>
                    </a:lnTo>
                    <a:lnTo>
                      <a:pt x="192" y="46"/>
                    </a:lnTo>
                    <a:lnTo>
                      <a:pt x="200" y="64"/>
                    </a:lnTo>
                    <a:lnTo>
                      <a:pt x="206" y="82"/>
                    </a:lnTo>
                    <a:lnTo>
                      <a:pt x="210" y="104"/>
                    </a:lnTo>
                    <a:lnTo>
                      <a:pt x="210" y="104"/>
                    </a:lnTo>
                    <a:lnTo>
                      <a:pt x="206" y="126"/>
                    </a:lnTo>
                    <a:lnTo>
                      <a:pt x="200" y="144"/>
                    </a:lnTo>
                    <a:lnTo>
                      <a:pt x="192" y="162"/>
                    </a:lnTo>
                    <a:lnTo>
                      <a:pt x="178" y="178"/>
                    </a:lnTo>
                    <a:lnTo>
                      <a:pt x="162" y="190"/>
                    </a:lnTo>
                    <a:lnTo>
                      <a:pt x="146" y="200"/>
                    </a:lnTo>
                    <a:lnTo>
                      <a:pt x="126" y="206"/>
                    </a:lnTo>
                    <a:lnTo>
                      <a:pt x="104" y="208"/>
                    </a:lnTo>
                    <a:lnTo>
                      <a:pt x="104" y="208"/>
                    </a:lnTo>
                    <a:close/>
                    <a:moveTo>
                      <a:pt x="104" y="18"/>
                    </a:moveTo>
                    <a:lnTo>
                      <a:pt x="104" y="18"/>
                    </a:lnTo>
                    <a:lnTo>
                      <a:pt x="86" y="20"/>
                    </a:lnTo>
                    <a:lnTo>
                      <a:pt x="70" y="24"/>
                    </a:lnTo>
                    <a:lnTo>
                      <a:pt x="56" y="32"/>
                    </a:lnTo>
                    <a:lnTo>
                      <a:pt x="44" y="42"/>
                    </a:lnTo>
                    <a:lnTo>
                      <a:pt x="32" y="56"/>
                    </a:lnTo>
                    <a:lnTo>
                      <a:pt x="24" y="70"/>
                    </a:lnTo>
                    <a:lnTo>
                      <a:pt x="20" y="86"/>
                    </a:lnTo>
                    <a:lnTo>
                      <a:pt x="18" y="104"/>
                    </a:lnTo>
                    <a:lnTo>
                      <a:pt x="18" y="104"/>
                    </a:lnTo>
                    <a:lnTo>
                      <a:pt x="20" y="122"/>
                    </a:lnTo>
                    <a:lnTo>
                      <a:pt x="24" y="138"/>
                    </a:lnTo>
                    <a:lnTo>
                      <a:pt x="32" y="152"/>
                    </a:lnTo>
                    <a:lnTo>
                      <a:pt x="44" y="166"/>
                    </a:lnTo>
                    <a:lnTo>
                      <a:pt x="56" y="176"/>
                    </a:lnTo>
                    <a:lnTo>
                      <a:pt x="70" y="184"/>
                    </a:lnTo>
                    <a:lnTo>
                      <a:pt x="86" y="188"/>
                    </a:lnTo>
                    <a:lnTo>
                      <a:pt x="104" y="190"/>
                    </a:lnTo>
                    <a:lnTo>
                      <a:pt x="104" y="190"/>
                    </a:lnTo>
                    <a:lnTo>
                      <a:pt x="122" y="188"/>
                    </a:lnTo>
                    <a:lnTo>
                      <a:pt x="138" y="184"/>
                    </a:lnTo>
                    <a:lnTo>
                      <a:pt x="152" y="176"/>
                    </a:lnTo>
                    <a:lnTo>
                      <a:pt x="166" y="166"/>
                    </a:lnTo>
                    <a:lnTo>
                      <a:pt x="176" y="152"/>
                    </a:lnTo>
                    <a:lnTo>
                      <a:pt x="184" y="138"/>
                    </a:lnTo>
                    <a:lnTo>
                      <a:pt x="190" y="122"/>
                    </a:lnTo>
                    <a:lnTo>
                      <a:pt x="192" y="104"/>
                    </a:lnTo>
                    <a:lnTo>
                      <a:pt x="192" y="104"/>
                    </a:lnTo>
                    <a:lnTo>
                      <a:pt x="190" y="86"/>
                    </a:lnTo>
                    <a:lnTo>
                      <a:pt x="184" y="70"/>
                    </a:lnTo>
                    <a:lnTo>
                      <a:pt x="176" y="56"/>
                    </a:lnTo>
                    <a:lnTo>
                      <a:pt x="166" y="42"/>
                    </a:lnTo>
                    <a:lnTo>
                      <a:pt x="152" y="32"/>
                    </a:lnTo>
                    <a:lnTo>
                      <a:pt x="138" y="24"/>
                    </a:lnTo>
                    <a:lnTo>
                      <a:pt x="122" y="20"/>
                    </a:lnTo>
                    <a:lnTo>
                      <a:pt x="104" y="18"/>
                    </a:lnTo>
                    <a:lnTo>
                      <a:pt x="104" y="18"/>
                    </a:lnTo>
                    <a:close/>
                  </a:path>
                </a:pathLst>
              </a:custGeom>
              <a:solidFill>
                <a:srgbClr val="2A9C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US" sz="3200" kern="0">
                  <a:solidFill>
                    <a:srgbClr val="0C419A"/>
                  </a:solidFill>
                  <a:ea typeface="Geneva" charset="-128"/>
                </a:endParaRPr>
              </a:p>
            </p:txBody>
          </p:sp>
          <p:sp>
            <p:nvSpPr>
              <p:cNvPr id="169" name="Freeform 42">
                <a:extLst>
                  <a:ext uri="{FF2B5EF4-FFF2-40B4-BE49-F238E27FC236}">
                    <a16:creationId xmlns:a16="http://schemas.microsoft.com/office/drawing/2014/main" id="{E6C38D24-AFD0-48B7-AE4B-12E8224AA8B2}"/>
                  </a:ext>
                </a:extLst>
              </p:cNvPr>
              <p:cNvSpPr>
                <a:spLocks noEditPoints="1"/>
              </p:cNvSpPr>
              <p:nvPr/>
            </p:nvSpPr>
            <p:spPr bwMode="auto">
              <a:xfrm>
                <a:off x="1151" y="2112"/>
                <a:ext cx="114" cy="116"/>
              </a:xfrm>
              <a:custGeom>
                <a:avLst/>
                <a:gdLst>
                  <a:gd name="T0" fmla="*/ 56 w 114"/>
                  <a:gd name="T1" fmla="*/ 116 h 116"/>
                  <a:gd name="T2" fmla="*/ 34 w 114"/>
                  <a:gd name="T3" fmla="*/ 110 h 116"/>
                  <a:gd name="T4" fmla="*/ 16 w 114"/>
                  <a:gd name="T5" fmla="*/ 98 h 116"/>
                  <a:gd name="T6" fmla="*/ 4 w 114"/>
                  <a:gd name="T7" fmla="*/ 80 h 116"/>
                  <a:gd name="T8" fmla="*/ 0 w 114"/>
                  <a:gd name="T9" fmla="*/ 58 h 116"/>
                  <a:gd name="T10" fmla="*/ 0 w 114"/>
                  <a:gd name="T11" fmla="*/ 46 h 116"/>
                  <a:gd name="T12" fmla="*/ 8 w 114"/>
                  <a:gd name="T13" fmla="*/ 26 h 116"/>
                  <a:gd name="T14" fmla="*/ 24 w 114"/>
                  <a:gd name="T15" fmla="*/ 10 h 116"/>
                  <a:gd name="T16" fmla="*/ 44 w 114"/>
                  <a:gd name="T17" fmla="*/ 2 h 116"/>
                  <a:gd name="T18" fmla="*/ 56 w 114"/>
                  <a:gd name="T19" fmla="*/ 0 h 116"/>
                  <a:gd name="T20" fmla="*/ 78 w 114"/>
                  <a:gd name="T21" fmla="*/ 6 h 116"/>
                  <a:gd name="T22" fmla="*/ 96 w 114"/>
                  <a:gd name="T23" fmla="*/ 18 h 116"/>
                  <a:gd name="T24" fmla="*/ 110 w 114"/>
                  <a:gd name="T25" fmla="*/ 36 h 116"/>
                  <a:gd name="T26" fmla="*/ 114 w 114"/>
                  <a:gd name="T27" fmla="*/ 58 h 116"/>
                  <a:gd name="T28" fmla="*/ 112 w 114"/>
                  <a:gd name="T29" fmla="*/ 70 h 116"/>
                  <a:gd name="T30" fmla="*/ 104 w 114"/>
                  <a:gd name="T31" fmla="*/ 90 h 116"/>
                  <a:gd name="T32" fmla="*/ 88 w 114"/>
                  <a:gd name="T33" fmla="*/ 106 h 116"/>
                  <a:gd name="T34" fmla="*/ 68 w 114"/>
                  <a:gd name="T35" fmla="*/ 114 h 116"/>
                  <a:gd name="T36" fmla="*/ 56 w 114"/>
                  <a:gd name="T37" fmla="*/ 116 h 116"/>
                  <a:gd name="T38" fmla="*/ 56 w 114"/>
                  <a:gd name="T39" fmla="*/ 18 h 116"/>
                  <a:gd name="T40" fmla="*/ 42 w 114"/>
                  <a:gd name="T41" fmla="*/ 22 h 116"/>
                  <a:gd name="T42" fmla="*/ 28 w 114"/>
                  <a:gd name="T43" fmla="*/ 30 h 116"/>
                  <a:gd name="T44" fmla="*/ 20 w 114"/>
                  <a:gd name="T45" fmla="*/ 42 h 116"/>
                  <a:gd name="T46" fmla="*/ 18 w 114"/>
                  <a:gd name="T47" fmla="*/ 58 h 116"/>
                  <a:gd name="T48" fmla="*/ 18 w 114"/>
                  <a:gd name="T49" fmla="*/ 66 h 116"/>
                  <a:gd name="T50" fmla="*/ 24 w 114"/>
                  <a:gd name="T51" fmla="*/ 80 h 116"/>
                  <a:gd name="T52" fmla="*/ 34 w 114"/>
                  <a:gd name="T53" fmla="*/ 90 h 116"/>
                  <a:gd name="T54" fmla="*/ 48 w 114"/>
                  <a:gd name="T55" fmla="*/ 96 h 116"/>
                  <a:gd name="T56" fmla="*/ 56 w 114"/>
                  <a:gd name="T57" fmla="*/ 98 h 116"/>
                  <a:gd name="T58" fmla="*/ 72 w 114"/>
                  <a:gd name="T59" fmla="*/ 94 h 116"/>
                  <a:gd name="T60" fmla="*/ 84 w 114"/>
                  <a:gd name="T61" fmla="*/ 86 h 116"/>
                  <a:gd name="T62" fmla="*/ 92 w 114"/>
                  <a:gd name="T63" fmla="*/ 74 h 116"/>
                  <a:gd name="T64" fmla="*/ 96 w 114"/>
                  <a:gd name="T65" fmla="*/ 58 h 116"/>
                  <a:gd name="T66" fmla="*/ 94 w 114"/>
                  <a:gd name="T67" fmla="*/ 50 h 116"/>
                  <a:gd name="T68" fmla="*/ 88 w 114"/>
                  <a:gd name="T69" fmla="*/ 36 h 116"/>
                  <a:gd name="T70" fmla="*/ 78 w 114"/>
                  <a:gd name="T71" fmla="*/ 26 h 116"/>
                  <a:gd name="T72" fmla="*/ 64 w 114"/>
                  <a:gd name="T73" fmla="*/ 20 h 116"/>
                  <a:gd name="T74" fmla="*/ 56 w 114"/>
                  <a:gd name="T75" fmla="*/ 1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116">
                    <a:moveTo>
                      <a:pt x="56" y="116"/>
                    </a:moveTo>
                    <a:lnTo>
                      <a:pt x="56" y="116"/>
                    </a:lnTo>
                    <a:lnTo>
                      <a:pt x="44" y="114"/>
                    </a:lnTo>
                    <a:lnTo>
                      <a:pt x="34" y="110"/>
                    </a:lnTo>
                    <a:lnTo>
                      <a:pt x="24" y="106"/>
                    </a:lnTo>
                    <a:lnTo>
                      <a:pt x="16" y="98"/>
                    </a:lnTo>
                    <a:lnTo>
                      <a:pt x="8" y="90"/>
                    </a:lnTo>
                    <a:lnTo>
                      <a:pt x="4" y="80"/>
                    </a:lnTo>
                    <a:lnTo>
                      <a:pt x="0" y="70"/>
                    </a:lnTo>
                    <a:lnTo>
                      <a:pt x="0" y="58"/>
                    </a:lnTo>
                    <a:lnTo>
                      <a:pt x="0" y="58"/>
                    </a:lnTo>
                    <a:lnTo>
                      <a:pt x="0" y="46"/>
                    </a:lnTo>
                    <a:lnTo>
                      <a:pt x="4" y="36"/>
                    </a:lnTo>
                    <a:lnTo>
                      <a:pt x="8" y="26"/>
                    </a:lnTo>
                    <a:lnTo>
                      <a:pt x="16" y="18"/>
                    </a:lnTo>
                    <a:lnTo>
                      <a:pt x="24" y="10"/>
                    </a:lnTo>
                    <a:lnTo>
                      <a:pt x="34" y="6"/>
                    </a:lnTo>
                    <a:lnTo>
                      <a:pt x="44" y="2"/>
                    </a:lnTo>
                    <a:lnTo>
                      <a:pt x="56" y="0"/>
                    </a:lnTo>
                    <a:lnTo>
                      <a:pt x="56" y="0"/>
                    </a:lnTo>
                    <a:lnTo>
                      <a:pt x="68" y="2"/>
                    </a:lnTo>
                    <a:lnTo>
                      <a:pt x="78" y="6"/>
                    </a:lnTo>
                    <a:lnTo>
                      <a:pt x="88" y="10"/>
                    </a:lnTo>
                    <a:lnTo>
                      <a:pt x="96" y="18"/>
                    </a:lnTo>
                    <a:lnTo>
                      <a:pt x="104" y="26"/>
                    </a:lnTo>
                    <a:lnTo>
                      <a:pt x="110" y="36"/>
                    </a:lnTo>
                    <a:lnTo>
                      <a:pt x="112" y="46"/>
                    </a:lnTo>
                    <a:lnTo>
                      <a:pt x="114" y="58"/>
                    </a:lnTo>
                    <a:lnTo>
                      <a:pt x="114" y="58"/>
                    </a:lnTo>
                    <a:lnTo>
                      <a:pt x="112" y="70"/>
                    </a:lnTo>
                    <a:lnTo>
                      <a:pt x="110" y="80"/>
                    </a:lnTo>
                    <a:lnTo>
                      <a:pt x="104" y="90"/>
                    </a:lnTo>
                    <a:lnTo>
                      <a:pt x="96" y="98"/>
                    </a:lnTo>
                    <a:lnTo>
                      <a:pt x="88" y="106"/>
                    </a:lnTo>
                    <a:lnTo>
                      <a:pt x="78" y="110"/>
                    </a:lnTo>
                    <a:lnTo>
                      <a:pt x="68" y="114"/>
                    </a:lnTo>
                    <a:lnTo>
                      <a:pt x="56" y="116"/>
                    </a:lnTo>
                    <a:lnTo>
                      <a:pt x="56" y="116"/>
                    </a:lnTo>
                    <a:close/>
                    <a:moveTo>
                      <a:pt x="56" y="18"/>
                    </a:moveTo>
                    <a:lnTo>
                      <a:pt x="56" y="18"/>
                    </a:lnTo>
                    <a:lnTo>
                      <a:pt x="48" y="20"/>
                    </a:lnTo>
                    <a:lnTo>
                      <a:pt x="42" y="22"/>
                    </a:lnTo>
                    <a:lnTo>
                      <a:pt x="34" y="26"/>
                    </a:lnTo>
                    <a:lnTo>
                      <a:pt x="28" y="30"/>
                    </a:lnTo>
                    <a:lnTo>
                      <a:pt x="24" y="36"/>
                    </a:lnTo>
                    <a:lnTo>
                      <a:pt x="20" y="42"/>
                    </a:lnTo>
                    <a:lnTo>
                      <a:pt x="18" y="50"/>
                    </a:lnTo>
                    <a:lnTo>
                      <a:pt x="18" y="58"/>
                    </a:lnTo>
                    <a:lnTo>
                      <a:pt x="18" y="58"/>
                    </a:lnTo>
                    <a:lnTo>
                      <a:pt x="18" y="66"/>
                    </a:lnTo>
                    <a:lnTo>
                      <a:pt x="20" y="74"/>
                    </a:lnTo>
                    <a:lnTo>
                      <a:pt x="24" y="80"/>
                    </a:lnTo>
                    <a:lnTo>
                      <a:pt x="28" y="86"/>
                    </a:lnTo>
                    <a:lnTo>
                      <a:pt x="34" y="90"/>
                    </a:lnTo>
                    <a:lnTo>
                      <a:pt x="42" y="94"/>
                    </a:lnTo>
                    <a:lnTo>
                      <a:pt x="48" y="96"/>
                    </a:lnTo>
                    <a:lnTo>
                      <a:pt x="56" y="98"/>
                    </a:lnTo>
                    <a:lnTo>
                      <a:pt x="56" y="98"/>
                    </a:lnTo>
                    <a:lnTo>
                      <a:pt x="64" y="96"/>
                    </a:lnTo>
                    <a:lnTo>
                      <a:pt x="72" y="94"/>
                    </a:lnTo>
                    <a:lnTo>
                      <a:pt x="78" y="90"/>
                    </a:lnTo>
                    <a:lnTo>
                      <a:pt x="84" y="86"/>
                    </a:lnTo>
                    <a:lnTo>
                      <a:pt x="88" y="80"/>
                    </a:lnTo>
                    <a:lnTo>
                      <a:pt x="92" y="74"/>
                    </a:lnTo>
                    <a:lnTo>
                      <a:pt x="94" y="66"/>
                    </a:lnTo>
                    <a:lnTo>
                      <a:pt x="96" y="58"/>
                    </a:lnTo>
                    <a:lnTo>
                      <a:pt x="96" y="58"/>
                    </a:lnTo>
                    <a:lnTo>
                      <a:pt x="94" y="50"/>
                    </a:lnTo>
                    <a:lnTo>
                      <a:pt x="92" y="42"/>
                    </a:lnTo>
                    <a:lnTo>
                      <a:pt x="88" y="36"/>
                    </a:lnTo>
                    <a:lnTo>
                      <a:pt x="84" y="30"/>
                    </a:lnTo>
                    <a:lnTo>
                      <a:pt x="78" y="26"/>
                    </a:lnTo>
                    <a:lnTo>
                      <a:pt x="72" y="22"/>
                    </a:lnTo>
                    <a:lnTo>
                      <a:pt x="64" y="20"/>
                    </a:lnTo>
                    <a:lnTo>
                      <a:pt x="56" y="18"/>
                    </a:lnTo>
                    <a:lnTo>
                      <a:pt x="56" y="18"/>
                    </a:lnTo>
                    <a:close/>
                  </a:path>
                </a:pathLst>
              </a:custGeom>
              <a:solidFill>
                <a:srgbClr val="2A9C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US" sz="3200" kern="0">
                  <a:solidFill>
                    <a:srgbClr val="0C419A"/>
                  </a:solidFill>
                  <a:ea typeface="Geneva" charset="-128"/>
                </a:endParaRPr>
              </a:p>
            </p:txBody>
          </p:sp>
        </p:grpSp>
        <p:sp>
          <p:nvSpPr>
            <p:cNvPr id="162" name="Rectangle 161">
              <a:extLst>
                <a:ext uri="{FF2B5EF4-FFF2-40B4-BE49-F238E27FC236}">
                  <a16:creationId xmlns:a16="http://schemas.microsoft.com/office/drawing/2014/main" id="{E690D915-E18F-4A5C-A92B-1C747FC41276}"/>
                </a:ext>
              </a:extLst>
            </p:cNvPr>
            <p:cNvSpPr/>
            <p:nvPr/>
          </p:nvSpPr>
          <p:spPr>
            <a:xfrm>
              <a:off x="7758008" y="3855545"/>
              <a:ext cx="247000" cy="72565"/>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algn="ctr" defTabSz="1625519">
                <a:defRPr/>
              </a:pPr>
              <a:endParaRPr lang="fr-FR" sz="3200" kern="0">
                <a:solidFill>
                  <a:prstClr val="white"/>
                </a:solidFill>
                <a:ea typeface="Geneva" charset="-128"/>
              </a:endParaRPr>
            </a:p>
          </p:txBody>
        </p:sp>
        <p:sp>
          <p:nvSpPr>
            <p:cNvPr id="163" name="Freeform 32">
              <a:extLst>
                <a:ext uri="{FF2B5EF4-FFF2-40B4-BE49-F238E27FC236}">
                  <a16:creationId xmlns:a16="http://schemas.microsoft.com/office/drawing/2014/main" id="{F0B286F3-51E4-48C4-9262-DFEFBC0B6AEE}"/>
                </a:ext>
              </a:extLst>
            </p:cNvPr>
            <p:cNvSpPr>
              <a:spLocks/>
            </p:cNvSpPr>
            <p:nvPr/>
          </p:nvSpPr>
          <p:spPr bwMode="auto">
            <a:xfrm>
              <a:off x="7720710" y="3789970"/>
              <a:ext cx="313934" cy="245687"/>
            </a:xfrm>
            <a:custGeom>
              <a:avLst/>
              <a:gdLst>
                <a:gd name="T0" fmla="*/ 249 w 497"/>
                <a:gd name="T1" fmla="*/ 392 h 392"/>
                <a:gd name="T2" fmla="*/ 0 w 497"/>
                <a:gd name="T3" fmla="*/ 267 h 392"/>
                <a:gd name="T4" fmla="*/ 0 w 497"/>
                <a:gd name="T5" fmla="*/ 0 h 392"/>
                <a:gd name="T6" fmla="*/ 47 w 497"/>
                <a:gd name="T7" fmla="*/ 0 h 392"/>
                <a:gd name="T8" fmla="*/ 47 w 497"/>
                <a:gd name="T9" fmla="*/ 267 h 392"/>
                <a:gd name="T10" fmla="*/ 249 w 497"/>
                <a:gd name="T11" fmla="*/ 341 h 392"/>
                <a:gd name="T12" fmla="*/ 450 w 497"/>
                <a:gd name="T13" fmla="*/ 267 h 392"/>
                <a:gd name="T14" fmla="*/ 450 w 497"/>
                <a:gd name="T15" fmla="*/ 4 h 392"/>
                <a:gd name="T16" fmla="*/ 497 w 497"/>
                <a:gd name="T17" fmla="*/ 4 h 392"/>
                <a:gd name="T18" fmla="*/ 497 w 497"/>
                <a:gd name="T19" fmla="*/ 267 h 392"/>
                <a:gd name="T20" fmla="*/ 249 w 497"/>
                <a:gd name="T21" fmla="*/ 39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7" h="392">
                  <a:moveTo>
                    <a:pt x="249" y="392"/>
                  </a:moveTo>
                  <a:cubicBezTo>
                    <a:pt x="125" y="392"/>
                    <a:pt x="0" y="349"/>
                    <a:pt x="0" y="267"/>
                  </a:cubicBezTo>
                  <a:cubicBezTo>
                    <a:pt x="0" y="0"/>
                    <a:pt x="0" y="0"/>
                    <a:pt x="0" y="0"/>
                  </a:cubicBezTo>
                  <a:cubicBezTo>
                    <a:pt x="47" y="0"/>
                    <a:pt x="47" y="0"/>
                    <a:pt x="47" y="0"/>
                  </a:cubicBezTo>
                  <a:cubicBezTo>
                    <a:pt x="47" y="267"/>
                    <a:pt x="47" y="267"/>
                    <a:pt x="47" y="267"/>
                  </a:cubicBezTo>
                  <a:cubicBezTo>
                    <a:pt x="47" y="297"/>
                    <a:pt x="126" y="341"/>
                    <a:pt x="249" y="341"/>
                  </a:cubicBezTo>
                  <a:cubicBezTo>
                    <a:pt x="372" y="341"/>
                    <a:pt x="450" y="297"/>
                    <a:pt x="450" y="267"/>
                  </a:cubicBezTo>
                  <a:cubicBezTo>
                    <a:pt x="450" y="4"/>
                    <a:pt x="450" y="4"/>
                    <a:pt x="450" y="4"/>
                  </a:cubicBezTo>
                  <a:cubicBezTo>
                    <a:pt x="497" y="4"/>
                    <a:pt x="497" y="4"/>
                    <a:pt x="497" y="4"/>
                  </a:cubicBezTo>
                  <a:cubicBezTo>
                    <a:pt x="497" y="267"/>
                    <a:pt x="497" y="267"/>
                    <a:pt x="497" y="267"/>
                  </a:cubicBezTo>
                  <a:cubicBezTo>
                    <a:pt x="497" y="349"/>
                    <a:pt x="372" y="392"/>
                    <a:pt x="249" y="392"/>
                  </a:cubicBezTo>
                  <a:close/>
                </a:path>
              </a:pathLst>
            </a:custGeom>
            <a:solidFill>
              <a:srgbClr val="5458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1625519">
                <a:defRPr/>
              </a:pPr>
              <a:endParaRPr lang="en-IN" sz="3200" kern="0">
                <a:solidFill>
                  <a:srgbClr val="0C419A"/>
                </a:solidFill>
                <a:ea typeface="Geneva" charset="-128"/>
              </a:endParaRPr>
            </a:p>
          </p:txBody>
        </p:sp>
      </p:grpSp>
      <p:sp>
        <p:nvSpPr>
          <p:cNvPr id="159" name="TextBox 33">
            <a:extLst>
              <a:ext uri="{FF2B5EF4-FFF2-40B4-BE49-F238E27FC236}">
                <a16:creationId xmlns:a16="http://schemas.microsoft.com/office/drawing/2014/main" id="{7BC34DAA-FE30-4C90-91C7-542D3BE12424}"/>
              </a:ext>
            </a:extLst>
          </p:cNvPr>
          <p:cNvSpPr txBox="1"/>
          <p:nvPr/>
        </p:nvSpPr>
        <p:spPr>
          <a:xfrm>
            <a:off x="5962360" y="2487789"/>
            <a:ext cx="2751841" cy="369332"/>
          </a:xfrm>
          <a:prstGeom prst="rect">
            <a:avLst/>
          </a:prstGeom>
          <a:noFill/>
        </p:spPr>
        <p:txBody>
          <a:bodyPr wrap="square" rtlCol="0">
            <a:spAutoFit/>
          </a:bodyPr>
          <a:lstStyle/>
          <a:p>
            <a:pPr algn="ctr" defTabSz="1625519">
              <a:defRPr/>
            </a:pPr>
            <a:r>
              <a:rPr lang="fr-FR" b="1" kern="0" dirty="0">
                <a:solidFill>
                  <a:srgbClr val="0070C0"/>
                </a:solidFill>
                <a:latin typeface="Calibri" panose="020F0502020204030204" pitchFamily="34" charset="0"/>
                <a:ea typeface="Geneva" charset="-128"/>
                <a:cs typeface="Calibri" panose="020F0502020204030204" pitchFamily="34" charset="0"/>
              </a:rPr>
              <a:t>Professionnel</a:t>
            </a:r>
          </a:p>
        </p:txBody>
      </p:sp>
      <p:pic>
        <p:nvPicPr>
          <p:cNvPr id="151" name="Picture 50">
            <a:extLst>
              <a:ext uri="{FF2B5EF4-FFF2-40B4-BE49-F238E27FC236}">
                <a16:creationId xmlns:a16="http://schemas.microsoft.com/office/drawing/2014/main" id="{B3E42009-21FC-4B20-8651-681CFC713958}"/>
              </a:ext>
            </a:extLst>
          </p:cNvPr>
          <p:cNvPicPr>
            <a:picLocks noChangeAspect="1"/>
          </p:cNvPicPr>
          <p:nvPr/>
        </p:nvPicPr>
        <p:blipFill>
          <a:blip r:embed="rId2"/>
          <a:stretch>
            <a:fillRect/>
          </a:stretch>
        </p:blipFill>
        <p:spPr>
          <a:xfrm>
            <a:off x="5648921" y="3325691"/>
            <a:ext cx="901289" cy="728001"/>
          </a:xfrm>
          <a:prstGeom prst="rect">
            <a:avLst/>
          </a:prstGeom>
        </p:spPr>
      </p:pic>
      <p:pic>
        <p:nvPicPr>
          <p:cNvPr id="152" name="Picture 51">
            <a:extLst>
              <a:ext uri="{FF2B5EF4-FFF2-40B4-BE49-F238E27FC236}">
                <a16:creationId xmlns:a16="http://schemas.microsoft.com/office/drawing/2014/main" id="{C62B9A66-A1A7-4EA8-8543-C4C88645C672}"/>
              </a:ext>
            </a:extLst>
          </p:cNvPr>
          <p:cNvPicPr>
            <a:picLocks noChangeAspect="1"/>
          </p:cNvPicPr>
          <p:nvPr/>
        </p:nvPicPr>
        <p:blipFill>
          <a:blip r:embed="rId3"/>
          <a:stretch>
            <a:fillRect/>
          </a:stretch>
        </p:blipFill>
        <p:spPr>
          <a:xfrm>
            <a:off x="5196210" y="4313723"/>
            <a:ext cx="1741332" cy="839996"/>
          </a:xfrm>
          <a:prstGeom prst="rect">
            <a:avLst/>
          </a:prstGeom>
        </p:spPr>
      </p:pic>
      <p:cxnSp>
        <p:nvCxnSpPr>
          <p:cNvPr id="153" name="Straight Connector 53">
            <a:extLst>
              <a:ext uri="{FF2B5EF4-FFF2-40B4-BE49-F238E27FC236}">
                <a16:creationId xmlns:a16="http://schemas.microsoft.com/office/drawing/2014/main" id="{4C500938-CC6C-4948-964B-4F43D6B9FB8E}"/>
              </a:ext>
            </a:extLst>
          </p:cNvPr>
          <p:cNvCxnSpPr>
            <a:cxnSpLocks/>
          </p:cNvCxnSpPr>
          <p:nvPr/>
        </p:nvCxnSpPr>
        <p:spPr>
          <a:xfrm>
            <a:off x="1172151" y="4154120"/>
            <a:ext cx="10031554" cy="0"/>
          </a:xfrm>
          <a:prstGeom prst="line">
            <a:avLst/>
          </a:prstGeom>
          <a:noFill/>
          <a:ln w="12700" cap="flat" cmpd="sng" algn="ctr">
            <a:solidFill>
              <a:srgbClr val="545859">
                <a:lumMod val="40000"/>
                <a:lumOff val="60000"/>
              </a:srgbClr>
            </a:solidFill>
            <a:prstDash val="lgDashDotDot"/>
            <a:miter lim="800000"/>
          </a:ln>
          <a:effectLst/>
        </p:spPr>
      </p:cxnSp>
      <p:pic>
        <p:nvPicPr>
          <p:cNvPr id="154" name="Image 5">
            <a:extLst>
              <a:ext uri="{FF2B5EF4-FFF2-40B4-BE49-F238E27FC236}">
                <a16:creationId xmlns:a16="http://schemas.microsoft.com/office/drawing/2014/main" id="{47B6977E-9A00-43E8-BC03-0B37BD1B9D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7188" y="3352449"/>
            <a:ext cx="1008493" cy="701243"/>
          </a:xfrm>
          <a:prstGeom prst="rect">
            <a:avLst/>
          </a:prstGeom>
        </p:spPr>
      </p:pic>
      <p:pic>
        <p:nvPicPr>
          <p:cNvPr id="155" name="Image 5">
            <a:extLst>
              <a:ext uri="{FF2B5EF4-FFF2-40B4-BE49-F238E27FC236}">
                <a16:creationId xmlns:a16="http://schemas.microsoft.com/office/drawing/2014/main" id="{47B6977E-9A00-43E8-BC03-0B37BD1B9D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7188" y="4452476"/>
            <a:ext cx="1008493" cy="701243"/>
          </a:xfrm>
          <a:prstGeom prst="rect">
            <a:avLst/>
          </a:prstGeom>
        </p:spPr>
      </p:pic>
      <p:sp>
        <p:nvSpPr>
          <p:cNvPr id="156" name="Flèche droite 155"/>
          <p:cNvSpPr/>
          <p:nvPr/>
        </p:nvSpPr>
        <p:spPr>
          <a:xfrm>
            <a:off x="6986282" y="3606734"/>
            <a:ext cx="503683" cy="201669"/>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57" name="Flèche droite 156"/>
          <p:cNvSpPr/>
          <p:nvPr/>
        </p:nvSpPr>
        <p:spPr>
          <a:xfrm>
            <a:off x="6990373" y="4631173"/>
            <a:ext cx="503683" cy="201669"/>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2" name="Rectangle 51"/>
          <p:cNvSpPr/>
          <p:nvPr/>
        </p:nvSpPr>
        <p:spPr>
          <a:xfrm>
            <a:off x="529389" y="5341354"/>
            <a:ext cx="11228502" cy="763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625519">
              <a:spcBef>
                <a:spcPts val="533"/>
              </a:spcBef>
              <a:spcAft>
                <a:spcPts val="533"/>
              </a:spcAft>
              <a:defRPr/>
            </a:pPr>
            <a:r>
              <a:rPr lang="fr-FR" sz="1600" b="1" dirty="0">
                <a:solidFill>
                  <a:srgbClr val="B71251"/>
                </a:solidFill>
                <a:latin typeface="Calibri" panose="020F0502020204030204" pitchFamily="34" charset="0"/>
                <a:ea typeface="Geneva"/>
                <a:cs typeface="Calibri" panose="020F0502020204030204" pitchFamily="34" charset="0"/>
              </a:rPr>
              <a:t>             </a:t>
            </a:r>
            <a:r>
              <a:rPr lang="fr-FR" sz="1600" dirty="0">
                <a:solidFill>
                  <a:schemeClr val="tx2"/>
                </a:solidFill>
                <a:latin typeface="Calibri" panose="020F0502020204030204" pitchFamily="34" charset="0"/>
                <a:ea typeface="Geneva"/>
                <a:cs typeface="Calibri" panose="020F0502020204030204" pitchFamily="34" charset="0"/>
              </a:rPr>
              <a:t>La mise à jour de vos logiciels vise à </a:t>
            </a:r>
            <a:r>
              <a:rPr lang="fr-FR" sz="1600" b="1" dirty="0">
                <a:solidFill>
                  <a:srgbClr val="DF2680"/>
                </a:solidFill>
                <a:latin typeface="Calibri" panose="020F0502020204030204" pitchFamily="34" charset="0"/>
                <a:ea typeface="Geneva"/>
                <a:cs typeface="Calibri" panose="020F0502020204030204" pitchFamily="34" charset="0"/>
              </a:rPr>
              <a:t>automatiser le partage des documents vers Mon espace santé </a:t>
            </a:r>
            <a:r>
              <a:rPr lang="fr-FR" sz="1600" dirty="0">
                <a:solidFill>
                  <a:schemeClr val="tx2"/>
                </a:solidFill>
                <a:latin typeface="Calibri" panose="020F0502020204030204" pitchFamily="34" charset="0"/>
                <a:ea typeface="Geneva"/>
                <a:cs typeface="Calibri" panose="020F0502020204030204" pitchFamily="34" charset="0"/>
              </a:rPr>
              <a:t>et donc à réduire au maximum toute « action humaine supplémentaire »</a:t>
            </a:r>
          </a:p>
        </p:txBody>
      </p:sp>
      <p:grpSp>
        <p:nvGrpSpPr>
          <p:cNvPr id="55" name="Groupe 54"/>
          <p:cNvGrpSpPr/>
          <p:nvPr/>
        </p:nvGrpSpPr>
        <p:grpSpPr>
          <a:xfrm>
            <a:off x="803783" y="5509073"/>
            <a:ext cx="511492" cy="428400"/>
            <a:chOff x="704533" y="2862230"/>
            <a:chExt cx="511492" cy="428400"/>
          </a:xfrm>
        </p:grpSpPr>
        <p:sp>
          <p:nvSpPr>
            <p:cNvPr id="56" name="Freeform 27"/>
            <p:cNvSpPr>
              <a:spLocks noEditPoints="1"/>
            </p:cNvSpPr>
            <p:nvPr/>
          </p:nvSpPr>
          <p:spPr bwMode="auto">
            <a:xfrm>
              <a:off x="704533" y="2862230"/>
              <a:ext cx="511200" cy="428400"/>
            </a:xfrm>
            <a:custGeom>
              <a:avLst/>
              <a:gdLst>
                <a:gd name="T0" fmla="*/ 1514 w 1536"/>
                <a:gd name="T1" fmla="*/ 649 h 1297"/>
                <a:gd name="T2" fmla="*/ 1491 w 1536"/>
                <a:gd name="T3" fmla="*/ 671 h 1297"/>
                <a:gd name="T4" fmla="*/ 1491 w 1536"/>
                <a:gd name="T5" fmla="*/ 823 h 1297"/>
                <a:gd name="T6" fmla="*/ 45 w 1536"/>
                <a:gd name="T7" fmla="*/ 823 h 1297"/>
                <a:gd name="T8" fmla="*/ 45 w 1536"/>
                <a:gd name="T9" fmla="*/ 74 h 1297"/>
                <a:gd name="T10" fmla="*/ 74 w 1536"/>
                <a:gd name="T11" fmla="*/ 45 h 1297"/>
                <a:gd name="T12" fmla="*/ 1090 w 1536"/>
                <a:gd name="T13" fmla="*/ 45 h 1297"/>
                <a:gd name="T14" fmla="*/ 1112 w 1536"/>
                <a:gd name="T15" fmla="*/ 22 h 1297"/>
                <a:gd name="T16" fmla="*/ 1090 w 1536"/>
                <a:gd name="T17" fmla="*/ 0 h 1297"/>
                <a:gd name="T18" fmla="*/ 74 w 1536"/>
                <a:gd name="T19" fmla="*/ 0 h 1297"/>
                <a:gd name="T20" fmla="*/ 0 w 1536"/>
                <a:gd name="T21" fmla="*/ 74 h 1297"/>
                <a:gd name="T22" fmla="*/ 0 w 1536"/>
                <a:gd name="T23" fmla="*/ 926 h 1297"/>
                <a:gd name="T24" fmla="*/ 74 w 1536"/>
                <a:gd name="T25" fmla="*/ 1000 h 1297"/>
                <a:gd name="T26" fmla="*/ 325 w 1536"/>
                <a:gd name="T27" fmla="*/ 1000 h 1297"/>
                <a:gd name="T28" fmla="*/ 347 w 1536"/>
                <a:gd name="T29" fmla="*/ 977 h 1297"/>
                <a:gd name="T30" fmla="*/ 325 w 1536"/>
                <a:gd name="T31" fmla="*/ 955 h 1297"/>
                <a:gd name="T32" fmla="*/ 74 w 1536"/>
                <a:gd name="T33" fmla="*/ 955 h 1297"/>
                <a:gd name="T34" fmla="*/ 45 w 1536"/>
                <a:gd name="T35" fmla="*/ 926 h 1297"/>
                <a:gd name="T36" fmla="*/ 45 w 1536"/>
                <a:gd name="T37" fmla="*/ 868 h 1297"/>
                <a:gd name="T38" fmla="*/ 1491 w 1536"/>
                <a:gd name="T39" fmla="*/ 868 h 1297"/>
                <a:gd name="T40" fmla="*/ 1491 w 1536"/>
                <a:gd name="T41" fmla="*/ 926 h 1297"/>
                <a:gd name="T42" fmla="*/ 1462 w 1536"/>
                <a:gd name="T43" fmla="*/ 955 h 1297"/>
                <a:gd name="T44" fmla="*/ 429 w 1536"/>
                <a:gd name="T45" fmla="*/ 955 h 1297"/>
                <a:gd name="T46" fmla="*/ 406 w 1536"/>
                <a:gd name="T47" fmla="*/ 977 h 1297"/>
                <a:gd name="T48" fmla="*/ 429 w 1536"/>
                <a:gd name="T49" fmla="*/ 1000 h 1297"/>
                <a:gd name="T50" fmla="*/ 618 w 1536"/>
                <a:gd name="T51" fmla="*/ 1000 h 1297"/>
                <a:gd name="T52" fmla="*/ 609 w 1536"/>
                <a:gd name="T53" fmla="*/ 1057 h 1297"/>
                <a:gd name="T54" fmla="*/ 551 w 1536"/>
                <a:gd name="T55" fmla="*/ 1176 h 1297"/>
                <a:gd name="T56" fmla="*/ 526 w 1536"/>
                <a:gd name="T57" fmla="*/ 1202 h 1297"/>
                <a:gd name="T58" fmla="*/ 515 w 1536"/>
                <a:gd name="T59" fmla="*/ 1263 h 1297"/>
                <a:gd name="T60" fmla="*/ 567 w 1536"/>
                <a:gd name="T61" fmla="*/ 1297 h 1297"/>
                <a:gd name="T62" fmla="*/ 969 w 1536"/>
                <a:gd name="T63" fmla="*/ 1297 h 1297"/>
                <a:gd name="T64" fmla="*/ 1021 w 1536"/>
                <a:gd name="T65" fmla="*/ 1263 h 1297"/>
                <a:gd name="T66" fmla="*/ 1010 w 1536"/>
                <a:gd name="T67" fmla="*/ 1202 h 1297"/>
                <a:gd name="T68" fmla="*/ 985 w 1536"/>
                <a:gd name="T69" fmla="*/ 1176 h 1297"/>
                <a:gd name="T70" fmla="*/ 927 w 1536"/>
                <a:gd name="T71" fmla="*/ 1057 h 1297"/>
                <a:gd name="T72" fmla="*/ 918 w 1536"/>
                <a:gd name="T73" fmla="*/ 1000 h 1297"/>
                <a:gd name="T74" fmla="*/ 1462 w 1536"/>
                <a:gd name="T75" fmla="*/ 1000 h 1297"/>
                <a:gd name="T76" fmla="*/ 1536 w 1536"/>
                <a:gd name="T77" fmla="*/ 926 h 1297"/>
                <a:gd name="T78" fmla="*/ 1536 w 1536"/>
                <a:gd name="T79" fmla="*/ 671 h 1297"/>
                <a:gd name="T80" fmla="*/ 1514 w 1536"/>
                <a:gd name="T81" fmla="*/ 649 h 1297"/>
                <a:gd name="T82" fmla="*/ 980 w 1536"/>
                <a:gd name="T83" fmla="*/ 1245 h 1297"/>
                <a:gd name="T84" fmla="*/ 969 w 1536"/>
                <a:gd name="T85" fmla="*/ 1252 h 1297"/>
                <a:gd name="T86" fmla="*/ 567 w 1536"/>
                <a:gd name="T87" fmla="*/ 1252 h 1297"/>
                <a:gd name="T88" fmla="*/ 556 w 1536"/>
                <a:gd name="T89" fmla="*/ 1245 h 1297"/>
                <a:gd name="T90" fmla="*/ 559 w 1536"/>
                <a:gd name="T91" fmla="*/ 1233 h 1297"/>
                <a:gd name="T92" fmla="*/ 583 w 1536"/>
                <a:gd name="T93" fmla="*/ 1207 h 1297"/>
                <a:gd name="T94" fmla="*/ 596 w 1536"/>
                <a:gd name="T95" fmla="*/ 1193 h 1297"/>
                <a:gd name="T96" fmla="*/ 940 w 1536"/>
                <a:gd name="T97" fmla="*/ 1193 h 1297"/>
                <a:gd name="T98" fmla="*/ 953 w 1536"/>
                <a:gd name="T99" fmla="*/ 1207 h 1297"/>
                <a:gd name="T100" fmla="*/ 977 w 1536"/>
                <a:gd name="T101" fmla="*/ 1233 h 1297"/>
                <a:gd name="T102" fmla="*/ 980 w 1536"/>
                <a:gd name="T103" fmla="*/ 1245 h 1297"/>
                <a:gd name="T104" fmla="*/ 882 w 1536"/>
                <a:gd name="T105" fmla="*/ 1064 h 1297"/>
                <a:gd name="T106" fmla="*/ 910 w 1536"/>
                <a:gd name="T107" fmla="*/ 1148 h 1297"/>
                <a:gd name="T108" fmla="*/ 626 w 1536"/>
                <a:gd name="T109" fmla="*/ 1148 h 1297"/>
                <a:gd name="T110" fmla="*/ 654 w 1536"/>
                <a:gd name="T111" fmla="*/ 1064 h 1297"/>
                <a:gd name="T112" fmla="*/ 664 w 1536"/>
                <a:gd name="T113" fmla="*/ 1000 h 1297"/>
                <a:gd name="T114" fmla="*/ 872 w 1536"/>
                <a:gd name="T115" fmla="*/ 1000 h 1297"/>
                <a:gd name="T116" fmla="*/ 882 w 1536"/>
                <a:gd name="T117" fmla="*/ 1064 h 1297"/>
                <a:gd name="T118" fmla="*/ 882 w 1536"/>
                <a:gd name="T119" fmla="*/ 1064 h 1297"/>
                <a:gd name="T120" fmla="*/ 882 w 1536"/>
                <a:gd name="T121" fmla="*/ 1064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6" h="1297">
                  <a:moveTo>
                    <a:pt x="1514" y="649"/>
                  </a:moveTo>
                  <a:cubicBezTo>
                    <a:pt x="1501" y="649"/>
                    <a:pt x="1491" y="659"/>
                    <a:pt x="1491" y="671"/>
                  </a:cubicBezTo>
                  <a:cubicBezTo>
                    <a:pt x="1491" y="823"/>
                    <a:pt x="1491" y="823"/>
                    <a:pt x="1491" y="823"/>
                  </a:cubicBezTo>
                  <a:cubicBezTo>
                    <a:pt x="45" y="823"/>
                    <a:pt x="45" y="823"/>
                    <a:pt x="45" y="823"/>
                  </a:cubicBezTo>
                  <a:cubicBezTo>
                    <a:pt x="45" y="74"/>
                    <a:pt x="45" y="74"/>
                    <a:pt x="45" y="74"/>
                  </a:cubicBezTo>
                  <a:cubicBezTo>
                    <a:pt x="45" y="58"/>
                    <a:pt x="58" y="45"/>
                    <a:pt x="74" y="45"/>
                  </a:cubicBezTo>
                  <a:cubicBezTo>
                    <a:pt x="1090" y="45"/>
                    <a:pt x="1090" y="45"/>
                    <a:pt x="1090" y="45"/>
                  </a:cubicBezTo>
                  <a:cubicBezTo>
                    <a:pt x="1102" y="45"/>
                    <a:pt x="1112" y="35"/>
                    <a:pt x="1112" y="22"/>
                  </a:cubicBezTo>
                  <a:cubicBezTo>
                    <a:pt x="1112" y="10"/>
                    <a:pt x="1102" y="0"/>
                    <a:pt x="1090" y="0"/>
                  </a:cubicBezTo>
                  <a:cubicBezTo>
                    <a:pt x="74" y="0"/>
                    <a:pt x="74" y="0"/>
                    <a:pt x="74" y="0"/>
                  </a:cubicBezTo>
                  <a:cubicBezTo>
                    <a:pt x="33" y="0"/>
                    <a:pt x="0" y="33"/>
                    <a:pt x="0" y="74"/>
                  </a:cubicBezTo>
                  <a:cubicBezTo>
                    <a:pt x="0" y="926"/>
                    <a:pt x="0" y="926"/>
                    <a:pt x="0" y="926"/>
                  </a:cubicBezTo>
                  <a:cubicBezTo>
                    <a:pt x="0" y="967"/>
                    <a:pt x="33" y="1000"/>
                    <a:pt x="74" y="1000"/>
                  </a:cubicBezTo>
                  <a:cubicBezTo>
                    <a:pt x="325" y="1000"/>
                    <a:pt x="325" y="1000"/>
                    <a:pt x="325" y="1000"/>
                  </a:cubicBezTo>
                  <a:cubicBezTo>
                    <a:pt x="337" y="1000"/>
                    <a:pt x="347" y="990"/>
                    <a:pt x="347" y="977"/>
                  </a:cubicBezTo>
                  <a:cubicBezTo>
                    <a:pt x="347" y="965"/>
                    <a:pt x="337" y="955"/>
                    <a:pt x="325" y="955"/>
                  </a:cubicBezTo>
                  <a:cubicBezTo>
                    <a:pt x="74" y="955"/>
                    <a:pt x="74" y="955"/>
                    <a:pt x="74" y="955"/>
                  </a:cubicBezTo>
                  <a:cubicBezTo>
                    <a:pt x="58" y="955"/>
                    <a:pt x="45" y="942"/>
                    <a:pt x="45" y="926"/>
                  </a:cubicBezTo>
                  <a:cubicBezTo>
                    <a:pt x="45" y="868"/>
                    <a:pt x="45" y="868"/>
                    <a:pt x="45" y="868"/>
                  </a:cubicBezTo>
                  <a:cubicBezTo>
                    <a:pt x="1491" y="868"/>
                    <a:pt x="1491" y="868"/>
                    <a:pt x="1491" y="868"/>
                  </a:cubicBezTo>
                  <a:cubicBezTo>
                    <a:pt x="1491" y="926"/>
                    <a:pt x="1491" y="926"/>
                    <a:pt x="1491" y="926"/>
                  </a:cubicBezTo>
                  <a:cubicBezTo>
                    <a:pt x="1491" y="942"/>
                    <a:pt x="1478" y="955"/>
                    <a:pt x="1462" y="955"/>
                  </a:cubicBezTo>
                  <a:cubicBezTo>
                    <a:pt x="429" y="955"/>
                    <a:pt x="429" y="955"/>
                    <a:pt x="429" y="955"/>
                  </a:cubicBezTo>
                  <a:cubicBezTo>
                    <a:pt x="416" y="955"/>
                    <a:pt x="406" y="965"/>
                    <a:pt x="406" y="977"/>
                  </a:cubicBezTo>
                  <a:cubicBezTo>
                    <a:pt x="406" y="990"/>
                    <a:pt x="416" y="1000"/>
                    <a:pt x="429" y="1000"/>
                  </a:cubicBezTo>
                  <a:cubicBezTo>
                    <a:pt x="618" y="1000"/>
                    <a:pt x="618" y="1000"/>
                    <a:pt x="618" y="1000"/>
                  </a:cubicBezTo>
                  <a:cubicBezTo>
                    <a:pt x="609" y="1057"/>
                    <a:pt x="609" y="1057"/>
                    <a:pt x="609" y="1057"/>
                  </a:cubicBezTo>
                  <a:cubicBezTo>
                    <a:pt x="603" y="1102"/>
                    <a:pt x="582" y="1143"/>
                    <a:pt x="551" y="1176"/>
                  </a:cubicBezTo>
                  <a:cubicBezTo>
                    <a:pt x="526" y="1202"/>
                    <a:pt x="526" y="1202"/>
                    <a:pt x="526" y="1202"/>
                  </a:cubicBezTo>
                  <a:cubicBezTo>
                    <a:pt x="510" y="1218"/>
                    <a:pt x="506" y="1242"/>
                    <a:pt x="515" y="1263"/>
                  </a:cubicBezTo>
                  <a:cubicBezTo>
                    <a:pt x="524" y="1284"/>
                    <a:pt x="544" y="1297"/>
                    <a:pt x="567" y="1297"/>
                  </a:cubicBezTo>
                  <a:cubicBezTo>
                    <a:pt x="969" y="1297"/>
                    <a:pt x="969" y="1297"/>
                    <a:pt x="969" y="1297"/>
                  </a:cubicBezTo>
                  <a:cubicBezTo>
                    <a:pt x="992" y="1297"/>
                    <a:pt x="1012" y="1284"/>
                    <a:pt x="1021" y="1263"/>
                  </a:cubicBezTo>
                  <a:cubicBezTo>
                    <a:pt x="1030" y="1242"/>
                    <a:pt x="1026" y="1218"/>
                    <a:pt x="1010" y="1202"/>
                  </a:cubicBezTo>
                  <a:cubicBezTo>
                    <a:pt x="985" y="1176"/>
                    <a:pt x="985" y="1176"/>
                    <a:pt x="985" y="1176"/>
                  </a:cubicBezTo>
                  <a:cubicBezTo>
                    <a:pt x="954" y="1143"/>
                    <a:pt x="933" y="1102"/>
                    <a:pt x="927" y="1057"/>
                  </a:cubicBezTo>
                  <a:cubicBezTo>
                    <a:pt x="918" y="1000"/>
                    <a:pt x="918" y="1000"/>
                    <a:pt x="918" y="1000"/>
                  </a:cubicBezTo>
                  <a:cubicBezTo>
                    <a:pt x="1462" y="1000"/>
                    <a:pt x="1462" y="1000"/>
                    <a:pt x="1462" y="1000"/>
                  </a:cubicBezTo>
                  <a:cubicBezTo>
                    <a:pt x="1503" y="1000"/>
                    <a:pt x="1536" y="967"/>
                    <a:pt x="1536" y="926"/>
                  </a:cubicBezTo>
                  <a:cubicBezTo>
                    <a:pt x="1536" y="671"/>
                    <a:pt x="1536" y="671"/>
                    <a:pt x="1536" y="671"/>
                  </a:cubicBezTo>
                  <a:cubicBezTo>
                    <a:pt x="1536" y="659"/>
                    <a:pt x="1526" y="649"/>
                    <a:pt x="1514" y="649"/>
                  </a:cubicBezTo>
                  <a:close/>
                  <a:moveTo>
                    <a:pt x="980" y="1245"/>
                  </a:moveTo>
                  <a:cubicBezTo>
                    <a:pt x="979" y="1248"/>
                    <a:pt x="976" y="1252"/>
                    <a:pt x="969" y="1252"/>
                  </a:cubicBezTo>
                  <a:cubicBezTo>
                    <a:pt x="567" y="1252"/>
                    <a:pt x="567" y="1252"/>
                    <a:pt x="567" y="1252"/>
                  </a:cubicBezTo>
                  <a:cubicBezTo>
                    <a:pt x="560" y="1252"/>
                    <a:pt x="557" y="1248"/>
                    <a:pt x="556" y="1245"/>
                  </a:cubicBezTo>
                  <a:cubicBezTo>
                    <a:pt x="555" y="1243"/>
                    <a:pt x="554" y="1238"/>
                    <a:pt x="559" y="1233"/>
                  </a:cubicBezTo>
                  <a:cubicBezTo>
                    <a:pt x="583" y="1207"/>
                    <a:pt x="583" y="1207"/>
                    <a:pt x="583" y="1207"/>
                  </a:cubicBezTo>
                  <a:cubicBezTo>
                    <a:pt x="588" y="1202"/>
                    <a:pt x="592" y="1198"/>
                    <a:pt x="596" y="1193"/>
                  </a:cubicBezTo>
                  <a:cubicBezTo>
                    <a:pt x="940" y="1193"/>
                    <a:pt x="940" y="1193"/>
                    <a:pt x="940" y="1193"/>
                  </a:cubicBezTo>
                  <a:cubicBezTo>
                    <a:pt x="944" y="1198"/>
                    <a:pt x="948" y="1202"/>
                    <a:pt x="953" y="1207"/>
                  </a:cubicBezTo>
                  <a:cubicBezTo>
                    <a:pt x="977" y="1233"/>
                    <a:pt x="977" y="1233"/>
                    <a:pt x="977" y="1233"/>
                  </a:cubicBezTo>
                  <a:cubicBezTo>
                    <a:pt x="982" y="1238"/>
                    <a:pt x="981" y="1243"/>
                    <a:pt x="980" y="1245"/>
                  </a:cubicBezTo>
                  <a:close/>
                  <a:moveTo>
                    <a:pt x="882" y="1064"/>
                  </a:moveTo>
                  <a:cubicBezTo>
                    <a:pt x="887" y="1093"/>
                    <a:pt x="896" y="1122"/>
                    <a:pt x="910" y="1148"/>
                  </a:cubicBezTo>
                  <a:cubicBezTo>
                    <a:pt x="626" y="1148"/>
                    <a:pt x="626" y="1148"/>
                    <a:pt x="626" y="1148"/>
                  </a:cubicBezTo>
                  <a:cubicBezTo>
                    <a:pt x="640" y="1122"/>
                    <a:pt x="649" y="1093"/>
                    <a:pt x="654" y="1064"/>
                  </a:cubicBezTo>
                  <a:cubicBezTo>
                    <a:pt x="664" y="1000"/>
                    <a:pt x="664" y="1000"/>
                    <a:pt x="664" y="1000"/>
                  </a:cubicBezTo>
                  <a:cubicBezTo>
                    <a:pt x="872" y="1000"/>
                    <a:pt x="872" y="1000"/>
                    <a:pt x="872" y="1000"/>
                  </a:cubicBezTo>
                  <a:lnTo>
                    <a:pt x="882" y="1064"/>
                  </a:lnTo>
                  <a:close/>
                  <a:moveTo>
                    <a:pt x="882" y="1064"/>
                  </a:moveTo>
                  <a:cubicBezTo>
                    <a:pt x="882" y="1064"/>
                    <a:pt x="882" y="1064"/>
                    <a:pt x="882" y="1064"/>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57" name="Freeform 28"/>
            <p:cNvSpPr>
              <a:spLocks noEditPoints="1"/>
            </p:cNvSpPr>
            <p:nvPr/>
          </p:nvSpPr>
          <p:spPr bwMode="auto">
            <a:xfrm>
              <a:off x="1092200" y="2862230"/>
              <a:ext cx="123825" cy="198438"/>
            </a:xfrm>
            <a:custGeom>
              <a:avLst/>
              <a:gdLst>
                <a:gd name="T0" fmla="*/ 291 w 365"/>
                <a:gd name="T1" fmla="*/ 0 h 590"/>
                <a:gd name="T2" fmla="*/ 23 w 365"/>
                <a:gd name="T3" fmla="*/ 0 h 590"/>
                <a:gd name="T4" fmla="*/ 0 w 365"/>
                <a:gd name="T5" fmla="*/ 22 h 590"/>
                <a:gd name="T6" fmla="*/ 23 w 365"/>
                <a:gd name="T7" fmla="*/ 45 h 590"/>
                <a:gd name="T8" fmla="*/ 291 w 365"/>
                <a:gd name="T9" fmla="*/ 45 h 590"/>
                <a:gd name="T10" fmla="*/ 320 w 365"/>
                <a:gd name="T11" fmla="*/ 74 h 590"/>
                <a:gd name="T12" fmla="*/ 320 w 365"/>
                <a:gd name="T13" fmla="*/ 567 h 590"/>
                <a:gd name="T14" fmla="*/ 343 w 365"/>
                <a:gd name="T15" fmla="*/ 590 h 590"/>
                <a:gd name="T16" fmla="*/ 365 w 365"/>
                <a:gd name="T17" fmla="*/ 567 h 590"/>
                <a:gd name="T18" fmla="*/ 365 w 365"/>
                <a:gd name="T19" fmla="*/ 74 h 590"/>
                <a:gd name="T20" fmla="*/ 291 w 365"/>
                <a:gd name="T21" fmla="*/ 0 h 590"/>
                <a:gd name="T22" fmla="*/ 291 w 365"/>
                <a:gd name="T23" fmla="*/ 0 h 590"/>
                <a:gd name="T24" fmla="*/ 291 w 365"/>
                <a:gd name="T25"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5" h="590">
                  <a:moveTo>
                    <a:pt x="291" y="0"/>
                  </a:moveTo>
                  <a:cubicBezTo>
                    <a:pt x="23" y="0"/>
                    <a:pt x="23" y="0"/>
                    <a:pt x="23" y="0"/>
                  </a:cubicBezTo>
                  <a:cubicBezTo>
                    <a:pt x="10" y="0"/>
                    <a:pt x="0" y="10"/>
                    <a:pt x="0" y="22"/>
                  </a:cubicBezTo>
                  <a:cubicBezTo>
                    <a:pt x="0" y="35"/>
                    <a:pt x="10" y="45"/>
                    <a:pt x="23" y="45"/>
                  </a:cubicBezTo>
                  <a:cubicBezTo>
                    <a:pt x="291" y="45"/>
                    <a:pt x="291" y="45"/>
                    <a:pt x="291" y="45"/>
                  </a:cubicBezTo>
                  <a:cubicBezTo>
                    <a:pt x="307" y="45"/>
                    <a:pt x="320" y="58"/>
                    <a:pt x="320" y="74"/>
                  </a:cubicBezTo>
                  <a:cubicBezTo>
                    <a:pt x="320" y="567"/>
                    <a:pt x="320" y="567"/>
                    <a:pt x="320" y="567"/>
                  </a:cubicBezTo>
                  <a:cubicBezTo>
                    <a:pt x="320" y="580"/>
                    <a:pt x="330" y="590"/>
                    <a:pt x="343" y="590"/>
                  </a:cubicBezTo>
                  <a:cubicBezTo>
                    <a:pt x="355" y="590"/>
                    <a:pt x="365" y="580"/>
                    <a:pt x="365" y="567"/>
                  </a:cubicBezTo>
                  <a:cubicBezTo>
                    <a:pt x="365" y="74"/>
                    <a:pt x="365" y="74"/>
                    <a:pt x="365" y="74"/>
                  </a:cubicBezTo>
                  <a:cubicBezTo>
                    <a:pt x="365" y="33"/>
                    <a:pt x="332" y="0"/>
                    <a:pt x="291" y="0"/>
                  </a:cubicBezTo>
                  <a:close/>
                  <a:moveTo>
                    <a:pt x="291" y="0"/>
                  </a:moveTo>
                  <a:cubicBezTo>
                    <a:pt x="291" y="0"/>
                    <a:pt x="291" y="0"/>
                    <a:pt x="291"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58" name="Freeform 32"/>
            <p:cNvSpPr>
              <a:spLocks noEditPoints="1"/>
            </p:cNvSpPr>
            <p:nvPr/>
          </p:nvSpPr>
          <p:spPr bwMode="auto">
            <a:xfrm>
              <a:off x="801688" y="2930493"/>
              <a:ext cx="114300" cy="14288"/>
            </a:xfrm>
            <a:custGeom>
              <a:avLst/>
              <a:gdLst>
                <a:gd name="T0" fmla="*/ 317 w 339"/>
                <a:gd name="T1" fmla="*/ 45 h 45"/>
                <a:gd name="T2" fmla="*/ 339 w 339"/>
                <a:gd name="T3" fmla="*/ 22 h 45"/>
                <a:gd name="T4" fmla="*/ 317 w 339"/>
                <a:gd name="T5" fmla="*/ 0 h 45"/>
                <a:gd name="T6" fmla="*/ 23 w 339"/>
                <a:gd name="T7" fmla="*/ 0 h 45"/>
                <a:gd name="T8" fmla="*/ 0 w 339"/>
                <a:gd name="T9" fmla="*/ 22 h 45"/>
                <a:gd name="T10" fmla="*/ 23 w 339"/>
                <a:gd name="T11" fmla="*/ 45 h 45"/>
                <a:gd name="T12" fmla="*/ 317 w 339"/>
                <a:gd name="T13" fmla="*/ 45 h 45"/>
                <a:gd name="T14" fmla="*/ 317 w 339"/>
                <a:gd name="T15" fmla="*/ 45 h 45"/>
                <a:gd name="T16" fmla="*/ 317 w 339"/>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45">
                  <a:moveTo>
                    <a:pt x="317" y="45"/>
                  </a:moveTo>
                  <a:cubicBezTo>
                    <a:pt x="329" y="45"/>
                    <a:pt x="339" y="35"/>
                    <a:pt x="339" y="22"/>
                  </a:cubicBezTo>
                  <a:cubicBezTo>
                    <a:pt x="339" y="10"/>
                    <a:pt x="329" y="0"/>
                    <a:pt x="317" y="0"/>
                  </a:cubicBezTo>
                  <a:cubicBezTo>
                    <a:pt x="23" y="0"/>
                    <a:pt x="23" y="0"/>
                    <a:pt x="23" y="0"/>
                  </a:cubicBezTo>
                  <a:cubicBezTo>
                    <a:pt x="11" y="0"/>
                    <a:pt x="0" y="10"/>
                    <a:pt x="0" y="22"/>
                  </a:cubicBezTo>
                  <a:cubicBezTo>
                    <a:pt x="0" y="35"/>
                    <a:pt x="11" y="45"/>
                    <a:pt x="23" y="45"/>
                  </a:cubicBezTo>
                  <a:lnTo>
                    <a:pt x="317" y="45"/>
                  </a:lnTo>
                  <a:close/>
                  <a:moveTo>
                    <a:pt x="317" y="45"/>
                  </a:moveTo>
                  <a:cubicBezTo>
                    <a:pt x="317" y="45"/>
                    <a:pt x="317" y="45"/>
                    <a:pt x="317" y="45"/>
                  </a:cubicBezTo>
                </a:path>
              </a:pathLst>
            </a:custGeom>
            <a:solidFill>
              <a:srgbClr val="DF2680"/>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59" name="Freeform 33"/>
            <p:cNvSpPr>
              <a:spLocks noEditPoints="1"/>
            </p:cNvSpPr>
            <p:nvPr/>
          </p:nvSpPr>
          <p:spPr bwMode="auto">
            <a:xfrm>
              <a:off x="760413" y="2930493"/>
              <a:ext cx="26987" cy="14288"/>
            </a:xfrm>
            <a:custGeom>
              <a:avLst/>
              <a:gdLst>
                <a:gd name="T0" fmla="*/ 23 w 84"/>
                <a:gd name="T1" fmla="*/ 45 h 45"/>
                <a:gd name="T2" fmla="*/ 62 w 84"/>
                <a:gd name="T3" fmla="*/ 45 h 45"/>
                <a:gd name="T4" fmla="*/ 84 w 84"/>
                <a:gd name="T5" fmla="*/ 22 h 45"/>
                <a:gd name="T6" fmla="*/ 62 w 84"/>
                <a:gd name="T7" fmla="*/ 0 h 45"/>
                <a:gd name="T8" fmla="*/ 23 w 84"/>
                <a:gd name="T9" fmla="*/ 0 h 45"/>
                <a:gd name="T10" fmla="*/ 0 w 84"/>
                <a:gd name="T11" fmla="*/ 22 h 45"/>
                <a:gd name="T12" fmla="*/ 23 w 84"/>
                <a:gd name="T13" fmla="*/ 45 h 45"/>
                <a:gd name="T14" fmla="*/ 23 w 84"/>
                <a:gd name="T15" fmla="*/ 45 h 45"/>
                <a:gd name="T16" fmla="*/ 23 w 8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45">
                  <a:moveTo>
                    <a:pt x="23" y="45"/>
                  </a:moveTo>
                  <a:cubicBezTo>
                    <a:pt x="62" y="45"/>
                    <a:pt x="62" y="45"/>
                    <a:pt x="62" y="45"/>
                  </a:cubicBezTo>
                  <a:cubicBezTo>
                    <a:pt x="74" y="45"/>
                    <a:pt x="84" y="35"/>
                    <a:pt x="84" y="22"/>
                  </a:cubicBezTo>
                  <a:cubicBezTo>
                    <a:pt x="84" y="10"/>
                    <a:pt x="74" y="0"/>
                    <a:pt x="62" y="0"/>
                  </a:cubicBezTo>
                  <a:cubicBezTo>
                    <a:pt x="23" y="0"/>
                    <a:pt x="23" y="0"/>
                    <a:pt x="23" y="0"/>
                  </a:cubicBezTo>
                  <a:cubicBezTo>
                    <a:pt x="10" y="0"/>
                    <a:pt x="0" y="10"/>
                    <a:pt x="0" y="22"/>
                  </a:cubicBezTo>
                  <a:cubicBezTo>
                    <a:pt x="0" y="35"/>
                    <a:pt x="10" y="45"/>
                    <a:pt x="23" y="45"/>
                  </a:cubicBezTo>
                  <a:close/>
                  <a:moveTo>
                    <a:pt x="23" y="45"/>
                  </a:moveTo>
                  <a:cubicBezTo>
                    <a:pt x="23" y="45"/>
                    <a:pt x="23" y="45"/>
                    <a:pt x="23" y="45"/>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60" name="Freeform 34"/>
            <p:cNvSpPr>
              <a:spLocks noEditPoints="1"/>
            </p:cNvSpPr>
            <p:nvPr/>
          </p:nvSpPr>
          <p:spPr bwMode="auto">
            <a:xfrm>
              <a:off x="760413" y="2965418"/>
              <a:ext cx="125412" cy="15875"/>
            </a:xfrm>
            <a:custGeom>
              <a:avLst/>
              <a:gdLst>
                <a:gd name="T0" fmla="*/ 372 w 372"/>
                <a:gd name="T1" fmla="*/ 23 h 45"/>
                <a:gd name="T2" fmla="*/ 350 w 372"/>
                <a:gd name="T3" fmla="*/ 0 h 45"/>
                <a:gd name="T4" fmla="*/ 23 w 372"/>
                <a:gd name="T5" fmla="*/ 0 h 45"/>
                <a:gd name="T6" fmla="*/ 0 w 372"/>
                <a:gd name="T7" fmla="*/ 23 h 45"/>
                <a:gd name="T8" fmla="*/ 23 w 372"/>
                <a:gd name="T9" fmla="*/ 45 h 45"/>
                <a:gd name="T10" fmla="*/ 350 w 372"/>
                <a:gd name="T11" fmla="*/ 45 h 45"/>
                <a:gd name="T12" fmla="*/ 372 w 372"/>
                <a:gd name="T13" fmla="*/ 23 h 45"/>
                <a:gd name="T14" fmla="*/ 372 w 372"/>
                <a:gd name="T15" fmla="*/ 23 h 45"/>
                <a:gd name="T16" fmla="*/ 372 w 372"/>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
                  <a:moveTo>
                    <a:pt x="372" y="23"/>
                  </a:moveTo>
                  <a:cubicBezTo>
                    <a:pt x="372" y="10"/>
                    <a:pt x="362" y="0"/>
                    <a:pt x="350" y="0"/>
                  </a:cubicBezTo>
                  <a:cubicBezTo>
                    <a:pt x="23" y="0"/>
                    <a:pt x="23" y="0"/>
                    <a:pt x="23" y="0"/>
                  </a:cubicBezTo>
                  <a:cubicBezTo>
                    <a:pt x="10" y="0"/>
                    <a:pt x="0" y="10"/>
                    <a:pt x="0" y="23"/>
                  </a:cubicBezTo>
                  <a:cubicBezTo>
                    <a:pt x="0" y="35"/>
                    <a:pt x="10" y="45"/>
                    <a:pt x="23" y="45"/>
                  </a:cubicBezTo>
                  <a:cubicBezTo>
                    <a:pt x="350" y="45"/>
                    <a:pt x="350" y="45"/>
                    <a:pt x="350" y="45"/>
                  </a:cubicBezTo>
                  <a:cubicBezTo>
                    <a:pt x="362" y="45"/>
                    <a:pt x="372" y="35"/>
                    <a:pt x="372" y="23"/>
                  </a:cubicBezTo>
                  <a:close/>
                  <a:moveTo>
                    <a:pt x="372" y="23"/>
                  </a:moveTo>
                  <a:cubicBezTo>
                    <a:pt x="372" y="23"/>
                    <a:pt x="372" y="23"/>
                    <a:pt x="372" y="23"/>
                  </a:cubicBezTo>
                </a:path>
              </a:pathLst>
            </a:custGeom>
            <a:solidFill>
              <a:srgbClr val="DF2680"/>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61" name="Freeform 35"/>
            <p:cNvSpPr>
              <a:spLocks noEditPoints="1"/>
            </p:cNvSpPr>
            <p:nvPr/>
          </p:nvSpPr>
          <p:spPr bwMode="auto">
            <a:xfrm>
              <a:off x="760413" y="3001930"/>
              <a:ext cx="100012" cy="15875"/>
            </a:xfrm>
            <a:custGeom>
              <a:avLst/>
              <a:gdLst>
                <a:gd name="T0" fmla="*/ 300 w 300"/>
                <a:gd name="T1" fmla="*/ 23 h 45"/>
                <a:gd name="T2" fmla="*/ 278 w 300"/>
                <a:gd name="T3" fmla="*/ 0 h 45"/>
                <a:gd name="T4" fmla="*/ 23 w 300"/>
                <a:gd name="T5" fmla="*/ 0 h 45"/>
                <a:gd name="T6" fmla="*/ 0 w 300"/>
                <a:gd name="T7" fmla="*/ 23 h 45"/>
                <a:gd name="T8" fmla="*/ 23 w 300"/>
                <a:gd name="T9" fmla="*/ 45 h 45"/>
                <a:gd name="T10" fmla="*/ 278 w 300"/>
                <a:gd name="T11" fmla="*/ 45 h 45"/>
                <a:gd name="T12" fmla="*/ 300 w 300"/>
                <a:gd name="T13" fmla="*/ 23 h 45"/>
                <a:gd name="T14" fmla="*/ 300 w 300"/>
                <a:gd name="T15" fmla="*/ 23 h 45"/>
                <a:gd name="T16" fmla="*/ 300 w 300"/>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45">
                  <a:moveTo>
                    <a:pt x="300" y="23"/>
                  </a:moveTo>
                  <a:cubicBezTo>
                    <a:pt x="300" y="10"/>
                    <a:pt x="290" y="0"/>
                    <a:pt x="278" y="0"/>
                  </a:cubicBezTo>
                  <a:cubicBezTo>
                    <a:pt x="23" y="0"/>
                    <a:pt x="23" y="0"/>
                    <a:pt x="23" y="0"/>
                  </a:cubicBezTo>
                  <a:cubicBezTo>
                    <a:pt x="10" y="0"/>
                    <a:pt x="0" y="10"/>
                    <a:pt x="0" y="23"/>
                  </a:cubicBezTo>
                  <a:cubicBezTo>
                    <a:pt x="0" y="35"/>
                    <a:pt x="10" y="45"/>
                    <a:pt x="23" y="45"/>
                  </a:cubicBezTo>
                  <a:cubicBezTo>
                    <a:pt x="278" y="45"/>
                    <a:pt x="278" y="45"/>
                    <a:pt x="278" y="45"/>
                  </a:cubicBezTo>
                  <a:cubicBezTo>
                    <a:pt x="290" y="45"/>
                    <a:pt x="300" y="35"/>
                    <a:pt x="300" y="23"/>
                  </a:cubicBezTo>
                  <a:close/>
                  <a:moveTo>
                    <a:pt x="300" y="23"/>
                  </a:moveTo>
                  <a:cubicBezTo>
                    <a:pt x="300" y="23"/>
                    <a:pt x="300" y="23"/>
                    <a:pt x="300" y="23"/>
                  </a:cubicBezTo>
                </a:path>
              </a:pathLst>
            </a:custGeom>
            <a:solidFill>
              <a:srgbClr val="DF2680"/>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62" name="Freeform 36"/>
            <p:cNvSpPr>
              <a:spLocks noEditPoints="1"/>
            </p:cNvSpPr>
            <p:nvPr/>
          </p:nvSpPr>
          <p:spPr bwMode="auto">
            <a:xfrm>
              <a:off x="760413" y="3038443"/>
              <a:ext cx="82550" cy="14288"/>
            </a:xfrm>
            <a:custGeom>
              <a:avLst/>
              <a:gdLst>
                <a:gd name="T0" fmla="*/ 246 w 246"/>
                <a:gd name="T1" fmla="*/ 23 h 45"/>
                <a:gd name="T2" fmla="*/ 224 w 246"/>
                <a:gd name="T3" fmla="*/ 0 h 45"/>
                <a:gd name="T4" fmla="*/ 23 w 246"/>
                <a:gd name="T5" fmla="*/ 0 h 45"/>
                <a:gd name="T6" fmla="*/ 0 w 246"/>
                <a:gd name="T7" fmla="*/ 23 h 45"/>
                <a:gd name="T8" fmla="*/ 23 w 246"/>
                <a:gd name="T9" fmla="*/ 45 h 45"/>
                <a:gd name="T10" fmla="*/ 224 w 246"/>
                <a:gd name="T11" fmla="*/ 45 h 45"/>
                <a:gd name="T12" fmla="*/ 246 w 246"/>
                <a:gd name="T13" fmla="*/ 23 h 45"/>
                <a:gd name="T14" fmla="*/ 246 w 246"/>
                <a:gd name="T15" fmla="*/ 23 h 45"/>
                <a:gd name="T16" fmla="*/ 246 w 246"/>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45">
                  <a:moveTo>
                    <a:pt x="246" y="23"/>
                  </a:moveTo>
                  <a:cubicBezTo>
                    <a:pt x="246" y="10"/>
                    <a:pt x="236" y="0"/>
                    <a:pt x="224" y="0"/>
                  </a:cubicBezTo>
                  <a:cubicBezTo>
                    <a:pt x="23" y="0"/>
                    <a:pt x="23" y="0"/>
                    <a:pt x="23" y="0"/>
                  </a:cubicBezTo>
                  <a:cubicBezTo>
                    <a:pt x="10" y="0"/>
                    <a:pt x="0" y="10"/>
                    <a:pt x="0" y="23"/>
                  </a:cubicBezTo>
                  <a:cubicBezTo>
                    <a:pt x="0" y="35"/>
                    <a:pt x="10" y="45"/>
                    <a:pt x="23" y="45"/>
                  </a:cubicBezTo>
                  <a:cubicBezTo>
                    <a:pt x="224" y="45"/>
                    <a:pt x="224" y="45"/>
                    <a:pt x="224" y="45"/>
                  </a:cubicBezTo>
                  <a:cubicBezTo>
                    <a:pt x="236" y="45"/>
                    <a:pt x="246" y="35"/>
                    <a:pt x="246" y="23"/>
                  </a:cubicBezTo>
                  <a:close/>
                  <a:moveTo>
                    <a:pt x="246" y="23"/>
                  </a:moveTo>
                  <a:cubicBezTo>
                    <a:pt x="246" y="23"/>
                    <a:pt x="246" y="23"/>
                    <a:pt x="246" y="23"/>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dirty="0"/>
            </a:p>
          </p:txBody>
        </p:sp>
        <p:sp>
          <p:nvSpPr>
            <p:cNvPr id="63" name="Freeform 37"/>
            <p:cNvSpPr>
              <a:spLocks noEditPoints="1"/>
            </p:cNvSpPr>
            <p:nvPr/>
          </p:nvSpPr>
          <p:spPr bwMode="auto">
            <a:xfrm>
              <a:off x="760413" y="3073368"/>
              <a:ext cx="76200" cy="15875"/>
            </a:xfrm>
            <a:custGeom>
              <a:avLst/>
              <a:gdLst>
                <a:gd name="T0" fmla="*/ 206 w 228"/>
                <a:gd name="T1" fmla="*/ 0 h 45"/>
                <a:gd name="T2" fmla="*/ 23 w 228"/>
                <a:gd name="T3" fmla="*/ 0 h 45"/>
                <a:gd name="T4" fmla="*/ 0 w 228"/>
                <a:gd name="T5" fmla="*/ 23 h 45"/>
                <a:gd name="T6" fmla="*/ 23 w 228"/>
                <a:gd name="T7" fmla="*/ 45 h 45"/>
                <a:gd name="T8" fmla="*/ 206 w 228"/>
                <a:gd name="T9" fmla="*/ 45 h 45"/>
                <a:gd name="T10" fmla="*/ 228 w 228"/>
                <a:gd name="T11" fmla="*/ 23 h 45"/>
                <a:gd name="T12" fmla="*/ 206 w 228"/>
                <a:gd name="T13" fmla="*/ 0 h 45"/>
                <a:gd name="T14" fmla="*/ 206 w 228"/>
                <a:gd name="T15" fmla="*/ 0 h 45"/>
                <a:gd name="T16" fmla="*/ 206 w 228"/>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45">
                  <a:moveTo>
                    <a:pt x="206" y="0"/>
                  </a:moveTo>
                  <a:cubicBezTo>
                    <a:pt x="23" y="0"/>
                    <a:pt x="23" y="0"/>
                    <a:pt x="23" y="0"/>
                  </a:cubicBezTo>
                  <a:cubicBezTo>
                    <a:pt x="10" y="0"/>
                    <a:pt x="0" y="10"/>
                    <a:pt x="0" y="23"/>
                  </a:cubicBezTo>
                  <a:cubicBezTo>
                    <a:pt x="0" y="35"/>
                    <a:pt x="10" y="45"/>
                    <a:pt x="23" y="45"/>
                  </a:cubicBezTo>
                  <a:cubicBezTo>
                    <a:pt x="206" y="45"/>
                    <a:pt x="206" y="45"/>
                    <a:pt x="206" y="45"/>
                  </a:cubicBezTo>
                  <a:cubicBezTo>
                    <a:pt x="218" y="45"/>
                    <a:pt x="228" y="35"/>
                    <a:pt x="228" y="23"/>
                  </a:cubicBezTo>
                  <a:cubicBezTo>
                    <a:pt x="228" y="10"/>
                    <a:pt x="218" y="0"/>
                    <a:pt x="206" y="0"/>
                  </a:cubicBezTo>
                  <a:close/>
                  <a:moveTo>
                    <a:pt x="206" y="0"/>
                  </a:moveTo>
                  <a:cubicBezTo>
                    <a:pt x="206" y="0"/>
                    <a:pt x="206" y="0"/>
                    <a:pt x="206"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dirty="0"/>
            </a:p>
          </p:txBody>
        </p:sp>
      </p:grpSp>
    </p:spTree>
    <p:extLst>
      <p:ext uri="{BB962C8B-B14F-4D97-AF65-F5344CB8AC3E}">
        <p14:creationId xmlns:p14="http://schemas.microsoft.com/office/powerpoint/2010/main" val="232493882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13517" y="16625"/>
            <a:ext cx="8456083" cy="1133342"/>
          </a:xfrm>
        </p:spPr>
        <p:txBody>
          <a:bodyPr>
            <a:normAutofit/>
          </a:bodyPr>
          <a:lstStyle/>
          <a:p>
            <a:r>
              <a:rPr lang="fr-FR" dirty="0">
                <a:latin typeface="Calibri" panose="020F0502020204030204" pitchFamily="34" charset="0"/>
                <a:cs typeface="Calibri" panose="020F0502020204030204" pitchFamily="34" charset="0"/>
              </a:rPr>
              <a:t>Comment fonctionnent les échanges avec la messagerie de Mon espace santé?</a:t>
            </a:r>
          </a:p>
        </p:txBody>
      </p:sp>
      <p:grpSp>
        <p:nvGrpSpPr>
          <p:cNvPr id="2" name="Groupe 1"/>
          <p:cNvGrpSpPr/>
          <p:nvPr/>
        </p:nvGrpSpPr>
        <p:grpSpPr>
          <a:xfrm>
            <a:off x="6529017" y="1832674"/>
            <a:ext cx="3021531" cy="523220"/>
            <a:chOff x="4899464" y="2125187"/>
            <a:chExt cx="3021531" cy="523220"/>
          </a:xfrm>
        </p:grpSpPr>
        <p:sp>
          <p:nvSpPr>
            <p:cNvPr id="14" name="TextBox 7">
              <a:extLst>
                <a:ext uri="{FF2B5EF4-FFF2-40B4-BE49-F238E27FC236}">
                  <a16:creationId xmlns:a16="http://schemas.microsoft.com/office/drawing/2014/main" id="{F803EB97-F982-4384-86D7-718B188AA252}"/>
                </a:ext>
              </a:extLst>
            </p:cNvPr>
            <p:cNvSpPr txBox="1"/>
            <p:nvPr/>
          </p:nvSpPr>
          <p:spPr>
            <a:xfrm>
              <a:off x="5469779" y="2125187"/>
              <a:ext cx="2451216" cy="523220"/>
            </a:xfrm>
            <a:prstGeom prst="rect">
              <a:avLst/>
            </a:prstGeom>
            <a:noFill/>
          </p:spPr>
          <p:txBody>
            <a:bodyPr wrap="square" rtlCol="0">
              <a:spAutoFit/>
            </a:bodyPr>
            <a:lstStyle/>
            <a:p>
              <a:pPr defTabSz="914378">
                <a:buClrTx/>
                <a:defRPr/>
              </a:pPr>
              <a:r>
                <a:rPr lang="fr-FR" sz="1400" dirty="0">
                  <a:solidFill>
                    <a:prstClr val="black"/>
                  </a:solidFill>
                  <a:latin typeface="Calibri" panose="020F0502020204030204" pitchFamily="34" charset="0"/>
                  <a:ea typeface="Geneva" charset="-128"/>
                  <a:cs typeface="Calibri" panose="020F0502020204030204" pitchFamily="34" charset="0"/>
                </a:rPr>
                <a:t>Des échanges interpersonnels avec son cercle de soins</a:t>
              </a:r>
            </a:p>
          </p:txBody>
        </p:sp>
        <p:grpSp>
          <p:nvGrpSpPr>
            <p:cNvPr id="15" name="Group 11">
              <a:extLst>
                <a:ext uri="{FF2B5EF4-FFF2-40B4-BE49-F238E27FC236}">
                  <a16:creationId xmlns:a16="http://schemas.microsoft.com/office/drawing/2014/main" id="{AE5850D7-26DE-45B3-AF5F-6755946BD986}"/>
                </a:ext>
              </a:extLst>
            </p:cNvPr>
            <p:cNvGrpSpPr/>
            <p:nvPr/>
          </p:nvGrpSpPr>
          <p:grpSpPr>
            <a:xfrm>
              <a:off x="4899464" y="2159919"/>
              <a:ext cx="468000" cy="468000"/>
              <a:chOff x="5122629" y="2244180"/>
              <a:chExt cx="648000" cy="648000"/>
            </a:xfrm>
          </p:grpSpPr>
          <p:sp>
            <p:nvSpPr>
              <p:cNvPr id="16" name="Oval 70">
                <a:extLst>
                  <a:ext uri="{FF2B5EF4-FFF2-40B4-BE49-F238E27FC236}">
                    <a16:creationId xmlns:a16="http://schemas.microsoft.com/office/drawing/2014/main" id="{0D531C1D-991C-493D-9203-FC7F59D7B590}"/>
                  </a:ext>
                </a:extLst>
              </p:cNvPr>
              <p:cNvSpPr>
                <a:spLocks noChangeAspect="1"/>
              </p:cNvSpPr>
              <p:nvPr/>
            </p:nvSpPr>
            <p:spPr>
              <a:xfrm>
                <a:off x="5122629" y="2244180"/>
                <a:ext cx="648000" cy="648000"/>
              </a:xfrm>
              <a:prstGeom prst="ellipse">
                <a:avLst/>
              </a:prstGeom>
              <a:solidFill>
                <a:srgbClr val="F6FDFE"/>
              </a:solidFill>
              <a:ln w="12700" cap="flat" cmpd="sng" algn="ctr">
                <a:noFill/>
                <a:prstDash val="solid"/>
                <a:miter lim="800000"/>
              </a:ln>
              <a:effectLst/>
            </p:spPr>
            <p:txBody>
              <a:bodyPr rtlCol="0" anchor="ctr"/>
              <a:lstStyle/>
              <a:p>
                <a:pPr algn="ctr" defTabSz="914378">
                  <a:buClrTx/>
                  <a:defRPr/>
                </a:pPr>
                <a:endParaRPr lang="fr-FR" sz="1050" dirty="0">
                  <a:solidFill>
                    <a:prstClr val="white"/>
                  </a:solidFill>
                  <a:ea typeface="Geneva" charset="-128"/>
                </a:endParaRPr>
              </a:p>
            </p:txBody>
          </p:sp>
          <p:grpSp>
            <p:nvGrpSpPr>
              <p:cNvPr id="17" name="Group 36">
                <a:extLst>
                  <a:ext uri="{FF2B5EF4-FFF2-40B4-BE49-F238E27FC236}">
                    <a16:creationId xmlns:a16="http://schemas.microsoft.com/office/drawing/2014/main" id="{05D7D0BA-2335-4DFA-B642-3D8734CC4870}"/>
                  </a:ext>
                </a:extLst>
              </p:cNvPr>
              <p:cNvGrpSpPr>
                <a:grpSpLocks noChangeAspect="1"/>
              </p:cNvGrpSpPr>
              <p:nvPr/>
            </p:nvGrpSpPr>
            <p:grpSpPr bwMode="auto">
              <a:xfrm>
                <a:off x="5236614" y="2334180"/>
                <a:ext cx="420030" cy="468000"/>
                <a:chOff x="595" y="1906"/>
                <a:chExt cx="718" cy="800"/>
              </a:xfrm>
              <a:solidFill>
                <a:srgbClr val="0C419A"/>
              </a:solidFill>
            </p:grpSpPr>
            <p:sp>
              <p:nvSpPr>
                <p:cNvPr id="18" name="Freeform 37">
                  <a:extLst>
                    <a:ext uri="{FF2B5EF4-FFF2-40B4-BE49-F238E27FC236}">
                      <a16:creationId xmlns:a16="http://schemas.microsoft.com/office/drawing/2014/main" id="{621E740B-861F-4E29-92C1-F6610DA6827C}"/>
                    </a:ext>
                  </a:extLst>
                </p:cNvPr>
                <p:cNvSpPr>
                  <a:spLocks noEditPoints="1"/>
                </p:cNvSpPr>
                <p:nvPr/>
              </p:nvSpPr>
              <p:spPr bwMode="auto">
                <a:xfrm>
                  <a:off x="785" y="1906"/>
                  <a:ext cx="70" cy="70"/>
                </a:xfrm>
                <a:custGeom>
                  <a:avLst/>
                  <a:gdLst>
                    <a:gd name="T0" fmla="*/ 42 w 70"/>
                    <a:gd name="T1" fmla="*/ 70 h 70"/>
                    <a:gd name="T2" fmla="*/ 42 w 70"/>
                    <a:gd name="T3" fmla="*/ 70 h 70"/>
                    <a:gd name="T4" fmla="*/ 38 w 70"/>
                    <a:gd name="T5" fmla="*/ 70 h 70"/>
                    <a:gd name="T6" fmla="*/ 20 w 70"/>
                    <a:gd name="T7" fmla="*/ 68 h 70"/>
                    <a:gd name="T8" fmla="*/ 20 w 70"/>
                    <a:gd name="T9" fmla="*/ 68 h 70"/>
                    <a:gd name="T10" fmla="*/ 10 w 70"/>
                    <a:gd name="T11" fmla="*/ 64 h 70"/>
                    <a:gd name="T12" fmla="*/ 4 w 70"/>
                    <a:gd name="T13" fmla="*/ 56 h 70"/>
                    <a:gd name="T14" fmla="*/ 4 w 70"/>
                    <a:gd name="T15" fmla="*/ 56 h 70"/>
                    <a:gd name="T16" fmla="*/ 0 w 70"/>
                    <a:gd name="T17" fmla="*/ 48 h 70"/>
                    <a:gd name="T18" fmla="*/ 0 w 70"/>
                    <a:gd name="T19" fmla="*/ 38 h 70"/>
                    <a:gd name="T20" fmla="*/ 2 w 70"/>
                    <a:gd name="T21" fmla="*/ 20 h 70"/>
                    <a:gd name="T22" fmla="*/ 2 w 70"/>
                    <a:gd name="T23" fmla="*/ 20 h 70"/>
                    <a:gd name="T24" fmla="*/ 6 w 70"/>
                    <a:gd name="T25" fmla="*/ 10 h 70"/>
                    <a:gd name="T26" fmla="*/ 14 w 70"/>
                    <a:gd name="T27" fmla="*/ 4 h 70"/>
                    <a:gd name="T28" fmla="*/ 14 w 70"/>
                    <a:gd name="T29" fmla="*/ 4 h 70"/>
                    <a:gd name="T30" fmla="*/ 22 w 70"/>
                    <a:gd name="T31" fmla="*/ 0 h 70"/>
                    <a:gd name="T32" fmla="*/ 32 w 70"/>
                    <a:gd name="T33" fmla="*/ 0 h 70"/>
                    <a:gd name="T34" fmla="*/ 50 w 70"/>
                    <a:gd name="T35" fmla="*/ 2 h 70"/>
                    <a:gd name="T36" fmla="*/ 50 w 70"/>
                    <a:gd name="T37" fmla="*/ 2 h 70"/>
                    <a:gd name="T38" fmla="*/ 60 w 70"/>
                    <a:gd name="T39" fmla="*/ 6 h 70"/>
                    <a:gd name="T40" fmla="*/ 66 w 70"/>
                    <a:gd name="T41" fmla="*/ 14 h 70"/>
                    <a:gd name="T42" fmla="*/ 66 w 70"/>
                    <a:gd name="T43" fmla="*/ 14 h 70"/>
                    <a:gd name="T44" fmla="*/ 70 w 70"/>
                    <a:gd name="T45" fmla="*/ 22 h 70"/>
                    <a:gd name="T46" fmla="*/ 70 w 70"/>
                    <a:gd name="T47" fmla="*/ 32 h 70"/>
                    <a:gd name="T48" fmla="*/ 68 w 70"/>
                    <a:gd name="T49" fmla="*/ 50 h 70"/>
                    <a:gd name="T50" fmla="*/ 68 w 70"/>
                    <a:gd name="T51" fmla="*/ 50 h 70"/>
                    <a:gd name="T52" fmla="*/ 64 w 70"/>
                    <a:gd name="T53" fmla="*/ 60 h 70"/>
                    <a:gd name="T54" fmla="*/ 56 w 70"/>
                    <a:gd name="T55" fmla="*/ 66 h 70"/>
                    <a:gd name="T56" fmla="*/ 56 w 70"/>
                    <a:gd name="T57" fmla="*/ 66 h 70"/>
                    <a:gd name="T58" fmla="*/ 50 w 70"/>
                    <a:gd name="T59" fmla="*/ 70 h 70"/>
                    <a:gd name="T60" fmla="*/ 42 w 70"/>
                    <a:gd name="T61" fmla="*/ 70 h 70"/>
                    <a:gd name="T62" fmla="*/ 42 w 70"/>
                    <a:gd name="T63" fmla="*/ 70 h 70"/>
                    <a:gd name="T64" fmla="*/ 28 w 70"/>
                    <a:gd name="T65" fmla="*/ 18 h 70"/>
                    <a:gd name="T66" fmla="*/ 28 w 70"/>
                    <a:gd name="T67" fmla="*/ 18 h 70"/>
                    <a:gd name="T68" fmla="*/ 22 w 70"/>
                    <a:gd name="T69" fmla="*/ 18 h 70"/>
                    <a:gd name="T70" fmla="*/ 20 w 70"/>
                    <a:gd name="T71" fmla="*/ 22 h 70"/>
                    <a:gd name="T72" fmla="*/ 18 w 70"/>
                    <a:gd name="T73" fmla="*/ 42 h 70"/>
                    <a:gd name="T74" fmla="*/ 18 w 70"/>
                    <a:gd name="T75" fmla="*/ 42 h 70"/>
                    <a:gd name="T76" fmla="*/ 18 w 70"/>
                    <a:gd name="T77" fmla="*/ 46 h 70"/>
                    <a:gd name="T78" fmla="*/ 18 w 70"/>
                    <a:gd name="T79" fmla="*/ 46 h 70"/>
                    <a:gd name="T80" fmla="*/ 22 w 70"/>
                    <a:gd name="T81" fmla="*/ 50 h 70"/>
                    <a:gd name="T82" fmla="*/ 42 w 70"/>
                    <a:gd name="T83" fmla="*/ 52 h 70"/>
                    <a:gd name="T84" fmla="*/ 42 w 70"/>
                    <a:gd name="T85" fmla="*/ 52 h 70"/>
                    <a:gd name="T86" fmla="*/ 46 w 70"/>
                    <a:gd name="T87" fmla="*/ 52 h 70"/>
                    <a:gd name="T88" fmla="*/ 46 w 70"/>
                    <a:gd name="T89" fmla="*/ 52 h 70"/>
                    <a:gd name="T90" fmla="*/ 50 w 70"/>
                    <a:gd name="T91" fmla="*/ 48 h 70"/>
                    <a:gd name="T92" fmla="*/ 52 w 70"/>
                    <a:gd name="T93" fmla="*/ 28 h 70"/>
                    <a:gd name="T94" fmla="*/ 52 w 70"/>
                    <a:gd name="T95" fmla="*/ 28 h 70"/>
                    <a:gd name="T96" fmla="*/ 52 w 70"/>
                    <a:gd name="T97" fmla="*/ 24 h 70"/>
                    <a:gd name="T98" fmla="*/ 46 w 70"/>
                    <a:gd name="T99" fmla="*/ 20 h 70"/>
                    <a:gd name="T100" fmla="*/ 28 w 70"/>
                    <a:gd name="T101" fmla="*/ 18 h 70"/>
                    <a:gd name="T102" fmla="*/ 28 w 70"/>
                    <a:gd name="T103" fmla="*/ 18 h 70"/>
                    <a:gd name="T104" fmla="*/ 28 w 70"/>
                    <a:gd name="T105" fmla="*/ 18 h 70"/>
                    <a:gd name="T106" fmla="*/ 28 w 70"/>
                    <a:gd name="T107" fmla="*/ 1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70">
                      <a:moveTo>
                        <a:pt x="42" y="70"/>
                      </a:moveTo>
                      <a:lnTo>
                        <a:pt x="42" y="70"/>
                      </a:lnTo>
                      <a:lnTo>
                        <a:pt x="38" y="70"/>
                      </a:lnTo>
                      <a:lnTo>
                        <a:pt x="20" y="68"/>
                      </a:lnTo>
                      <a:lnTo>
                        <a:pt x="20" y="68"/>
                      </a:lnTo>
                      <a:lnTo>
                        <a:pt x="10" y="64"/>
                      </a:lnTo>
                      <a:lnTo>
                        <a:pt x="4" y="56"/>
                      </a:lnTo>
                      <a:lnTo>
                        <a:pt x="4" y="56"/>
                      </a:lnTo>
                      <a:lnTo>
                        <a:pt x="0" y="48"/>
                      </a:lnTo>
                      <a:lnTo>
                        <a:pt x="0" y="38"/>
                      </a:lnTo>
                      <a:lnTo>
                        <a:pt x="2" y="20"/>
                      </a:lnTo>
                      <a:lnTo>
                        <a:pt x="2" y="20"/>
                      </a:lnTo>
                      <a:lnTo>
                        <a:pt x="6" y="10"/>
                      </a:lnTo>
                      <a:lnTo>
                        <a:pt x="14" y="4"/>
                      </a:lnTo>
                      <a:lnTo>
                        <a:pt x="14" y="4"/>
                      </a:lnTo>
                      <a:lnTo>
                        <a:pt x="22" y="0"/>
                      </a:lnTo>
                      <a:lnTo>
                        <a:pt x="32" y="0"/>
                      </a:lnTo>
                      <a:lnTo>
                        <a:pt x="50" y="2"/>
                      </a:lnTo>
                      <a:lnTo>
                        <a:pt x="50" y="2"/>
                      </a:lnTo>
                      <a:lnTo>
                        <a:pt x="60" y="6"/>
                      </a:lnTo>
                      <a:lnTo>
                        <a:pt x="66" y="14"/>
                      </a:lnTo>
                      <a:lnTo>
                        <a:pt x="66" y="14"/>
                      </a:lnTo>
                      <a:lnTo>
                        <a:pt x="70" y="22"/>
                      </a:lnTo>
                      <a:lnTo>
                        <a:pt x="70" y="32"/>
                      </a:lnTo>
                      <a:lnTo>
                        <a:pt x="68" y="50"/>
                      </a:lnTo>
                      <a:lnTo>
                        <a:pt x="68" y="50"/>
                      </a:lnTo>
                      <a:lnTo>
                        <a:pt x="64" y="60"/>
                      </a:lnTo>
                      <a:lnTo>
                        <a:pt x="56" y="66"/>
                      </a:lnTo>
                      <a:lnTo>
                        <a:pt x="56" y="66"/>
                      </a:lnTo>
                      <a:lnTo>
                        <a:pt x="50" y="70"/>
                      </a:lnTo>
                      <a:lnTo>
                        <a:pt x="42" y="70"/>
                      </a:lnTo>
                      <a:lnTo>
                        <a:pt x="42" y="70"/>
                      </a:lnTo>
                      <a:close/>
                      <a:moveTo>
                        <a:pt x="28" y="18"/>
                      </a:moveTo>
                      <a:lnTo>
                        <a:pt x="28" y="18"/>
                      </a:lnTo>
                      <a:lnTo>
                        <a:pt x="22" y="18"/>
                      </a:lnTo>
                      <a:lnTo>
                        <a:pt x="20" y="22"/>
                      </a:lnTo>
                      <a:lnTo>
                        <a:pt x="18" y="42"/>
                      </a:lnTo>
                      <a:lnTo>
                        <a:pt x="18" y="42"/>
                      </a:lnTo>
                      <a:lnTo>
                        <a:pt x="18" y="46"/>
                      </a:lnTo>
                      <a:lnTo>
                        <a:pt x="18" y="46"/>
                      </a:lnTo>
                      <a:lnTo>
                        <a:pt x="22" y="50"/>
                      </a:lnTo>
                      <a:lnTo>
                        <a:pt x="42" y="52"/>
                      </a:lnTo>
                      <a:lnTo>
                        <a:pt x="42" y="52"/>
                      </a:lnTo>
                      <a:lnTo>
                        <a:pt x="46" y="52"/>
                      </a:lnTo>
                      <a:lnTo>
                        <a:pt x="46" y="52"/>
                      </a:lnTo>
                      <a:lnTo>
                        <a:pt x="50" y="48"/>
                      </a:lnTo>
                      <a:lnTo>
                        <a:pt x="52" y="28"/>
                      </a:lnTo>
                      <a:lnTo>
                        <a:pt x="52" y="28"/>
                      </a:lnTo>
                      <a:lnTo>
                        <a:pt x="52" y="24"/>
                      </a:lnTo>
                      <a:lnTo>
                        <a:pt x="46" y="20"/>
                      </a:lnTo>
                      <a:lnTo>
                        <a:pt x="28" y="18"/>
                      </a:lnTo>
                      <a:lnTo>
                        <a:pt x="28" y="18"/>
                      </a:lnTo>
                      <a:lnTo>
                        <a:pt x="28" y="18"/>
                      </a:lnTo>
                      <a:lnTo>
                        <a:pt x="2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19" name="Freeform 38">
                  <a:extLst>
                    <a:ext uri="{FF2B5EF4-FFF2-40B4-BE49-F238E27FC236}">
                      <a16:creationId xmlns:a16="http://schemas.microsoft.com/office/drawing/2014/main" id="{C2136AD6-E429-43B8-BAC0-08940DDD1B36}"/>
                    </a:ext>
                  </a:extLst>
                </p:cNvPr>
                <p:cNvSpPr>
                  <a:spLocks noEditPoints="1"/>
                </p:cNvSpPr>
                <p:nvPr/>
              </p:nvSpPr>
              <p:spPr bwMode="auto">
                <a:xfrm>
                  <a:off x="675" y="1906"/>
                  <a:ext cx="72" cy="70"/>
                </a:xfrm>
                <a:custGeom>
                  <a:avLst/>
                  <a:gdLst>
                    <a:gd name="T0" fmla="*/ 28 w 72"/>
                    <a:gd name="T1" fmla="*/ 70 h 70"/>
                    <a:gd name="T2" fmla="*/ 28 w 72"/>
                    <a:gd name="T3" fmla="*/ 70 h 70"/>
                    <a:gd name="T4" fmla="*/ 20 w 72"/>
                    <a:gd name="T5" fmla="*/ 70 h 70"/>
                    <a:gd name="T6" fmla="*/ 12 w 72"/>
                    <a:gd name="T7" fmla="*/ 66 h 70"/>
                    <a:gd name="T8" fmla="*/ 8 w 72"/>
                    <a:gd name="T9" fmla="*/ 58 h 70"/>
                    <a:gd name="T10" fmla="*/ 4 w 72"/>
                    <a:gd name="T11" fmla="*/ 50 h 70"/>
                    <a:gd name="T12" fmla="*/ 0 w 72"/>
                    <a:gd name="T13" fmla="*/ 32 h 70"/>
                    <a:gd name="T14" fmla="*/ 0 w 72"/>
                    <a:gd name="T15" fmla="*/ 32 h 70"/>
                    <a:gd name="T16" fmla="*/ 0 w 72"/>
                    <a:gd name="T17" fmla="*/ 22 h 70"/>
                    <a:gd name="T18" fmla="*/ 4 w 72"/>
                    <a:gd name="T19" fmla="*/ 14 h 70"/>
                    <a:gd name="T20" fmla="*/ 4 w 72"/>
                    <a:gd name="T21" fmla="*/ 14 h 70"/>
                    <a:gd name="T22" fmla="*/ 12 w 72"/>
                    <a:gd name="T23" fmla="*/ 6 h 70"/>
                    <a:gd name="T24" fmla="*/ 20 w 72"/>
                    <a:gd name="T25" fmla="*/ 4 h 70"/>
                    <a:gd name="T26" fmla="*/ 38 w 72"/>
                    <a:gd name="T27" fmla="*/ 0 h 70"/>
                    <a:gd name="T28" fmla="*/ 38 w 72"/>
                    <a:gd name="T29" fmla="*/ 0 h 70"/>
                    <a:gd name="T30" fmla="*/ 48 w 72"/>
                    <a:gd name="T31" fmla="*/ 0 h 70"/>
                    <a:gd name="T32" fmla="*/ 58 w 72"/>
                    <a:gd name="T33" fmla="*/ 4 h 70"/>
                    <a:gd name="T34" fmla="*/ 64 w 72"/>
                    <a:gd name="T35" fmla="*/ 10 h 70"/>
                    <a:gd name="T36" fmla="*/ 68 w 72"/>
                    <a:gd name="T37" fmla="*/ 20 h 70"/>
                    <a:gd name="T38" fmla="*/ 72 w 72"/>
                    <a:gd name="T39" fmla="*/ 38 h 70"/>
                    <a:gd name="T40" fmla="*/ 72 w 72"/>
                    <a:gd name="T41" fmla="*/ 38 h 70"/>
                    <a:gd name="T42" fmla="*/ 72 w 72"/>
                    <a:gd name="T43" fmla="*/ 48 h 70"/>
                    <a:gd name="T44" fmla="*/ 68 w 72"/>
                    <a:gd name="T45" fmla="*/ 56 h 70"/>
                    <a:gd name="T46" fmla="*/ 68 w 72"/>
                    <a:gd name="T47" fmla="*/ 56 h 70"/>
                    <a:gd name="T48" fmla="*/ 60 w 72"/>
                    <a:gd name="T49" fmla="*/ 64 h 70"/>
                    <a:gd name="T50" fmla="*/ 52 w 72"/>
                    <a:gd name="T51" fmla="*/ 66 h 70"/>
                    <a:gd name="T52" fmla="*/ 34 w 72"/>
                    <a:gd name="T53" fmla="*/ 70 h 70"/>
                    <a:gd name="T54" fmla="*/ 34 w 72"/>
                    <a:gd name="T55" fmla="*/ 70 h 70"/>
                    <a:gd name="T56" fmla="*/ 28 w 72"/>
                    <a:gd name="T57" fmla="*/ 70 h 70"/>
                    <a:gd name="T58" fmla="*/ 28 w 72"/>
                    <a:gd name="T59" fmla="*/ 70 h 70"/>
                    <a:gd name="T60" fmla="*/ 44 w 72"/>
                    <a:gd name="T61" fmla="*/ 18 h 70"/>
                    <a:gd name="T62" fmla="*/ 44 w 72"/>
                    <a:gd name="T63" fmla="*/ 18 h 70"/>
                    <a:gd name="T64" fmla="*/ 42 w 72"/>
                    <a:gd name="T65" fmla="*/ 18 h 70"/>
                    <a:gd name="T66" fmla="*/ 24 w 72"/>
                    <a:gd name="T67" fmla="*/ 20 h 70"/>
                    <a:gd name="T68" fmla="*/ 24 w 72"/>
                    <a:gd name="T69" fmla="*/ 20 h 70"/>
                    <a:gd name="T70" fmla="*/ 20 w 72"/>
                    <a:gd name="T71" fmla="*/ 24 h 70"/>
                    <a:gd name="T72" fmla="*/ 20 w 72"/>
                    <a:gd name="T73" fmla="*/ 24 h 70"/>
                    <a:gd name="T74" fmla="*/ 18 w 72"/>
                    <a:gd name="T75" fmla="*/ 28 h 70"/>
                    <a:gd name="T76" fmla="*/ 22 w 72"/>
                    <a:gd name="T77" fmla="*/ 48 h 70"/>
                    <a:gd name="T78" fmla="*/ 22 w 72"/>
                    <a:gd name="T79" fmla="*/ 48 h 70"/>
                    <a:gd name="T80" fmla="*/ 24 w 72"/>
                    <a:gd name="T81" fmla="*/ 52 h 70"/>
                    <a:gd name="T82" fmla="*/ 30 w 72"/>
                    <a:gd name="T83" fmla="*/ 52 h 70"/>
                    <a:gd name="T84" fmla="*/ 48 w 72"/>
                    <a:gd name="T85" fmla="*/ 50 h 70"/>
                    <a:gd name="T86" fmla="*/ 48 w 72"/>
                    <a:gd name="T87" fmla="*/ 50 h 70"/>
                    <a:gd name="T88" fmla="*/ 52 w 72"/>
                    <a:gd name="T89" fmla="*/ 46 h 70"/>
                    <a:gd name="T90" fmla="*/ 52 w 72"/>
                    <a:gd name="T91" fmla="*/ 46 h 70"/>
                    <a:gd name="T92" fmla="*/ 54 w 72"/>
                    <a:gd name="T93" fmla="*/ 42 h 70"/>
                    <a:gd name="T94" fmla="*/ 50 w 72"/>
                    <a:gd name="T95" fmla="*/ 22 h 70"/>
                    <a:gd name="T96" fmla="*/ 50 w 72"/>
                    <a:gd name="T97" fmla="*/ 22 h 70"/>
                    <a:gd name="T98" fmla="*/ 48 w 72"/>
                    <a:gd name="T99" fmla="*/ 18 h 70"/>
                    <a:gd name="T100" fmla="*/ 48 w 72"/>
                    <a:gd name="T101" fmla="*/ 18 h 70"/>
                    <a:gd name="T102" fmla="*/ 44 w 72"/>
                    <a:gd name="T103" fmla="*/ 18 h 70"/>
                    <a:gd name="T104" fmla="*/ 44 w 72"/>
                    <a:gd name="T105" fmla="*/ 1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70">
                      <a:moveTo>
                        <a:pt x="28" y="70"/>
                      </a:moveTo>
                      <a:lnTo>
                        <a:pt x="28" y="70"/>
                      </a:lnTo>
                      <a:lnTo>
                        <a:pt x="20" y="70"/>
                      </a:lnTo>
                      <a:lnTo>
                        <a:pt x="12" y="66"/>
                      </a:lnTo>
                      <a:lnTo>
                        <a:pt x="8" y="58"/>
                      </a:lnTo>
                      <a:lnTo>
                        <a:pt x="4" y="50"/>
                      </a:lnTo>
                      <a:lnTo>
                        <a:pt x="0" y="32"/>
                      </a:lnTo>
                      <a:lnTo>
                        <a:pt x="0" y="32"/>
                      </a:lnTo>
                      <a:lnTo>
                        <a:pt x="0" y="22"/>
                      </a:lnTo>
                      <a:lnTo>
                        <a:pt x="4" y="14"/>
                      </a:lnTo>
                      <a:lnTo>
                        <a:pt x="4" y="14"/>
                      </a:lnTo>
                      <a:lnTo>
                        <a:pt x="12" y="6"/>
                      </a:lnTo>
                      <a:lnTo>
                        <a:pt x="20" y="4"/>
                      </a:lnTo>
                      <a:lnTo>
                        <a:pt x="38" y="0"/>
                      </a:lnTo>
                      <a:lnTo>
                        <a:pt x="38" y="0"/>
                      </a:lnTo>
                      <a:lnTo>
                        <a:pt x="48" y="0"/>
                      </a:lnTo>
                      <a:lnTo>
                        <a:pt x="58" y="4"/>
                      </a:lnTo>
                      <a:lnTo>
                        <a:pt x="64" y="10"/>
                      </a:lnTo>
                      <a:lnTo>
                        <a:pt x="68" y="20"/>
                      </a:lnTo>
                      <a:lnTo>
                        <a:pt x="72" y="38"/>
                      </a:lnTo>
                      <a:lnTo>
                        <a:pt x="72" y="38"/>
                      </a:lnTo>
                      <a:lnTo>
                        <a:pt x="72" y="48"/>
                      </a:lnTo>
                      <a:lnTo>
                        <a:pt x="68" y="56"/>
                      </a:lnTo>
                      <a:lnTo>
                        <a:pt x="68" y="56"/>
                      </a:lnTo>
                      <a:lnTo>
                        <a:pt x="60" y="64"/>
                      </a:lnTo>
                      <a:lnTo>
                        <a:pt x="52" y="66"/>
                      </a:lnTo>
                      <a:lnTo>
                        <a:pt x="34" y="70"/>
                      </a:lnTo>
                      <a:lnTo>
                        <a:pt x="34" y="70"/>
                      </a:lnTo>
                      <a:lnTo>
                        <a:pt x="28" y="70"/>
                      </a:lnTo>
                      <a:lnTo>
                        <a:pt x="28" y="70"/>
                      </a:lnTo>
                      <a:close/>
                      <a:moveTo>
                        <a:pt x="44" y="18"/>
                      </a:moveTo>
                      <a:lnTo>
                        <a:pt x="44" y="18"/>
                      </a:lnTo>
                      <a:lnTo>
                        <a:pt x="42" y="18"/>
                      </a:lnTo>
                      <a:lnTo>
                        <a:pt x="24" y="20"/>
                      </a:lnTo>
                      <a:lnTo>
                        <a:pt x="24" y="20"/>
                      </a:lnTo>
                      <a:lnTo>
                        <a:pt x="20" y="24"/>
                      </a:lnTo>
                      <a:lnTo>
                        <a:pt x="20" y="24"/>
                      </a:lnTo>
                      <a:lnTo>
                        <a:pt x="18" y="28"/>
                      </a:lnTo>
                      <a:lnTo>
                        <a:pt x="22" y="48"/>
                      </a:lnTo>
                      <a:lnTo>
                        <a:pt x="22" y="48"/>
                      </a:lnTo>
                      <a:lnTo>
                        <a:pt x="24" y="52"/>
                      </a:lnTo>
                      <a:lnTo>
                        <a:pt x="30" y="52"/>
                      </a:lnTo>
                      <a:lnTo>
                        <a:pt x="48" y="50"/>
                      </a:lnTo>
                      <a:lnTo>
                        <a:pt x="48" y="50"/>
                      </a:lnTo>
                      <a:lnTo>
                        <a:pt x="52" y="46"/>
                      </a:lnTo>
                      <a:lnTo>
                        <a:pt x="52" y="46"/>
                      </a:lnTo>
                      <a:lnTo>
                        <a:pt x="54" y="42"/>
                      </a:lnTo>
                      <a:lnTo>
                        <a:pt x="50" y="22"/>
                      </a:lnTo>
                      <a:lnTo>
                        <a:pt x="50" y="22"/>
                      </a:lnTo>
                      <a:lnTo>
                        <a:pt x="48" y="18"/>
                      </a:lnTo>
                      <a:lnTo>
                        <a:pt x="48" y="18"/>
                      </a:lnTo>
                      <a:lnTo>
                        <a:pt x="44" y="18"/>
                      </a:lnTo>
                      <a:lnTo>
                        <a:pt x="4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20" name="Freeform 39">
                  <a:extLst>
                    <a:ext uri="{FF2B5EF4-FFF2-40B4-BE49-F238E27FC236}">
                      <a16:creationId xmlns:a16="http://schemas.microsoft.com/office/drawing/2014/main" id="{46F8AA39-B699-4390-A782-EF13A735FACB}"/>
                    </a:ext>
                  </a:extLst>
                </p:cNvPr>
                <p:cNvSpPr>
                  <a:spLocks/>
                </p:cNvSpPr>
                <p:nvPr/>
              </p:nvSpPr>
              <p:spPr bwMode="auto">
                <a:xfrm>
                  <a:off x="595" y="1936"/>
                  <a:ext cx="344" cy="442"/>
                </a:xfrm>
                <a:custGeom>
                  <a:avLst/>
                  <a:gdLst>
                    <a:gd name="T0" fmla="*/ 166 w 344"/>
                    <a:gd name="T1" fmla="*/ 442 h 442"/>
                    <a:gd name="T2" fmla="*/ 142 w 344"/>
                    <a:gd name="T3" fmla="*/ 440 h 442"/>
                    <a:gd name="T4" fmla="*/ 100 w 344"/>
                    <a:gd name="T5" fmla="*/ 424 h 442"/>
                    <a:gd name="T6" fmla="*/ 64 w 344"/>
                    <a:gd name="T7" fmla="*/ 396 h 442"/>
                    <a:gd name="T8" fmla="*/ 42 w 344"/>
                    <a:gd name="T9" fmla="*/ 356 h 442"/>
                    <a:gd name="T10" fmla="*/ 2 w 344"/>
                    <a:gd name="T11" fmla="*/ 154 h 442"/>
                    <a:gd name="T12" fmla="*/ 0 w 344"/>
                    <a:gd name="T13" fmla="*/ 130 h 442"/>
                    <a:gd name="T14" fmla="*/ 8 w 344"/>
                    <a:gd name="T15" fmla="*/ 84 h 442"/>
                    <a:gd name="T16" fmla="*/ 30 w 344"/>
                    <a:gd name="T17" fmla="*/ 46 h 442"/>
                    <a:gd name="T18" fmla="*/ 64 w 344"/>
                    <a:gd name="T19" fmla="*/ 16 h 442"/>
                    <a:gd name="T20" fmla="*/ 94 w 344"/>
                    <a:gd name="T21" fmla="*/ 2 h 442"/>
                    <a:gd name="T22" fmla="*/ 92 w 344"/>
                    <a:gd name="T23" fmla="*/ 22 h 442"/>
                    <a:gd name="T24" fmla="*/ 74 w 344"/>
                    <a:gd name="T25" fmla="*/ 30 h 442"/>
                    <a:gd name="T26" fmla="*/ 44 w 344"/>
                    <a:gd name="T27" fmla="*/ 56 h 442"/>
                    <a:gd name="T28" fmla="*/ 24 w 344"/>
                    <a:gd name="T29" fmla="*/ 90 h 442"/>
                    <a:gd name="T30" fmla="*/ 18 w 344"/>
                    <a:gd name="T31" fmla="*/ 130 h 442"/>
                    <a:gd name="T32" fmla="*/ 54 w 344"/>
                    <a:gd name="T33" fmla="*/ 330 h 442"/>
                    <a:gd name="T34" fmla="*/ 58 w 344"/>
                    <a:gd name="T35" fmla="*/ 350 h 442"/>
                    <a:gd name="T36" fmla="*/ 78 w 344"/>
                    <a:gd name="T37" fmla="*/ 384 h 442"/>
                    <a:gd name="T38" fmla="*/ 108 w 344"/>
                    <a:gd name="T39" fmla="*/ 410 h 442"/>
                    <a:gd name="T40" fmla="*/ 146 w 344"/>
                    <a:gd name="T41" fmla="*/ 422 h 442"/>
                    <a:gd name="T42" fmla="*/ 178 w 344"/>
                    <a:gd name="T43" fmla="*/ 424 h 442"/>
                    <a:gd name="T44" fmla="*/ 198 w 344"/>
                    <a:gd name="T45" fmla="*/ 422 h 442"/>
                    <a:gd name="T46" fmla="*/ 236 w 344"/>
                    <a:gd name="T47" fmla="*/ 410 h 442"/>
                    <a:gd name="T48" fmla="*/ 266 w 344"/>
                    <a:gd name="T49" fmla="*/ 384 h 442"/>
                    <a:gd name="T50" fmla="*/ 286 w 344"/>
                    <a:gd name="T51" fmla="*/ 350 h 442"/>
                    <a:gd name="T52" fmla="*/ 324 w 344"/>
                    <a:gd name="T53" fmla="*/ 150 h 442"/>
                    <a:gd name="T54" fmla="*/ 326 w 344"/>
                    <a:gd name="T55" fmla="*/ 128 h 442"/>
                    <a:gd name="T56" fmla="*/ 320 w 344"/>
                    <a:gd name="T57" fmla="*/ 90 h 442"/>
                    <a:gd name="T58" fmla="*/ 300 w 344"/>
                    <a:gd name="T59" fmla="*/ 54 h 442"/>
                    <a:gd name="T60" fmla="*/ 268 w 344"/>
                    <a:gd name="T61" fmla="*/ 30 h 442"/>
                    <a:gd name="T62" fmla="*/ 242 w 344"/>
                    <a:gd name="T63" fmla="*/ 18 h 442"/>
                    <a:gd name="T64" fmla="*/ 256 w 344"/>
                    <a:gd name="T65" fmla="*/ 4 h 442"/>
                    <a:gd name="T66" fmla="*/ 278 w 344"/>
                    <a:gd name="T67" fmla="*/ 14 h 442"/>
                    <a:gd name="T68" fmla="*/ 314 w 344"/>
                    <a:gd name="T69" fmla="*/ 44 h 442"/>
                    <a:gd name="T70" fmla="*/ 336 w 344"/>
                    <a:gd name="T71" fmla="*/ 84 h 442"/>
                    <a:gd name="T72" fmla="*/ 344 w 344"/>
                    <a:gd name="T73" fmla="*/ 128 h 442"/>
                    <a:gd name="T74" fmla="*/ 308 w 344"/>
                    <a:gd name="T75" fmla="*/ 334 h 442"/>
                    <a:gd name="T76" fmla="*/ 302 w 344"/>
                    <a:gd name="T77" fmla="*/ 356 h 442"/>
                    <a:gd name="T78" fmla="*/ 280 w 344"/>
                    <a:gd name="T79" fmla="*/ 396 h 442"/>
                    <a:gd name="T80" fmla="*/ 244 w 344"/>
                    <a:gd name="T81" fmla="*/ 424 h 442"/>
                    <a:gd name="T82" fmla="*/ 202 w 344"/>
                    <a:gd name="T83" fmla="*/ 440 h 442"/>
                    <a:gd name="T84" fmla="*/ 178 w 344"/>
                    <a:gd name="T85"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4" h="442">
                      <a:moveTo>
                        <a:pt x="178" y="442"/>
                      </a:moveTo>
                      <a:lnTo>
                        <a:pt x="166" y="442"/>
                      </a:lnTo>
                      <a:lnTo>
                        <a:pt x="166" y="442"/>
                      </a:lnTo>
                      <a:lnTo>
                        <a:pt x="142" y="440"/>
                      </a:lnTo>
                      <a:lnTo>
                        <a:pt x="120" y="434"/>
                      </a:lnTo>
                      <a:lnTo>
                        <a:pt x="100" y="424"/>
                      </a:lnTo>
                      <a:lnTo>
                        <a:pt x="82" y="412"/>
                      </a:lnTo>
                      <a:lnTo>
                        <a:pt x="64" y="396"/>
                      </a:lnTo>
                      <a:lnTo>
                        <a:pt x="52" y="378"/>
                      </a:lnTo>
                      <a:lnTo>
                        <a:pt x="42" y="356"/>
                      </a:lnTo>
                      <a:lnTo>
                        <a:pt x="36" y="334"/>
                      </a:lnTo>
                      <a:lnTo>
                        <a:pt x="2" y="154"/>
                      </a:lnTo>
                      <a:lnTo>
                        <a:pt x="2" y="154"/>
                      </a:lnTo>
                      <a:lnTo>
                        <a:pt x="0" y="130"/>
                      </a:lnTo>
                      <a:lnTo>
                        <a:pt x="2" y="106"/>
                      </a:lnTo>
                      <a:lnTo>
                        <a:pt x="8" y="84"/>
                      </a:lnTo>
                      <a:lnTo>
                        <a:pt x="16" y="64"/>
                      </a:lnTo>
                      <a:lnTo>
                        <a:pt x="30" y="46"/>
                      </a:lnTo>
                      <a:lnTo>
                        <a:pt x="46" y="28"/>
                      </a:lnTo>
                      <a:lnTo>
                        <a:pt x="64" y="16"/>
                      </a:lnTo>
                      <a:lnTo>
                        <a:pt x="84" y="4"/>
                      </a:lnTo>
                      <a:lnTo>
                        <a:pt x="94" y="2"/>
                      </a:lnTo>
                      <a:lnTo>
                        <a:pt x="100" y="18"/>
                      </a:lnTo>
                      <a:lnTo>
                        <a:pt x="92" y="22"/>
                      </a:lnTo>
                      <a:lnTo>
                        <a:pt x="92" y="22"/>
                      </a:lnTo>
                      <a:lnTo>
                        <a:pt x="74" y="30"/>
                      </a:lnTo>
                      <a:lnTo>
                        <a:pt x="56" y="42"/>
                      </a:lnTo>
                      <a:lnTo>
                        <a:pt x="44" y="56"/>
                      </a:lnTo>
                      <a:lnTo>
                        <a:pt x="32" y="72"/>
                      </a:lnTo>
                      <a:lnTo>
                        <a:pt x="24" y="90"/>
                      </a:lnTo>
                      <a:lnTo>
                        <a:pt x="20" y="110"/>
                      </a:lnTo>
                      <a:lnTo>
                        <a:pt x="18" y="130"/>
                      </a:lnTo>
                      <a:lnTo>
                        <a:pt x="20" y="150"/>
                      </a:lnTo>
                      <a:lnTo>
                        <a:pt x="54" y="330"/>
                      </a:lnTo>
                      <a:lnTo>
                        <a:pt x="54" y="330"/>
                      </a:lnTo>
                      <a:lnTo>
                        <a:pt x="58" y="350"/>
                      </a:lnTo>
                      <a:lnTo>
                        <a:pt x="68" y="368"/>
                      </a:lnTo>
                      <a:lnTo>
                        <a:pt x="78" y="384"/>
                      </a:lnTo>
                      <a:lnTo>
                        <a:pt x="92" y="398"/>
                      </a:lnTo>
                      <a:lnTo>
                        <a:pt x="108" y="410"/>
                      </a:lnTo>
                      <a:lnTo>
                        <a:pt x="126" y="418"/>
                      </a:lnTo>
                      <a:lnTo>
                        <a:pt x="146" y="422"/>
                      </a:lnTo>
                      <a:lnTo>
                        <a:pt x="166" y="424"/>
                      </a:lnTo>
                      <a:lnTo>
                        <a:pt x="178" y="424"/>
                      </a:lnTo>
                      <a:lnTo>
                        <a:pt x="178" y="424"/>
                      </a:lnTo>
                      <a:lnTo>
                        <a:pt x="198" y="422"/>
                      </a:lnTo>
                      <a:lnTo>
                        <a:pt x="218" y="418"/>
                      </a:lnTo>
                      <a:lnTo>
                        <a:pt x="236" y="410"/>
                      </a:lnTo>
                      <a:lnTo>
                        <a:pt x="252" y="398"/>
                      </a:lnTo>
                      <a:lnTo>
                        <a:pt x="266" y="384"/>
                      </a:lnTo>
                      <a:lnTo>
                        <a:pt x="278" y="368"/>
                      </a:lnTo>
                      <a:lnTo>
                        <a:pt x="286" y="350"/>
                      </a:lnTo>
                      <a:lnTo>
                        <a:pt x="292" y="330"/>
                      </a:lnTo>
                      <a:lnTo>
                        <a:pt x="324" y="150"/>
                      </a:lnTo>
                      <a:lnTo>
                        <a:pt x="324" y="150"/>
                      </a:lnTo>
                      <a:lnTo>
                        <a:pt x="326" y="128"/>
                      </a:lnTo>
                      <a:lnTo>
                        <a:pt x="324" y="108"/>
                      </a:lnTo>
                      <a:lnTo>
                        <a:pt x="320" y="90"/>
                      </a:lnTo>
                      <a:lnTo>
                        <a:pt x="312" y="72"/>
                      </a:lnTo>
                      <a:lnTo>
                        <a:pt x="300" y="54"/>
                      </a:lnTo>
                      <a:lnTo>
                        <a:pt x="286" y="40"/>
                      </a:lnTo>
                      <a:lnTo>
                        <a:pt x="268" y="30"/>
                      </a:lnTo>
                      <a:lnTo>
                        <a:pt x="250" y="20"/>
                      </a:lnTo>
                      <a:lnTo>
                        <a:pt x="242" y="18"/>
                      </a:lnTo>
                      <a:lnTo>
                        <a:pt x="248" y="0"/>
                      </a:lnTo>
                      <a:lnTo>
                        <a:pt x="256" y="4"/>
                      </a:lnTo>
                      <a:lnTo>
                        <a:pt x="256" y="4"/>
                      </a:lnTo>
                      <a:lnTo>
                        <a:pt x="278" y="14"/>
                      </a:lnTo>
                      <a:lnTo>
                        <a:pt x="298" y="28"/>
                      </a:lnTo>
                      <a:lnTo>
                        <a:pt x="314" y="44"/>
                      </a:lnTo>
                      <a:lnTo>
                        <a:pt x="326" y="62"/>
                      </a:lnTo>
                      <a:lnTo>
                        <a:pt x="336" y="84"/>
                      </a:lnTo>
                      <a:lnTo>
                        <a:pt x="342" y="106"/>
                      </a:lnTo>
                      <a:lnTo>
                        <a:pt x="344" y="128"/>
                      </a:lnTo>
                      <a:lnTo>
                        <a:pt x="342" y="154"/>
                      </a:lnTo>
                      <a:lnTo>
                        <a:pt x="308" y="334"/>
                      </a:lnTo>
                      <a:lnTo>
                        <a:pt x="308" y="334"/>
                      </a:lnTo>
                      <a:lnTo>
                        <a:pt x="302" y="356"/>
                      </a:lnTo>
                      <a:lnTo>
                        <a:pt x="292" y="378"/>
                      </a:lnTo>
                      <a:lnTo>
                        <a:pt x="280" y="396"/>
                      </a:lnTo>
                      <a:lnTo>
                        <a:pt x="264" y="412"/>
                      </a:lnTo>
                      <a:lnTo>
                        <a:pt x="244" y="424"/>
                      </a:lnTo>
                      <a:lnTo>
                        <a:pt x="224" y="434"/>
                      </a:lnTo>
                      <a:lnTo>
                        <a:pt x="202" y="440"/>
                      </a:lnTo>
                      <a:lnTo>
                        <a:pt x="178" y="442"/>
                      </a:lnTo>
                      <a:lnTo>
                        <a:pt x="178" y="4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21" name="Freeform 40">
                  <a:extLst>
                    <a:ext uri="{FF2B5EF4-FFF2-40B4-BE49-F238E27FC236}">
                      <a16:creationId xmlns:a16="http://schemas.microsoft.com/office/drawing/2014/main" id="{6F5B6372-C337-4BD0-9065-1CC0768846F6}"/>
                    </a:ext>
                  </a:extLst>
                </p:cNvPr>
                <p:cNvSpPr>
                  <a:spLocks/>
                </p:cNvSpPr>
                <p:nvPr/>
              </p:nvSpPr>
              <p:spPr bwMode="auto">
                <a:xfrm>
                  <a:off x="759" y="2264"/>
                  <a:ext cx="458" cy="442"/>
                </a:xfrm>
                <a:custGeom>
                  <a:avLst/>
                  <a:gdLst>
                    <a:gd name="T0" fmla="*/ 172 w 458"/>
                    <a:gd name="T1" fmla="*/ 442 h 442"/>
                    <a:gd name="T2" fmla="*/ 156 w 458"/>
                    <a:gd name="T3" fmla="*/ 442 h 442"/>
                    <a:gd name="T4" fmla="*/ 122 w 458"/>
                    <a:gd name="T5" fmla="*/ 434 h 442"/>
                    <a:gd name="T6" fmla="*/ 90 w 458"/>
                    <a:gd name="T7" fmla="*/ 422 h 442"/>
                    <a:gd name="T8" fmla="*/ 62 w 458"/>
                    <a:gd name="T9" fmla="*/ 402 h 442"/>
                    <a:gd name="T10" fmla="*/ 38 w 458"/>
                    <a:gd name="T11" fmla="*/ 378 h 442"/>
                    <a:gd name="T12" fmla="*/ 20 w 458"/>
                    <a:gd name="T13" fmla="*/ 352 h 442"/>
                    <a:gd name="T14" fmla="*/ 6 w 458"/>
                    <a:gd name="T15" fmla="*/ 320 h 442"/>
                    <a:gd name="T16" fmla="*/ 0 w 458"/>
                    <a:gd name="T17" fmla="*/ 286 h 442"/>
                    <a:gd name="T18" fmla="*/ 0 w 458"/>
                    <a:gd name="T19" fmla="*/ 96 h 442"/>
                    <a:gd name="T20" fmla="*/ 18 w 458"/>
                    <a:gd name="T21" fmla="*/ 268 h 442"/>
                    <a:gd name="T22" fmla="*/ 18 w 458"/>
                    <a:gd name="T23" fmla="*/ 284 h 442"/>
                    <a:gd name="T24" fmla="*/ 24 w 458"/>
                    <a:gd name="T25" fmla="*/ 314 h 442"/>
                    <a:gd name="T26" fmla="*/ 36 w 458"/>
                    <a:gd name="T27" fmla="*/ 342 h 442"/>
                    <a:gd name="T28" fmla="*/ 52 w 458"/>
                    <a:gd name="T29" fmla="*/ 368 h 442"/>
                    <a:gd name="T30" fmla="*/ 74 w 458"/>
                    <a:gd name="T31" fmla="*/ 388 h 442"/>
                    <a:gd name="T32" fmla="*/ 98 w 458"/>
                    <a:gd name="T33" fmla="*/ 406 h 442"/>
                    <a:gd name="T34" fmla="*/ 126 w 458"/>
                    <a:gd name="T35" fmla="*/ 418 h 442"/>
                    <a:gd name="T36" fmla="*/ 156 w 458"/>
                    <a:gd name="T37" fmla="*/ 424 h 442"/>
                    <a:gd name="T38" fmla="*/ 284 w 458"/>
                    <a:gd name="T39" fmla="*/ 424 h 442"/>
                    <a:gd name="T40" fmla="*/ 300 w 458"/>
                    <a:gd name="T41" fmla="*/ 424 h 442"/>
                    <a:gd name="T42" fmla="*/ 330 w 458"/>
                    <a:gd name="T43" fmla="*/ 418 h 442"/>
                    <a:gd name="T44" fmla="*/ 358 w 458"/>
                    <a:gd name="T45" fmla="*/ 406 h 442"/>
                    <a:gd name="T46" fmla="*/ 382 w 458"/>
                    <a:gd name="T47" fmla="*/ 388 h 442"/>
                    <a:gd name="T48" fmla="*/ 404 w 458"/>
                    <a:gd name="T49" fmla="*/ 368 h 442"/>
                    <a:gd name="T50" fmla="*/ 420 w 458"/>
                    <a:gd name="T51" fmla="*/ 342 h 442"/>
                    <a:gd name="T52" fmla="*/ 432 w 458"/>
                    <a:gd name="T53" fmla="*/ 314 h 442"/>
                    <a:gd name="T54" fmla="*/ 438 w 458"/>
                    <a:gd name="T55" fmla="*/ 284 h 442"/>
                    <a:gd name="T56" fmla="*/ 440 w 458"/>
                    <a:gd name="T57" fmla="*/ 0 h 442"/>
                    <a:gd name="T58" fmla="*/ 458 w 458"/>
                    <a:gd name="T59" fmla="*/ 268 h 442"/>
                    <a:gd name="T60" fmla="*/ 456 w 458"/>
                    <a:gd name="T61" fmla="*/ 286 h 442"/>
                    <a:gd name="T62" fmla="*/ 450 w 458"/>
                    <a:gd name="T63" fmla="*/ 320 h 442"/>
                    <a:gd name="T64" fmla="*/ 436 w 458"/>
                    <a:gd name="T65" fmla="*/ 352 h 442"/>
                    <a:gd name="T66" fmla="*/ 418 w 458"/>
                    <a:gd name="T67" fmla="*/ 378 h 442"/>
                    <a:gd name="T68" fmla="*/ 394 w 458"/>
                    <a:gd name="T69" fmla="*/ 402 h 442"/>
                    <a:gd name="T70" fmla="*/ 366 w 458"/>
                    <a:gd name="T71" fmla="*/ 422 h 442"/>
                    <a:gd name="T72" fmla="*/ 336 w 458"/>
                    <a:gd name="T73" fmla="*/ 434 h 442"/>
                    <a:gd name="T74" fmla="*/ 302 w 458"/>
                    <a:gd name="T75" fmla="*/ 442 h 442"/>
                    <a:gd name="T76" fmla="*/ 284 w 458"/>
                    <a:gd name="T77"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8" h="442">
                      <a:moveTo>
                        <a:pt x="284" y="442"/>
                      </a:moveTo>
                      <a:lnTo>
                        <a:pt x="172" y="442"/>
                      </a:lnTo>
                      <a:lnTo>
                        <a:pt x="172" y="442"/>
                      </a:lnTo>
                      <a:lnTo>
                        <a:pt x="156" y="442"/>
                      </a:lnTo>
                      <a:lnTo>
                        <a:pt x="138" y="438"/>
                      </a:lnTo>
                      <a:lnTo>
                        <a:pt x="122" y="434"/>
                      </a:lnTo>
                      <a:lnTo>
                        <a:pt x="106" y="428"/>
                      </a:lnTo>
                      <a:lnTo>
                        <a:pt x="90" y="422"/>
                      </a:lnTo>
                      <a:lnTo>
                        <a:pt x="76" y="412"/>
                      </a:lnTo>
                      <a:lnTo>
                        <a:pt x="62" y="402"/>
                      </a:lnTo>
                      <a:lnTo>
                        <a:pt x="50" y="392"/>
                      </a:lnTo>
                      <a:lnTo>
                        <a:pt x="38" y="378"/>
                      </a:lnTo>
                      <a:lnTo>
                        <a:pt x="28" y="366"/>
                      </a:lnTo>
                      <a:lnTo>
                        <a:pt x="20" y="352"/>
                      </a:lnTo>
                      <a:lnTo>
                        <a:pt x="12" y="336"/>
                      </a:lnTo>
                      <a:lnTo>
                        <a:pt x="6" y="320"/>
                      </a:lnTo>
                      <a:lnTo>
                        <a:pt x="2" y="304"/>
                      </a:lnTo>
                      <a:lnTo>
                        <a:pt x="0" y="286"/>
                      </a:lnTo>
                      <a:lnTo>
                        <a:pt x="0" y="268"/>
                      </a:lnTo>
                      <a:lnTo>
                        <a:pt x="0" y="96"/>
                      </a:lnTo>
                      <a:lnTo>
                        <a:pt x="18" y="96"/>
                      </a:lnTo>
                      <a:lnTo>
                        <a:pt x="18" y="268"/>
                      </a:lnTo>
                      <a:lnTo>
                        <a:pt x="18" y="268"/>
                      </a:lnTo>
                      <a:lnTo>
                        <a:pt x="18" y="284"/>
                      </a:lnTo>
                      <a:lnTo>
                        <a:pt x="20" y="300"/>
                      </a:lnTo>
                      <a:lnTo>
                        <a:pt x="24" y="314"/>
                      </a:lnTo>
                      <a:lnTo>
                        <a:pt x="30" y="330"/>
                      </a:lnTo>
                      <a:lnTo>
                        <a:pt x="36" y="342"/>
                      </a:lnTo>
                      <a:lnTo>
                        <a:pt x="44" y="356"/>
                      </a:lnTo>
                      <a:lnTo>
                        <a:pt x="52" y="368"/>
                      </a:lnTo>
                      <a:lnTo>
                        <a:pt x="62" y="378"/>
                      </a:lnTo>
                      <a:lnTo>
                        <a:pt x="74" y="388"/>
                      </a:lnTo>
                      <a:lnTo>
                        <a:pt x="86" y="398"/>
                      </a:lnTo>
                      <a:lnTo>
                        <a:pt x="98" y="406"/>
                      </a:lnTo>
                      <a:lnTo>
                        <a:pt x="112" y="412"/>
                      </a:lnTo>
                      <a:lnTo>
                        <a:pt x="126" y="418"/>
                      </a:lnTo>
                      <a:lnTo>
                        <a:pt x="142" y="422"/>
                      </a:lnTo>
                      <a:lnTo>
                        <a:pt x="156" y="424"/>
                      </a:lnTo>
                      <a:lnTo>
                        <a:pt x="172" y="424"/>
                      </a:lnTo>
                      <a:lnTo>
                        <a:pt x="284" y="424"/>
                      </a:lnTo>
                      <a:lnTo>
                        <a:pt x="284" y="424"/>
                      </a:lnTo>
                      <a:lnTo>
                        <a:pt x="300" y="424"/>
                      </a:lnTo>
                      <a:lnTo>
                        <a:pt x="316" y="422"/>
                      </a:lnTo>
                      <a:lnTo>
                        <a:pt x="330" y="418"/>
                      </a:lnTo>
                      <a:lnTo>
                        <a:pt x="344" y="412"/>
                      </a:lnTo>
                      <a:lnTo>
                        <a:pt x="358" y="406"/>
                      </a:lnTo>
                      <a:lnTo>
                        <a:pt x="370" y="398"/>
                      </a:lnTo>
                      <a:lnTo>
                        <a:pt x="382" y="388"/>
                      </a:lnTo>
                      <a:lnTo>
                        <a:pt x="394" y="378"/>
                      </a:lnTo>
                      <a:lnTo>
                        <a:pt x="404" y="368"/>
                      </a:lnTo>
                      <a:lnTo>
                        <a:pt x="412" y="356"/>
                      </a:lnTo>
                      <a:lnTo>
                        <a:pt x="420" y="342"/>
                      </a:lnTo>
                      <a:lnTo>
                        <a:pt x="428" y="330"/>
                      </a:lnTo>
                      <a:lnTo>
                        <a:pt x="432" y="314"/>
                      </a:lnTo>
                      <a:lnTo>
                        <a:pt x="436" y="300"/>
                      </a:lnTo>
                      <a:lnTo>
                        <a:pt x="438" y="284"/>
                      </a:lnTo>
                      <a:lnTo>
                        <a:pt x="440" y="268"/>
                      </a:lnTo>
                      <a:lnTo>
                        <a:pt x="440" y="0"/>
                      </a:lnTo>
                      <a:lnTo>
                        <a:pt x="458" y="0"/>
                      </a:lnTo>
                      <a:lnTo>
                        <a:pt x="458" y="268"/>
                      </a:lnTo>
                      <a:lnTo>
                        <a:pt x="458" y="268"/>
                      </a:lnTo>
                      <a:lnTo>
                        <a:pt x="456" y="286"/>
                      </a:lnTo>
                      <a:lnTo>
                        <a:pt x="454" y="304"/>
                      </a:lnTo>
                      <a:lnTo>
                        <a:pt x="450" y="320"/>
                      </a:lnTo>
                      <a:lnTo>
                        <a:pt x="444" y="336"/>
                      </a:lnTo>
                      <a:lnTo>
                        <a:pt x="436" y="352"/>
                      </a:lnTo>
                      <a:lnTo>
                        <a:pt x="428" y="366"/>
                      </a:lnTo>
                      <a:lnTo>
                        <a:pt x="418" y="378"/>
                      </a:lnTo>
                      <a:lnTo>
                        <a:pt x="406" y="392"/>
                      </a:lnTo>
                      <a:lnTo>
                        <a:pt x="394" y="402"/>
                      </a:lnTo>
                      <a:lnTo>
                        <a:pt x="380" y="412"/>
                      </a:lnTo>
                      <a:lnTo>
                        <a:pt x="366" y="422"/>
                      </a:lnTo>
                      <a:lnTo>
                        <a:pt x="352" y="428"/>
                      </a:lnTo>
                      <a:lnTo>
                        <a:pt x="336" y="434"/>
                      </a:lnTo>
                      <a:lnTo>
                        <a:pt x="318" y="438"/>
                      </a:lnTo>
                      <a:lnTo>
                        <a:pt x="302" y="442"/>
                      </a:lnTo>
                      <a:lnTo>
                        <a:pt x="284" y="442"/>
                      </a:lnTo>
                      <a:lnTo>
                        <a:pt x="284" y="4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22" name="Freeform 41">
                  <a:extLst>
                    <a:ext uri="{FF2B5EF4-FFF2-40B4-BE49-F238E27FC236}">
                      <a16:creationId xmlns:a16="http://schemas.microsoft.com/office/drawing/2014/main" id="{747EA4D5-4BA8-4EDF-9BE8-C5A16708C31A}"/>
                    </a:ext>
                  </a:extLst>
                </p:cNvPr>
                <p:cNvSpPr>
                  <a:spLocks noEditPoints="1"/>
                </p:cNvSpPr>
                <p:nvPr/>
              </p:nvSpPr>
              <p:spPr bwMode="auto">
                <a:xfrm>
                  <a:off x="1103" y="2066"/>
                  <a:ext cx="210" cy="208"/>
                </a:xfrm>
                <a:custGeom>
                  <a:avLst/>
                  <a:gdLst>
                    <a:gd name="T0" fmla="*/ 104 w 210"/>
                    <a:gd name="T1" fmla="*/ 208 h 208"/>
                    <a:gd name="T2" fmla="*/ 64 w 210"/>
                    <a:gd name="T3" fmla="*/ 200 h 208"/>
                    <a:gd name="T4" fmla="*/ 30 w 210"/>
                    <a:gd name="T5" fmla="*/ 178 h 208"/>
                    <a:gd name="T6" fmla="*/ 8 w 210"/>
                    <a:gd name="T7" fmla="*/ 144 h 208"/>
                    <a:gd name="T8" fmla="*/ 0 w 210"/>
                    <a:gd name="T9" fmla="*/ 104 h 208"/>
                    <a:gd name="T10" fmla="*/ 2 w 210"/>
                    <a:gd name="T11" fmla="*/ 82 h 208"/>
                    <a:gd name="T12" fmla="*/ 18 w 210"/>
                    <a:gd name="T13" fmla="*/ 46 h 208"/>
                    <a:gd name="T14" fmla="*/ 46 w 210"/>
                    <a:gd name="T15" fmla="*/ 18 h 208"/>
                    <a:gd name="T16" fmla="*/ 84 w 210"/>
                    <a:gd name="T17" fmla="*/ 2 h 208"/>
                    <a:gd name="T18" fmla="*/ 104 w 210"/>
                    <a:gd name="T19" fmla="*/ 0 h 208"/>
                    <a:gd name="T20" fmla="*/ 146 w 210"/>
                    <a:gd name="T21" fmla="*/ 8 h 208"/>
                    <a:gd name="T22" fmla="*/ 178 w 210"/>
                    <a:gd name="T23" fmla="*/ 30 h 208"/>
                    <a:gd name="T24" fmla="*/ 200 w 210"/>
                    <a:gd name="T25" fmla="*/ 64 h 208"/>
                    <a:gd name="T26" fmla="*/ 210 w 210"/>
                    <a:gd name="T27" fmla="*/ 104 h 208"/>
                    <a:gd name="T28" fmla="*/ 206 w 210"/>
                    <a:gd name="T29" fmla="*/ 126 h 208"/>
                    <a:gd name="T30" fmla="*/ 192 w 210"/>
                    <a:gd name="T31" fmla="*/ 162 h 208"/>
                    <a:gd name="T32" fmla="*/ 162 w 210"/>
                    <a:gd name="T33" fmla="*/ 190 h 208"/>
                    <a:gd name="T34" fmla="*/ 126 w 210"/>
                    <a:gd name="T35" fmla="*/ 206 h 208"/>
                    <a:gd name="T36" fmla="*/ 104 w 210"/>
                    <a:gd name="T37" fmla="*/ 208 h 208"/>
                    <a:gd name="T38" fmla="*/ 104 w 210"/>
                    <a:gd name="T39" fmla="*/ 18 h 208"/>
                    <a:gd name="T40" fmla="*/ 70 w 210"/>
                    <a:gd name="T41" fmla="*/ 24 h 208"/>
                    <a:gd name="T42" fmla="*/ 44 w 210"/>
                    <a:gd name="T43" fmla="*/ 42 h 208"/>
                    <a:gd name="T44" fmla="*/ 24 w 210"/>
                    <a:gd name="T45" fmla="*/ 70 h 208"/>
                    <a:gd name="T46" fmla="*/ 18 w 210"/>
                    <a:gd name="T47" fmla="*/ 104 h 208"/>
                    <a:gd name="T48" fmla="*/ 20 w 210"/>
                    <a:gd name="T49" fmla="*/ 122 h 208"/>
                    <a:gd name="T50" fmla="*/ 32 w 210"/>
                    <a:gd name="T51" fmla="*/ 152 h 208"/>
                    <a:gd name="T52" fmla="*/ 56 w 210"/>
                    <a:gd name="T53" fmla="*/ 176 h 208"/>
                    <a:gd name="T54" fmla="*/ 86 w 210"/>
                    <a:gd name="T55" fmla="*/ 188 h 208"/>
                    <a:gd name="T56" fmla="*/ 104 w 210"/>
                    <a:gd name="T57" fmla="*/ 190 h 208"/>
                    <a:gd name="T58" fmla="*/ 138 w 210"/>
                    <a:gd name="T59" fmla="*/ 184 h 208"/>
                    <a:gd name="T60" fmla="*/ 166 w 210"/>
                    <a:gd name="T61" fmla="*/ 166 h 208"/>
                    <a:gd name="T62" fmla="*/ 184 w 210"/>
                    <a:gd name="T63" fmla="*/ 138 h 208"/>
                    <a:gd name="T64" fmla="*/ 192 w 210"/>
                    <a:gd name="T65" fmla="*/ 104 h 208"/>
                    <a:gd name="T66" fmla="*/ 190 w 210"/>
                    <a:gd name="T67" fmla="*/ 86 h 208"/>
                    <a:gd name="T68" fmla="*/ 176 w 210"/>
                    <a:gd name="T69" fmla="*/ 56 h 208"/>
                    <a:gd name="T70" fmla="*/ 152 w 210"/>
                    <a:gd name="T71" fmla="*/ 32 h 208"/>
                    <a:gd name="T72" fmla="*/ 122 w 210"/>
                    <a:gd name="T73" fmla="*/ 20 h 208"/>
                    <a:gd name="T74" fmla="*/ 104 w 210"/>
                    <a:gd name="T75" fmla="*/ 1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0" h="208">
                      <a:moveTo>
                        <a:pt x="104" y="208"/>
                      </a:moveTo>
                      <a:lnTo>
                        <a:pt x="104" y="208"/>
                      </a:lnTo>
                      <a:lnTo>
                        <a:pt x="84" y="206"/>
                      </a:lnTo>
                      <a:lnTo>
                        <a:pt x="64" y="200"/>
                      </a:lnTo>
                      <a:lnTo>
                        <a:pt x="46" y="190"/>
                      </a:lnTo>
                      <a:lnTo>
                        <a:pt x="30" y="178"/>
                      </a:lnTo>
                      <a:lnTo>
                        <a:pt x="18" y="162"/>
                      </a:lnTo>
                      <a:lnTo>
                        <a:pt x="8" y="144"/>
                      </a:lnTo>
                      <a:lnTo>
                        <a:pt x="2" y="126"/>
                      </a:lnTo>
                      <a:lnTo>
                        <a:pt x="0" y="104"/>
                      </a:lnTo>
                      <a:lnTo>
                        <a:pt x="0" y="104"/>
                      </a:lnTo>
                      <a:lnTo>
                        <a:pt x="2" y="82"/>
                      </a:lnTo>
                      <a:lnTo>
                        <a:pt x="8" y="64"/>
                      </a:lnTo>
                      <a:lnTo>
                        <a:pt x="18" y="46"/>
                      </a:lnTo>
                      <a:lnTo>
                        <a:pt x="30" y="30"/>
                      </a:lnTo>
                      <a:lnTo>
                        <a:pt x="46" y="18"/>
                      </a:lnTo>
                      <a:lnTo>
                        <a:pt x="64" y="8"/>
                      </a:lnTo>
                      <a:lnTo>
                        <a:pt x="84" y="2"/>
                      </a:lnTo>
                      <a:lnTo>
                        <a:pt x="104" y="0"/>
                      </a:lnTo>
                      <a:lnTo>
                        <a:pt x="104" y="0"/>
                      </a:lnTo>
                      <a:lnTo>
                        <a:pt x="126" y="2"/>
                      </a:lnTo>
                      <a:lnTo>
                        <a:pt x="146" y="8"/>
                      </a:lnTo>
                      <a:lnTo>
                        <a:pt x="162" y="18"/>
                      </a:lnTo>
                      <a:lnTo>
                        <a:pt x="178" y="30"/>
                      </a:lnTo>
                      <a:lnTo>
                        <a:pt x="192" y="46"/>
                      </a:lnTo>
                      <a:lnTo>
                        <a:pt x="200" y="64"/>
                      </a:lnTo>
                      <a:lnTo>
                        <a:pt x="206" y="82"/>
                      </a:lnTo>
                      <a:lnTo>
                        <a:pt x="210" y="104"/>
                      </a:lnTo>
                      <a:lnTo>
                        <a:pt x="210" y="104"/>
                      </a:lnTo>
                      <a:lnTo>
                        <a:pt x="206" y="126"/>
                      </a:lnTo>
                      <a:lnTo>
                        <a:pt x="200" y="144"/>
                      </a:lnTo>
                      <a:lnTo>
                        <a:pt x="192" y="162"/>
                      </a:lnTo>
                      <a:lnTo>
                        <a:pt x="178" y="178"/>
                      </a:lnTo>
                      <a:lnTo>
                        <a:pt x="162" y="190"/>
                      </a:lnTo>
                      <a:lnTo>
                        <a:pt x="146" y="200"/>
                      </a:lnTo>
                      <a:lnTo>
                        <a:pt x="126" y="206"/>
                      </a:lnTo>
                      <a:lnTo>
                        <a:pt x="104" y="208"/>
                      </a:lnTo>
                      <a:lnTo>
                        <a:pt x="104" y="208"/>
                      </a:lnTo>
                      <a:close/>
                      <a:moveTo>
                        <a:pt x="104" y="18"/>
                      </a:moveTo>
                      <a:lnTo>
                        <a:pt x="104" y="18"/>
                      </a:lnTo>
                      <a:lnTo>
                        <a:pt x="86" y="20"/>
                      </a:lnTo>
                      <a:lnTo>
                        <a:pt x="70" y="24"/>
                      </a:lnTo>
                      <a:lnTo>
                        <a:pt x="56" y="32"/>
                      </a:lnTo>
                      <a:lnTo>
                        <a:pt x="44" y="42"/>
                      </a:lnTo>
                      <a:lnTo>
                        <a:pt x="32" y="56"/>
                      </a:lnTo>
                      <a:lnTo>
                        <a:pt x="24" y="70"/>
                      </a:lnTo>
                      <a:lnTo>
                        <a:pt x="20" y="86"/>
                      </a:lnTo>
                      <a:lnTo>
                        <a:pt x="18" y="104"/>
                      </a:lnTo>
                      <a:lnTo>
                        <a:pt x="18" y="104"/>
                      </a:lnTo>
                      <a:lnTo>
                        <a:pt x="20" y="122"/>
                      </a:lnTo>
                      <a:lnTo>
                        <a:pt x="24" y="138"/>
                      </a:lnTo>
                      <a:lnTo>
                        <a:pt x="32" y="152"/>
                      </a:lnTo>
                      <a:lnTo>
                        <a:pt x="44" y="166"/>
                      </a:lnTo>
                      <a:lnTo>
                        <a:pt x="56" y="176"/>
                      </a:lnTo>
                      <a:lnTo>
                        <a:pt x="70" y="184"/>
                      </a:lnTo>
                      <a:lnTo>
                        <a:pt x="86" y="188"/>
                      </a:lnTo>
                      <a:lnTo>
                        <a:pt x="104" y="190"/>
                      </a:lnTo>
                      <a:lnTo>
                        <a:pt x="104" y="190"/>
                      </a:lnTo>
                      <a:lnTo>
                        <a:pt x="122" y="188"/>
                      </a:lnTo>
                      <a:lnTo>
                        <a:pt x="138" y="184"/>
                      </a:lnTo>
                      <a:lnTo>
                        <a:pt x="152" y="176"/>
                      </a:lnTo>
                      <a:lnTo>
                        <a:pt x="166" y="166"/>
                      </a:lnTo>
                      <a:lnTo>
                        <a:pt x="176" y="152"/>
                      </a:lnTo>
                      <a:lnTo>
                        <a:pt x="184" y="138"/>
                      </a:lnTo>
                      <a:lnTo>
                        <a:pt x="190" y="122"/>
                      </a:lnTo>
                      <a:lnTo>
                        <a:pt x="192" y="104"/>
                      </a:lnTo>
                      <a:lnTo>
                        <a:pt x="192" y="104"/>
                      </a:lnTo>
                      <a:lnTo>
                        <a:pt x="190" y="86"/>
                      </a:lnTo>
                      <a:lnTo>
                        <a:pt x="184" y="70"/>
                      </a:lnTo>
                      <a:lnTo>
                        <a:pt x="176" y="56"/>
                      </a:lnTo>
                      <a:lnTo>
                        <a:pt x="166" y="42"/>
                      </a:lnTo>
                      <a:lnTo>
                        <a:pt x="152" y="32"/>
                      </a:lnTo>
                      <a:lnTo>
                        <a:pt x="138" y="24"/>
                      </a:lnTo>
                      <a:lnTo>
                        <a:pt x="122" y="20"/>
                      </a:lnTo>
                      <a:lnTo>
                        <a:pt x="104" y="18"/>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23" name="Freeform 42">
                  <a:extLst>
                    <a:ext uri="{FF2B5EF4-FFF2-40B4-BE49-F238E27FC236}">
                      <a16:creationId xmlns:a16="http://schemas.microsoft.com/office/drawing/2014/main" id="{CB814CE4-C8A7-45B7-A2D2-EA28562342D9}"/>
                    </a:ext>
                  </a:extLst>
                </p:cNvPr>
                <p:cNvSpPr>
                  <a:spLocks noEditPoints="1"/>
                </p:cNvSpPr>
                <p:nvPr/>
              </p:nvSpPr>
              <p:spPr bwMode="auto">
                <a:xfrm>
                  <a:off x="1151" y="2112"/>
                  <a:ext cx="114" cy="116"/>
                </a:xfrm>
                <a:custGeom>
                  <a:avLst/>
                  <a:gdLst>
                    <a:gd name="T0" fmla="*/ 56 w 114"/>
                    <a:gd name="T1" fmla="*/ 116 h 116"/>
                    <a:gd name="T2" fmla="*/ 34 w 114"/>
                    <a:gd name="T3" fmla="*/ 110 h 116"/>
                    <a:gd name="T4" fmla="*/ 16 w 114"/>
                    <a:gd name="T5" fmla="*/ 98 h 116"/>
                    <a:gd name="T6" fmla="*/ 4 w 114"/>
                    <a:gd name="T7" fmla="*/ 80 h 116"/>
                    <a:gd name="T8" fmla="*/ 0 w 114"/>
                    <a:gd name="T9" fmla="*/ 58 h 116"/>
                    <a:gd name="T10" fmla="*/ 0 w 114"/>
                    <a:gd name="T11" fmla="*/ 46 h 116"/>
                    <a:gd name="T12" fmla="*/ 8 w 114"/>
                    <a:gd name="T13" fmla="*/ 26 h 116"/>
                    <a:gd name="T14" fmla="*/ 24 w 114"/>
                    <a:gd name="T15" fmla="*/ 10 h 116"/>
                    <a:gd name="T16" fmla="*/ 44 w 114"/>
                    <a:gd name="T17" fmla="*/ 2 h 116"/>
                    <a:gd name="T18" fmla="*/ 56 w 114"/>
                    <a:gd name="T19" fmla="*/ 0 h 116"/>
                    <a:gd name="T20" fmla="*/ 78 w 114"/>
                    <a:gd name="T21" fmla="*/ 6 h 116"/>
                    <a:gd name="T22" fmla="*/ 96 w 114"/>
                    <a:gd name="T23" fmla="*/ 18 h 116"/>
                    <a:gd name="T24" fmla="*/ 110 w 114"/>
                    <a:gd name="T25" fmla="*/ 36 h 116"/>
                    <a:gd name="T26" fmla="*/ 114 w 114"/>
                    <a:gd name="T27" fmla="*/ 58 h 116"/>
                    <a:gd name="T28" fmla="*/ 112 w 114"/>
                    <a:gd name="T29" fmla="*/ 70 h 116"/>
                    <a:gd name="T30" fmla="*/ 104 w 114"/>
                    <a:gd name="T31" fmla="*/ 90 h 116"/>
                    <a:gd name="T32" fmla="*/ 88 w 114"/>
                    <a:gd name="T33" fmla="*/ 106 h 116"/>
                    <a:gd name="T34" fmla="*/ 68 w 114"/>
                    <a:gd name="T35" fmla="*/ 114 h 116"/>
                    <a:gd name="T36" fmla="*/ 56 w 114"/>
                    <a:gd name="T37" fmla="*/ 116 h 116"/>
                    <a:gd name="T38" fmla="*/ 56 w 114"/>
                    <a:gd name="T39" fmla="*/ 18 h 116"/>
                    <a:gd name="T40" fmla="*/ 42 w 114"/>
                    <a:gd name="T41" fmla="*/ 22 h 116"/>
                    <a:gd name="T42" fmla="*/ 28 w 114"/>
                    <a:gd name="T43" fmla="*/ 30 h 116"/>
                    <a:gd name="T44" fmla="*/ 20 w 114"/>
                    <a:gd name="T45" fmla="*/ 42 h 116"/>
                    <a:gd name="T46" fmla="*/ 18 w 114"/>
                    <a:gd name="T47" fmla="*/ 58 h 116"/>
                    <a:gd name="T48" fmla="*/ 18 w 114"/>
                    <a:gd name="T49" fmla="*/ 66 h 116"/>
                    <a:gd name="T50" fmla="*/ 24 w 114"/>
                    <a:gd name="T51" fmla="*/ 80 h 116"/>
                    <a:gd name="T52" fmla="*/ 34 w 114"/>
                    <a:gd name="T53" fmla="*/ 90 h 116"/>
                    <a:gd name="T54" fmla="*/ 48 w 114"/>
                    <a:gd name="T55" fmla="*/ 96 h 116"/>
                    <a:gd name="T56" fmla="*/ 56 w 114"/>
                    <a:gd name="T57" fmla="*/ 98 h 116"/>
                    <a:gd name="T58" fmla="*/ 72 w 114"/>
                    <a:gd name="T59" fmla="*/ 94 h 116"/>
                    <a:gd name="T60" fmla="*/ 84 w 114"/>
                    <a:gd name="T61" fmla="*/ 86 h 116"/>
                    <a:gd name="T62" fmla="*/ 92 w 114"/>
                    <a:gd name="T63" fmla="*/ 74 h 116"/>
                    <a:gd name="T64" fmla="*/ 96 w 114"/>
                    <a:gd name="T65" fmla="*/ 58 h 116"/>
                    <a:gd name="T66" fmla="*/ 94 w 114"/>
                    <a:gd name="T67" fmla="*/ 50 h 116"/>
                    <a:gd name="T68" fmla="*/ 88 w 114"/>
                    <a:gd name="T69" fmla="*/ 36 h 116"/>
                    <a:gd name="T70" fmla="*/ 78 w 114"/>
                    <a:gd name="T71" fmla="*/ 26 h 116"/>
                    <a:gd name="T72" fmla="*/ 64 w 114"/>
                    <a:gd name="T73" fmla="*/ 20 h 116"/>
                    <a:gd name="T74" fmla="*/ 56 w 114"/>
                    <a:gd name="T75" fmla="*/ 1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116">
                      <a:moveTo>
                        <a:pt x="56" y="116"/>
                      </a:moveTo>
                      <a:lnTo>
                        <a:pt x="56" y="116"/>
                      </a:lnTo>
                      <a:lnTo>
                        <a:pt x="44" y="114"/>
                      </a:lnTo>
                      <a:lnTo>
                        <a:pt x="34" y="110"/>
                      </a:lnTo>
                      <a:lnTo>
                        <a:pt x="24" y="106"/>
                      </a:lnTo>
                      <a:lnTo>
                        <a:pt x="16" y="98"/>
                      </a:lnTo>
                      <a:lnTo>
                        <a:pt x="8" y="90"/>
                      </a:lnTo>
                      <a:lnTo>
                        <a:pt x="4" y="80"/>
                      </a:lnTo>
                      <a:lnTo>
                        <a:pt x="0" y="70"/>
                      </a:lnTo>
                      <a:lnTo>
                        <a:pt x="0" y="58"/>
                      </a:lnTo>
                      <a:lnTo>
                        <a:pt x="0" y="58"/>
                      </a:lnTo>
                      <a:lnTo>
                        <a:pt x="0" y="46"/>
                      </a:lnTo>
                      <a:lnTo>
                        <a:pt x="4" y="36"/>
                      </a:lnTo>
                      <a:lnTo>
                        <a:pt x="8" y="26"/>
                      </a:lnTo>
                      <a:lnTo>
                        <a:pt x="16" y="18"/>
                      </a:lnTo>
                      <a:lnTo>
                        <a:pt x="24" y="10"/>
                      </a:lnTo>
                      <a:lnTo>
                        <a:pt x="34" y="6"/>
                      </a:lnTo>
                      <a:lnTo>
                        <a:pt x="44" y="2"/>
                      </a:lnTo>
                      <a:lnTo>
                        <a:pt x="56" y="0"/>
                      </a:lnTo>
                      <a:lnTo>
                        <a:pt x="56" y="0"/>
                      </a:lnTo>
                      <a:lnTo>
                        <a:pt x="68" y="2"/>
                      </a:lnTo>
                      <a:lnTo>
                        <a:pt x="78" y="6"/>
                      </a:lnTo>
                      <a:lnTo>
                        <a:pt x="88" y="10"/>
                      </a:lnTo>
                      <a:lnTo>
                        <a:pt x="96" y="18"/>
                      </a:lnTo>
                      <a:lnTo>
                        <a:pt x="104" y="26"/>
                      </a:lnTo>
                      <a:lnTo>
                        <a:pt x="110" y="36"/>
                      </a:lnTo>
                      <a:lnTo>
                        <a:pt x="112" y="46"/>
                      </a:lnTo>
                      <a:lnTo>
                        <a:pt x="114" y="58"/>
                      </a:lnTo>
                      <a:lnTo>
                        <a:pt x="114" y="58"/>
                      </a:lnTo>
                      <a:lnTo>
                        <a:pt x="112" y="70"/>
                      </a:lnTo>
                      <a:lnTo>
                        <a:pt x="110" y="80"/>
                      </a:lnTo>
                      <a:lnTo>
                        <a:pt x="104" y="90"/>
                      </a:lnTo>
                      <a:lnTo>
                        <a:pt x="96" y="98"/>
                      </a:lnTo>
                      <a:lnTo>
                        <a:pt x="88" y="106"/>
                      </a:lnTo>
                      <a:lnTo>
                        <a:pt x="78" y="110"/>
                      </a:lnTo>
                      <a:lnTo>
                        <a:pt x="68" y="114"/>
                      </a:lnTo>
                      <a:lnTo>
                        <a:pt x="56" y="116"/>
                      </a:lnTo>
                      <a:lnTo>
                        <a:pt x="56" y="116"/>
                      </a:lnTo>
                      <a:close/>
                      <a:moveTo>
                        <a:pt x="56" y="18"/>
                      </a:moveTo>
                      <a:lnTo>
                        <a:pt x="56" y="18"/>
                      </a:lnTo>
                      <a:lnTo>
                        <a:pt x="48" y="20"/>
                      </a:lnTo>
                      <a:lnTo>
                        <a:pt x="42" y="22"/>
                      </a:lnTo>
                      <a:lnTo>
                        <a:pt x="34" y="26"/>
                      </a:lnTo>
                      <a:lnTo>
                        <a:pt x="28" y="30"/>
                      </a:lnTo>
                      <a:lnTo>
                        <a:pt x="24" y="36"/>
                      </a:lnTo>
                      <a:lnTo>
                        <a:pt x="20" y="42"/>
                      </a:lnTo>
                      <a:lnTo>
                        <a:pt x="18" y="50"/>
                      </a:lnTo>
                      <a:lnTo>
                        <a:pt x="18" y="58"/>
                      </a:lnTo>
                      <a:lnTo>
                        <a:pt x="18" y="58"/>
                      </a:lnTo>
                      <a:lnTo>
                        <a:pt x="18" y="66"/>
                      </a:lnTo>
                      <a:lnTo>
                        <a:pt x="20" y="74"/>
                      </a:lnTo>
                      <a:lnTo>
                        <a:pt x="24" y="80"/>
                      </a:lnTo>
                      <a:lnTo>
                        <a:pt x="28" y="86"/>
                      </a:lnTo>
                      <a:lnTo>
                        <a:pt x="34" y="90"/>
                      </a:lnTo>
                      <a:lnTo>
                        <a:pt x="42" y="94"/>
                      </a:lnTo>
                      <a:lnTo>
                        <a:pt x="48" y="96"/>
                      </a:lnTo>
                      <a:lnTo>
                        <a:pt x="56" y="98"/>
                      </a:lnTo>
                      <a:lnTo>
                        <a:pt x="56" y="98"/>
                      </a:lnTo>
                      <a:lnTo>
                        <a:pt x="64" y="96"/>
                      </a:lnTo>
                      <a:lnTo>
                        <a:pt x="72" y="94"/>
                      </a:lnTo>
                      <a:lnTo>
                        <a:pt x="78" y="90"/>
                      </a:lnTo>
                      <a:lnTo>
                        <a:pt x="84" y="86"/>
                      </a:lnTo>
                      <a:lnTo>
                        <a:pt x="88" y="80"/>
                      </a:lnTo>
                      <a:lnTo>
                        <a:pt x="92" y="74"/>
                      </a:lnTo>
                      <a:lnTo>
                        <a:pt x="94" y="66"/>
                      </a:lnTo>
                      <a:lnTo>
                        <a:pt x="96" y="58"/>
                      </a:lnTo>
                      <a:lnTo>
                        <a:pt x="96" y="58"/>
                      </a:lnTo>
                      <a:lnTo>
                        <a:pt x="94" y="50"/>
                      </a:lnTo>
                      <a:lnTo>
                        <a:pt x="92" y="42"/>
                      </a:lnTo>
                      <a:lnTo>
                        <a:pt x="88" y="36"/>
                      </a:lnTo>
                      <a:lnTo>
                        <a:pt x="84" y="30"/>
                      </a:lnTo>
                      <a:lnTo>
                        <a:pt x="78" y="26"/>
                      </a:lnTo>
                      <a:lnTo>
                        <a:pt x="72" y="22"/>
                      </a:lnTo>
                      <a:lnTo>
                        <a:pt x="64" y="20"/>
                      </a:lnTo>
                      <a:lnTo>
                        <a:pt x="56" y="18"/>
                      </a:lnTo>
                      <a:lnTo>
                        <a:pt x="5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grpSp>
        </p:grpSp>
      </p:grpSp>
      <p:grpSp>
        <p:nvGrpSpPr>
          <p:cNvPr id="6" name="Groupe 5"/>
          <p:cNvGrpSpPr/>
          <p:nvPr/>
        </p:nvGrpSpPr>
        <p:grpSpPr>
          <a:xfrm>
            <a:off x="3376325" y="1862176"/>
            <a:ext cx="2405476" cy="523220"/>
            <a:chOff x="2423521" y="2093099"/>
            <a:chExt cx="2405476" cy="523220"/>
          </a:xfrm>
        </p:grpSpPr>
        <p:sp>
          <p:nvSpPr>
            <p:cNvPr id="24" name="TextBox 9">
              <a:extLst>
                <a:ext uri="{FF2B5EF4-FFF2-40B4-BE49-F238E27FC236}">
                  <a16:creationId xmlns:a16="http://schemas.microsoft.com/office/drawing/2014/main" id="{AD7CCC22-8DBC-4B32-9988-FF9E68C4DE1D}"/>
                </a:ext>
              </a:extLst>
            </p:cNvPr>
            <p:cNvSpPr txBox="1"/>
            <p:nvPr/>
          </p:nvSpPr>
          <p:spPr>
            <a:xfrm>
              <a:off x="2938144" y="2093099"/>
              <a:ext cx="1890853" cy="523220"/>
            </a:xfrm>
            <a:prstGeom prst="rect">
              <a:avLst/>
            </a:prstGeom>
            <a:noFill/>
          </p:spPr>
          <p:txBody>
            <a:bodyPr wrap="square" rtlCol="0">
              <a:spAutoFit/>
            </a:bodyPr>
            <a:lstStyle/>
            <a:p>
              <a:pPr defTabSz="914378">
                <a:buClrTx/>
                <a:defRPr/>
              </a:pPr>
              <a:r>
                <a:rPr lang="fr-FR" sz="1400" dirty="0">
                  <a:solidFill>
                    <a:prstClr val="black"/>
                  </a:solidFill>
                  <a:latin typeface="Calibri" panose="020F0502020204030204" pitchFamily="34" charset="0"/>
                  <a:ea typeface="Geneva" charset="-128"/>
                  <a:cs typeface="Calibri" panose="020F0502020204030204" pitchFamily="34" charset="0"/>
                </a:rPr>
                <a:t>L’envoi et la réception de pièces jointes</a:t>
              </a:r>
            </a:p>
          </p:txBody>
        </p:sp>
        <p:grpSp>
          <p:nvGrpSpPr>
            <p:cNvPr id="25" name="Group 73">
              <a:extLst>
                <a:ext uri="{FF2B5EF4-FFF2-40B4-BE49-F238E27FC236}">
                  <a16:creationId xmlns:a16="http://schemas.microsoft.com/office/drawing/2014/main" id="{B5DC12E2-C77C-47F6-AD27-179306F1F51E}"/>
                </a:ext>
              </a:extLst>
            </p:cNvPr>
            <p:cNvGrpSpPr/>
            <p:nvPr/>
          </p:nvGrpSpPr>
          <p:grpSpPr>
            <a:xfrm>
              <a:off x="2423521" y="2093099"/>
              <a:ext cx="468000" cy="468000"/>
              <a:chOff x="679593" y="3028881"/>
              <a:chExt cx="648000" cy="648000"/>
            </a:xfrm>
          </p:grpSpPr>
          <p:sp>
            <p:nvSpPr>
              <p:cNvPr id="26" name="Oval 68">
                <a:extLst>
                  <a:ext uri="{FF2B5EF4-FFF2-40B4-BE49-F238E27FC236}">
                    <a16:creationId xmlns:a16="http://schemas.microsoft.com/office/drawing/2014/main" id="{6297E75F-CAD5-43CF-9EB0-B2EC67E73BE2}"/>
                  </a:ext>
                </a:extLst>
              </p:cNvPr>
              <p:cNvSpPr>
                <a:spLocks noChangeAspect="1"/>
              </p:cNvSpPr>
              <p:nvPr/>
            </p:nvSpPr>
            <p:spPr>
              <a:xfrm>
                <a:off x="679593" y="3028881"/>
                <a:ext cx="648000" cy="648000"/>
              </a:xfrm>
              <a:prstGeom prst="ellipse">
                <a:avLst/>
              </a:prstGeom>
              <a:solidFill>
                <a:srgbClr val="F6FDFE"/>
              </a:solidFill>
              <a:ln w="12700" cap="flat" cmpd="sng" algn="ctr">
                <a:noFill/>
                <a:prstDash val="solid"/>
                <a:miter lim="800000"/>
              </a:ln>
              <a:effectLst/>
            </p:spPr>
            <p:txBody>
              <a:bodyPr rtlCol="0" anchor="ctr"/>
              <a:lstStyle/>
              <a:p>
                <a:pPr algn="ctr" defTabSz="914378">
                  <a:buClrTx/>
                  <a:defRPr/>
                </a:pPr>
                <a:endParaRPr lang="fr-FR" sz="1050" dirty="0">
                  <a:solidFill>
                    <a:prstClr val="white"/>
                  </a:solidFill>
                  <a:ea typeface="Geneva" charset="-128"/>
                </a:endParaRPr>
              </a:p>
            </p:txBody>
          </p:sp>
          <p:grpSp>
            <p:nvGrpSpPr>
              <p:cNvPr id="27" name="Group 82">
                <a:extLst>
                  <a:ext uri="{FF2B5EF4-FFF2-40B4-BE49-F238E27FC236}">
                    <a16:creationId xmlns:a16="http://schemas.microsoft.com/office/drawing/2014/main" id="{380AF5B6-675C-4998-A033-B2438E809C9C}"/>
                  </a:ext>
                </a:extLst>
              </p:cNvPr>
              <p:cNvGrpSpPr>
                <a:grpSpLocks noChangeAspect="1"/>
              </p:cNvGrpSpPr>
              <p:nvPr/>
            </p:nvGrpSpPr>
            <p:grpSpPr bwMode="auto">
              <a:xfrm>
                <a:off x="795133" y="3120391"/>
                <a:ext cx="416920" cy="464980"/>
                <a:chOff x="554" y="2986"/>
                <a:chExt cx="694" cy="774"/>
              </a:xfrm>
              <a:solidFill>
                <a:srgbClr val="0C419A"/>
              </a:solidFill>
            </p:grpSpPr>
            <p:sp>
              <p:nvSpPr>
                <p:cNvPr id="28" name="Freeform 83">
                  <a:extLst>
                    <a:ext uri="{FF2B5EF4-FFF2-40B4-BE49-F238E27FC236}">
                      <a16:creationId xmlns:a16="http://schemas.microsoft.com/office/drawing/2014/main" id="{D0571C58-92D7-4927-91CD-0BD473BC3F5F}"/>
                    </a:ext>
                  </a:extLst>
                </p:cNvPr>
                <p:cNvSpPr>
                  <a:spLocks/>
                </p:cNvSpPr>
                <p:nvPr/>
              </p:nvSpPr>
              <p:spPr bwMode="auto">
                <a:xfrm>
                  <a:off x="556" y="3324"/>
                  <a:ext cx="262" cy="434"/>
                </a:xfrm>
                <a:custGeom>
                  <a:avLst/>
                  <a:gdLst>
                    <a:gd name="T0" fmla="*/ 12 w 262"/>
                    <a:gd name="T1" fmla="*/ 434 h 434"/>
                    <a:gd name="T2" fmla="*/ 0 w 262"/>
                    <a:gd name="T3" fmla="*/ 420 h 434"/>
                    <a:gd name="T4" fmla="*/ 234 w 262"/>
                    <a:gd name="T5" fmla="*/ 216 h 434"/>
                    <a:gd name="T6" fmla="*/ 2 w 262"/>
                    <a:gd name="T7" fmla="*/ 14 h 434"/>
                    <a:gd name="T8" fmla="*/ 14 w 262"/>
                    <a:gd name="T9" fmla="*/ 0 h 434"/>
                    <a:gd name="T10" fmla="*/ 262 w 262"/>
                    <a:gd name="T11" fmla="*/ 216 h 434"/>
                    <a:gd name="T12" fmla="*/ 12 w 262"/>
                    <a:gd name="T13" fmla="*/ 434 h 434"/>
                  </a:gdLst>
                  <a:ahLst/>
                  <a:cxnLst>
                    <a:cxn ang="0">
                      <a:pos x="T0" y="T1"/>
                    </a:cxn>
                    <a:cxn ang="0">
                      <a:pos x="T2" y="T3"/>
                    </a:cxn>
                    <a:cxn ang="0">
                      <a:pos x="T4" y="T5"/>
                    </a:cxn>
                    <a:cxn ang="0">
                      <a:pos x="T6" y="T7"/>
                    </a:cxn>
                    <a:cxn ang="0">
                      <a:pos x="T8" y="T9"/>
                    </a:cxn>
                    <a:cxn ang="0">
                      <a:pos x="T10" y="T11"/>
                    </a:cxn>
                    <a:cxn ang="0">
                      <a:pos x="T12" y="T13"/>
                    </a:cxn>
                  </a:cxnLst>
                  <a:rect l="0" t="0" r="r" b="b"/>
                  <a:pathLst>
                    <a:path w="262" h="434">
                      <a:moveTo>
                        <a:pt x="12" y="434"/>
                      </a:moveTo>
                      <a:lnTo>
                        <a:pt x="0" y="420"/>
                      </a:lnTo>
                      <a:lnTo>
                        <a:pt x="234" y="216"/>
                      </a:lnTo>
                      <a:lnTo>
                        <a:pt x="2" y="14"/>
                      </a:lnTo>
                      <a:lnTo>
                        <a:pt x="14" y="0"/>
                      </a:lnTo>
                      <a:lnTo>
                        <a:pt x="262" y="216"/>
                      </a:lnTo>
                      <a:lnTo>
                        <a:pt x="12"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29" name="Freeform 84">
                  <a:extLst>
                    <a:ext uri="{FF2B5EF4-FFF2-40B4-BE49-F238E27FC236}">
                      <a16:creationId xmlns:a16="http://schemas.microsoft.com/office/drawing/2014/main" id="{4AEFD786-93BA-4174-8461-3BECE00C07FD}"/>
                    </a:ext>
                  </a:extLst>
                </p:cNvPr>
                <p:cNvSpPr>
                  <a:spLocks/>
                </p:cNvSpPr>
                <p:nvPr/>
              </p:nvSpPr>
              <p:spPr bwMode="auto">
                <a:xfrm>
                  <a:off x="984" y="3324"/>
                  <a:ext cx="262" cy="432"/>
                </a:xfrm>
                <a:custGeom>
                  <a:avLst/>
                  <a:gdLst>
                    <a:gd name="T0" fmla="*/ 248 w 262"/>
                    <a:gd name="T1" fmla="*/ 432 h 432"/>
                    <a:gd name="T2" fmla="*/ 0 w 262"/>
                    <a:gd name="T3" fmla="*/ 216 h 432"/>
                    <a:gd name="T4" fmla="*/ 252 w 262"/>
                    <a:gd name="T5" fmla="*/ 0 h 432"/>
                    <a:gd name="T6" fmla="*/ 262 w 262"/>
                    <a:gd name="T7" fmla="*/ 12 h 432"/>
                    <a:gd name="T8" fmla="*/ 28 w 262"/>
                    <a:gd name="T9" fmla="*/ 216 h 432"/>
                    <a:gd name="T10" fmla="*/ 260 w 262"/>
                    <a:gd name="T11" fmla="*/ 418 h 432"/>
                    <a:gd name="T12" fmla="*/ 248 w 262"/>
                    <a:gd name="T13" fmla="*/ 432 h 432"/>
                  </a:gdLst>
                  <a:ahLst/>
                  <a:cxnLst>
                    <a:cxn ang="0">
                      <a:pos x="T0" y="T1"/>
                    </a:cxn>
                    <a:cxn ang="0">
                      <a:pos x="T2" y="T3"/>
                    </a:cxn>
                    <a:cxn ang="0">
                      <a:pos x="T4" y="T5"/>
                    </a:cxn>
                    <a:cxn ang="0">
                      <a:pos x="T6" y="T7"/>
                    </a:cxn>
                    <a:cxn ang="0">
                      <a:pos x="T8" y="T9"/>
                    </a:cxn>
                    <a:cxn ang="0">
                      <a:pos x="T10" y="T11"/>
                    </a:cxn>
                    <a:cxn ang="0">
                      <a:pos x="T12" y="T13"/>
                    </a:cxn>
                  </a:cxnLst>
                  <a:rect l="0" t="0" r="r" b="b"/>
                  <a:pathLst>
                    <a:path w="262" h="432">
                      <a:moveTo>
                        <a:pt x="248" y="432"/>
                      </a:moveTo>
                      <a:lnTo>
                        <a:pt x="0" y="216"/>
                      </a:lnTo>
                      <a:lnTo>
                        <a:pt x="252" y="0"/>
                      </a:lnTo>
                      <a:lnTo>
                        <a:pt x="262" y="12"/>
                      </a:lnTo>
                      <a:lnTo>
                        <a:pt x="28" y="216"/>
                      </a:lnTo>
                      <a:lnTo>
                        <a:pt x="260" y="418"/>
                      </a:lnTo>
                      <a:lnTo>
                        <a:pt x="248" y="4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0" name="Rectangle 29">
                  <a:extLst>
                    <a:ext uri="{FF2B5EF4-FFF2-40B4-BE49-F238E27FC236}">
                      <a16:creationId xmlns:a16="http://schemas.microsoft.com/office/drawing/2014/main" id="{A825C672-B5B5-4295-9555-1BDD397D6146}"/>
                    </a:ext>
                  </a:extLst>
                </p:cNvPr>
                <p:cNvSpPr>
                  <a:spLocks noChangeArrowheads="1"/>
                </p:cNvSpPr>
                <p:nvPr/>
              </p:nvSpPr>
              <p:spPr bwMode="auto">
                <a:xfrm>
                  <a:off x="792" y="3532"/>
                  <a:ext cx="212"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1" name="Freeform 86">
                  <a:extLst>
                    <a:ext uri="{FF2B5EF4-FFF2-40B4-BE49-F238E27FC236}">
                      <a16:creationId xmlns:a16="http://schemas.microsoft.com/office/drawing/2014/main" id="{A1481B0D-A72A-42B6-ABA8-8E55E6A6E97A}"/>
                    </a:ext>
                  </a:extLst>
                </p:cNvPr>
                <p:cNvSpPr>
                  <a:spLocks/>
                </p:cNvSpPr>
                <p:nvPr/>
              </p:nvSpPr>
              <p:spPr bwMode="auto">
                <a:xfrm>
                  <a:off x="638" y="2986"/>
                  <a:ext cx="526" cy="422"/>
                </a:xfrm>
                <a:custGeom>
                  <a:avLst/>
                  <a:gdLst>
                    <a:gd name="T0" fmla="*/ 526 w 526"/>
                    <a:gd name="T1" fmla="*/ 422 h 422"/>
                    <a:gd name="T2" fmla="*/ 508 w 526"/>
                    <a:gd name="T3" fmla="*/ 422 h 422"/>
                    <a:gd name="T4" fmla="*/ 508 w 526"/>
                    <a:gd name="T5" fmla="*/ 18 h 422"/>
                    <a:gd name="T6" fmla="*/ 18 w 526"/>
                    <a:gd name="T7" fmla="*/ 18 h 422"/>
                    <a:gd name="T8" fmla="*/ 18 w 526"/>
                    <a:gd name="T9" fmla="*/ 422 h 422"/>
                    <a:gd name="T10" fmla="*/ 0 w 526"/>
                    <a:gd name="T11" fmla="*/ 422 h 422"/>
                    <a:gd name="T12" fmla="*/ 0 w 526"/>
                    <a:gd name="T13" fmla="*/ 0 h 422"/>
                    <a:gd name="T14" fmla="*/ 526 w 526"/>
                    <a:gd name="T15" fmla="*/ 0 h 422"/>
                    <a:gd name="T16" fmla="*/ 526 w 526"/>
                    <a:gd name="T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6" h="422">
                      <a:moveTo>
                        <a:pt x="526" y="422"/>
                      </a:moveTo>
                      <a:lnTo>
                        <a:pt x="508" y="422"/>
                      </a:lnTo>
                      <a:lnTo>
                        <a:pt x="508" y="18"/>
                      </a:lnTo>
                      <a:lnTo>
                        <a:pt x="18" y="18"/>
                      </a:lnTo>
                      <a:lnTo>
                        <a:pt x="18" y="422"/>
                      </a:lnTo>
                      <a:lnTo>
                        <a:pt x="0" y="422"/>
                      </a:lnTo>
                      <a:lnTo>
                        <a:pt x="0" y="0"/>
                      </a:lnTo>
                      <a:lnTo>
                        <a:pt x="526" y="0"/>
                      </a:lnTo>
                      <a:lnTo>
                        <a:pt x="526" y="4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2" name="Freeform 87">
                  <a:extLst>
                    <a:ext uri="{FF2B5EF4-FFF2-40B4-BE49-F238E27FC236}">
                      <a16:creationId xmlns:a16="http://schemas.microsoft.com/office/drawing/2014/main" id="{00128658-A7A9-419A-B283-5F03E0DF1322}"/>
                    </a:ext>
                  </a:extLst>
                </p:cNvPr>
                <p:cNvSpPr>
                  <a:spLocks noEditPoints="1"/>
                </p:cNvSpPr>
                <p:nvPr/>
              </p:nvSpPr>
              <p:spPr bwMode="auto">
                <a:xfrm>
                  <a:off x="686" y="3128"/>
                  <a:ext cx="430" cy="268"/>
                </a:xfrm>
                <a:custGeom>
                  <a:avLst/>
                  <a:gdLst>
                    <a:gd name="T0" fmla="*/ 430 w 430"/>
                    <a:gd name="T1" fmla="*/ 268 h 268"/>
                    <a:gd name="T2" fmla="*/ 0 w 430"/>
                    <a:gd name="T3" fmla="*/ 268 h 268"/>
                    <a:gd name="T4" fmla="*/ 0 w 430"/>
                    <a:gd name="T5" fmla="*/ 0 h 268"/>
                    <a:gd name="T6" fmla="*/ 430 w 430"/>
                    <a:gd name="T7" fmla="*/ 0 h 268"/>
                    <a:gd name="T8" fmla="*/ 430 w 430"/>
                    <a:gd name="T9" fmla="*/ 268 h 268"/>
                    <a:gd name="T10" fmla="*/ 18 w 430"/>
                    <a:gd name="T11" fmla="*/ 250 h 268"/>
                    <a:gd name="T12" fmla="*/ 412 w 430"/>
                    <a:gd name="T13" fmla="*/ 250 h 268"/>
                    <a:gd name="T14" fmla="*/ 412 w 430"/>
                    <a:gd name="T15" fmla="*/ 18 h 268"/>
                    <a:gd name="T16" fmla="*/ 18 w 430"/>
                    <a:gd name="T17" fmla="*/ 18 h 268"/>
                    <a:gd name="T18" fmla="*/ 18 w 430"/>
                    <a:gd name="T19" fmla="*/ 25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0" h="268">
                      <a:moveTo>
                        <a:pt x="430" y="268"/>
                      </a:moveTo>
                      <a:lnTo>
                        <a:pt x="0" y="268"/>
                      </a:lnTo>
                      <a:lnTo>
                        <a:pt x="0" y="0"/>
                      </a:lnTo>
                      <a:lnTo>
                        <a:pt x="430" y="0"/>
                      </a:lnTo>
                      <a:lnTo>
                        <a:pt x="430" y="268"/>
                      </a:lnTo>
                      <a:close/>
                      <a:moveTo>
                        <a:pt x="18" y="250"/>
                      </a:moveTo>
                      <a:lnTo>
                        <a:pt x="412" y="250"/>
                      </a:lnTo>
                      <a:lnTo>
                        <a:pt x="412" y="18"/>
                      </a:lnTo>
                      <a:lnTo>
                        <a:pt x="18" y="18"/>
                      </a:lnTo>
                      <a:lnTo>
                        <a:pt x="18"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3" name="Freeform 88">
                  <a:extLst>
                    <a:ext uri="{FF2B5EF4-FFF2-40B4-BE49-F238E27FC236}">
                      <a16:creationId xmlns:a16="http://schemas.microsoft.com/office/drawing/2014/main" id="{19DA6E44-6BF6-4468-8540-40B08C1565B5}"/>
                    </a:ext>
                  </a:extLst>
                </p:cNvPr>
                <p:cNvSpPr>
                  <a:spLocks/>
                </p:cNvSpPr>
                <p:nvPr/>
              </p:nvSpPr>
              <p:spPr bwMode="auto">
                <a:xfrm>
                  <a:off x="1146" y="3260"/>
                  <a:ext cx="102" cy="148"/>
                </a:xfrm>
                <a:custGeom>
                  <a:avLst/>
                  <a:gdLst>
                    <a:gd name="T0" fmla="*/ 102 w 102"/>
                    <a:gd name="T1" fmla="*/ 148 h 148"/>
                    <a:gd name="T2" fmla="*/ 84 w 102"/>
                    <a:gd name="T3" fmla="*/ 148 h 148"/>
                    <a:gd name="T4" fmla="*/ 84 w 102"/>
                    <a:gd name="T5" fmla="*/ 72 h 148"/>
                    <a:gd name="T6" fmla="*/ 0 w 102"/>
                    <a:gd name="T7" fmla="*/ 14 h 148"/>
                    <a:gd name="T8" fmla="*/ 10 w 102"/>
                    <a:gd name="T9" fmla="*/ 0 h 148"/>
                    <a:gd name="T10" fmla="*/ 102 w 102"/>
                    <a:gd name="T11" fmla="*/ 62 h 148"/>
                    <a:gd name="T12" fmla="*/ 102 w 102"/>
                    <a:gd name="T13" fmla="*/ 148 h 148"/>
                  </a:gdLst>
                  <a:ahLst/>
                  <a:cxnLst>
                    <a:cxn ang="0">
                      <a:pos x="T0" y="T1"/>
                    </a:cxn>
                    <a:cxn ang="0">
                      <a:pos x="T2" y="T3"/>
                    </a:cxn>
                    <a:cxn ang="0">
                      <a:pos x="T4" y="T5"/>
                    </a:cxn>
                    <a:cxn ang="0">
                      <a:pos x="T6" y="T7"/>
                    </a:cxn>
                    <a:cxn ang="0">
                      <a:pos x="T8" y="T9"/>
                    </a:cxn>
                    <a:cxn ang="0">
                      <a:pos x="T10" y="T11"/>
                    </a:cxn>
                    <a:cxn ang="0">
                      <a:pos x="T12" y="T13"/>
                    </a:cxn>
                  </a:cxnLst>
                  <a:rect l="0" t="0" r="r" b="b"/>
                  <a:pathLst>
                    <a:path w="102" h="148">
                      <a:moveTo>
                        <a:pt x="102" y="148"/>
                      </a:moveTo>
                      <a:lnTo>
                        <a:pt x="84" y="148"/>
                      </a:lnTo>
                      <a:lnTo>
                        <a:pt x="84" y="72"/>
                      </a:lnTo>
                      <a:lnTo>
                        <a:pt x="0" y="14"/>
                      </a:lnTo>
                      <a:lnTo>
                        <a:pt x="10" y="0"/>
                      </a:lnTo>
                      <a:lnTo>
                        <a:pt x="102" y="62"/>
                      </a:lnTo>
                      <a:lnTo>
                        <a:pt x="102"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4" name="Freeform 89">
                  <a:extLst>
                    <a:ext uri="{FF2B5EF4-FFF2-40B4-BE49-F238E27FC236}">
                      <a16:creationId xmlns:a16="http://schemas.microsoft.com/office/drawing/2014/main" id="{30B8B438-4929-4ABC-B497-6EB9B961B299}"/>
                    </a:ext>
                  </a:extLst>
                </p:cNvPr>
                <p:cNvSpPr>
                  <a:spLocks/>
                </p:cNvSpPr>
                <p:nvPr/>
              </p:nvSpPr>
              <p:spPr bwMode="auto">
                <a:xfrm>
                  <a:off x="554" y="3262"/>
                  <a:ext cx="102" cy="124"/>
                </a:xfrm>
                <a:custGeom>
                  <a:avLst/>
                  <a:gdLst>
                    <a:gd name="T0" fmla="*/ 18 w 102"/>
                    <a:gd name="T1" fmla="*/ 124 h 124"/>
                    <a:gd name="T2" fmla="*/ 0 w 102"/>
                    <a:gd name="T3" fmla="*/ 124 h 124"/>
                    <a:gd name="T4" fmla="*/ 0 w 102"/>
                    <a:gd name="T5" fmla="*/ 56 h 124"/>
                    <a:gd name="T6" fmla="*/ 92 w 102"/>
                    <a:gd name="T7" fmla="*/ 0 h 124"/>
                    <a:gd name="T8" fmla="*/ 102 w 102"/>
                    <a:gd name="T9" fmla="*/ 16 h 124"/>
                    <a:gd name="T10" fmla="*/ 18 w 102"/>
                    <a:gd name="T11" fmla="*/ 66 h 124"/>
                    <a:gd name="T12" fmla="*/ 18 w 102"/>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02" h="124">
                      <a:moveTo>
                        <a:pt x="18" y="124"/>
                      </a:moveTo>
                      <a:lnTo>
                        <a:pt x="0" y="124"/>
                      </a:lnTo>
                      <a:lnTo>
                        <a:pt x="0" y="56"/>
                      </a:lnTo>
                      <a:lnTo>
                        <a:pt x="92" y="0"/>
                      </a:lnTo>
                      <a:lnTo>
                        <a:pt x="102" y="16"/>
                      </a:lnTo>
                      <a:lnTo>
                        <a:pt x="18" y="66"/>
                      </a:lnTo>
                      <a:lnTo>
                        <a:pt x="18"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5" name="Rectangle 34">
                  <a:extLst>
                    <a:ext uri="{FF2B5EF4-FFF2-40B4-BE49-F238E27FC236}">
                      <a16:creationId xmlns:a16="http://schemas.microsoft.com/office/drawing/2014/main" id="{8A3AF1F7-BA48-41FD-ABAF-2B28610814C8}"/>
                    </a:ext>
                  </a:extLst>
                </p:cNvPr>
                <p:cNvSpPr>
                  <a:spLocks noChangeArrowheads="1"/>
                </p:cNvSpPr>
                <p:nvPr/>
              </p:nvSpPr>
              <p:spPr bwMode="auto">
                <a:xfrm>
                  <a:off x="686" y="3034"/>
                  <a:ext cx="17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6" name="Rectangle 35">
                  <a:extLst>
                    <a:ext uri="{FF2B5EF4-FFF2-40B4-BE49-F238E27FC236}">
                      <a16:creationId xmlns:a16="http://schemas.microsoft.com/office/drawing/2014/main" id="{4F0AD8BB-FE3C-4FFF-854D-1A9A2EFCFFBD}"/>
                    </a:ext>
                  </a:extLst>
                </p:cNvPr>
                <p:cNvSpPr>
                  <a:spLocks noChangeArrowheads="1"/>
                </p:cNvSpPr>
                <p:nvPr/>
              </p:nvSpPr>
              <p:spPr bwMode="auto">
                <a:xfrm>
                  <a:off x="686" y="3082"/>
                  <a:ext cx="316"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7" name="Rectangle 36">
                  <a:extLst>
                    <a:ext uri="{FF2B5EF4-FFF2-40B4-BE49-F238E27FC236}">
                      <a16:creationId xmlns:a16="http://schemas.microsoft.com/office/drawing/2014/main" id="{78EF2802-F1FD-4A66-BDE1-DC3F3D5145A6}"/>
                    </a:ext>
                  </a:extLst>
                </p:cNvPr>
                <p:cNvSpPr>
                  <a:spLocks noChangeArrowheads="1"/>
                </p:cNvSpPr>
                <p:nvPr/>
              </p:nvSpPr>
              <p:spPr bwMode="auto">
                <a:xfrm>
                  <a:off x="834" y="3442"/>
                  <a:ext cx="28"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8" name="Rectangle 37">
                  <a:extLst>
                    <a:ext uri="{FF2B5EF4-FFF2-40B4-BE49-F238E27FC236}">
                      <a16:creationId xmlns:a16="http://schemas.microsoft.com/office/drawing/2014/main" id="{4DB285D8-74E1-46CD-8F2D-AC63E2695C47}"/>
                    </a:ext>
                  </a:extLst>
                </p:cNvPr>
                <p:cNvSpPr>
                  <a:spLocks noChangeArrowheads="1"/>
                </p:cNvSpPr>
                <p:nvPr/>
              </p:nvSpPr>
              <p:spPr bwMode="auto">
                <a:xfrm>
                  <a:off x="888" y="3442"/>
                  <a:ext cx="28"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39" name="Rectangle 38">
                  <a:extLst>
                    <a:ext uri="{FF2B5EF4-FFF2-40B4-BE49-F238E27FC236}">
                      <a16:creationId xmlns:a16="http://schemas.microsoft.com/office/drawing/2014/main" id="{74C5E54E-8E31-4580-9030-6E13ABA96392}"/>
                    </a:ext>
                  </a:extLst>
                </p:cNvPr>
                <p:cNvSpPr>
                  <a:spLocks noChangeArrowheads="1"/>
                </p:cNvSpPr>
                <p:nvPr/>
              </p:nvSpPr>
              <p:spPr bwMode="auto">
                <a:xfrm>
                  <a:off x="942" y="3442"/>
                  <a:ext cx="26"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40" name="Freeform 95">
                  <a:extLst>
                    <a:ext uri="{FF2B5EF4-FFF2-40B4-BE49-F238E27FC236}">
                      <a16:creationId xmlns:a16="http://schemas.microsoft.com/office/drawing/2014/main" id="{3BF748B7-8691-4393-BF67-84CCDDD1C23A}"/>
                    </a:ext>
                  </a:extLst>
                </p:cNvPr>
                <p:cNvSpPr>
                  <a:spLocks/>
                </p:cNvSpPr>
                <p:nvPr/>
              </p:nvSpPr>
              <p:spPr bwMode="auto">
                <a:xfrm>
                  <a:off x="554" y="3322"/>
                  <a:ext cx="694" cy="438"/>
                </a:xfrm>
                <a:custGeom>
                  <a:avLst/>
                  <a:gdLst>
                    <a:gd name="T0" fmla="*/ 694 w 694"/>
                    <a:gd name="T1" fmla="*/ 438 h 438"/>
                    <a:gd name="T2" fmla="*/ 0 w 694"/>
                    <a:gd name="T3" fmla="*/ 438 h 438"/>
                    <a:gd name="T4" fmla="*/ 0 w 694"/>
                    <a:gd name="T5" fmla="*/ 0 h 438"/>
                    <a:gd name="T6" fmla="*/ 18 w 694"/>
                    <a:gd name="T7" fmla="*/ 0 h 438"/>
                    <a:gd name="T8" fmla="*/ 18 w 694"/>
                    <a:gd name="T9" fmla="*/ 420 h 438"/>
                    <a:gd name="T10" fmla="*/ 676 w 694"/>
                    <a:gd name="T11" fmla="*/ 420 h 438"/>
                    <a:gd name="T12" fmla="*/ 676 w 694"/>
                    <a:gd name="T13" fmla="*/ 0 h 438"/>
                    <a:gd name="T14" fmla="*/ 694 w 694"/>
                    <a:gd name="T15" fmla="*/ 0 h 438"/>
                    <a:gd name="T16" fmla="*/ 694 w 694"/>
                    <a:gd name="T17" fmla="*/ 43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4" h="438">
                      <a:moveTo>
                        <a:pt x="694" y="438"/>
                      </a:moveTo>
                      <a:lnTo>
                        <a:pt x="0" y="438"/>
                      </a:lnTo>
                      <a:lnTo>
                        <a:pt x="0" y="0"/>
                      </a:lnTo>
                      <a:lnTo>
                        <a:pt x="18" y="0"/>
                      </a:lnTo>
                      <a:lnTo>
                        <a:pt x="18" y="420"/>
                      </a:lnTo>
                      <a:lnTo>
                        <a:pt x="676" y="420"/>
                      </a:lnTo>
                      <a:lnTo>
                        <a:pt x="676" y="0"/>
                      </a:lnTo>
                      <a:lnTo>
                        <a:pt x="694" y="0"/>
                      </a:lnTo>
                      <a:lnTo>
                        <a:pt x="694" y="4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sp>
              <p:nvSpPr>
                <p:cNvPr id="41" name="Freeform 96">
                  <a:extLst>
                    <a:ext uri="{FF2B5EF4-FFF2-40B4-BE49-F238E27FC236}">
                      <a16:creationId xmlns:a16="http://schemas.microsoft.com/office/drawing/2014/main" id="{159AF95D-A75E-4D93-978E-EC3598E89F7B}"/>
                    </a:ext>
                  </a:extLst>
                </p:cNvPr>
                <p:cNvSpPr>
                  <a:spLocks noEditPoints="1"/>
                </p:cNvSpPr>
                <p:nvPr/>
              </p:nvSpPr>
              <p:spPr bwMode="auto">
                <a:xfrm>
                  <a:off x="830" y="3190"/>
                  <a:ext cx="142" cy="146"/>
                </a:xfrm>
                <a:custGeom>
                  <a:avLst/>
                  <a:gdLst>
                    <a:gd name="T0" fmla="*/ 140 w 142"/>
                    <a:gd name="T1" fmla="*/ 106 h 146"/>
                    <a:gd name="T2" fmla="*/ 122 w 142"/>
                    <a:gd name="T3" fmla="*/ 130 h 146"/>
                    <a:gd name="T4" fmla="*/ 104 w 142"/>
                    <a:gd name="T5" fmla="*/ 140 h 146"/>
                    <a:gd name="T6" fmla="*/ 74 w 142"/>
                    <a:gd name="T7" fmla="*/ 146 h 146"/>
                    <a:gd name="T8" fmla="*/ 46 w 142"/>
                    <a:gd name="T9" fmla="*/ 140 h 146"/>
                    <a:gd name="T10" fmla="*/ 22 w 142"/>
                    <a:gd name="T11" fmla="*/ 126 h 146"/>
                    <a:gd name="T12" fmla="*/ 2 w 142"/>
                    <a:gd name="T13" fmla="*/ 88 h 146"/>
                    <a:gd name="T14" fmla="*/ 2 w 142"/>
                    <a:gd name="T15" fmla="*/ 58 h 146"/>
                    <a:gd name="T16" fmla="*/ 22 w 142"/>
                    <a:gd name="T17" fmla="*/ 20 h 146"/>
                    <a:gd name="T18" fmla="*/ 46 w 142"/>
                    <a:gd name="T19" fmla="*/ 4 h 146"/>
                    <a:gd name="T20" fmla="*/ 76 w 142"/>
                    <a:gd name="T21" fmla="*/ 0 h 146"/>
                    <a:gd name="T22" fmla="*/ 112 w 142"/>
                    <a:gd name="T23" fmla="*/ 10 h 146"/>
                    <a:gd name="T24" fmla="*/ 132 w 142"/>
                    <a:gd name="T25" fmla="*/ 26 h 146"/>
                    <a:gd name="T26" fmla="*/ 142 w 142"/>
                    <a:gd name="T27" fmla="*/ 60 h 146"/>
                    <a:gd name="T28" fmla="*/ 138 w 142"/>
                    <a:gd name="T29" fmla="*/ 84 h 146"/>
                    <a:gd name="T30" fmla="*/ 122 w 142"/>
                    <a:gd name="T31" fmla="*/ 102 h 146"/>
                    <a:gd name="T32" fmla="*/ 102 w 142"/>
                    <a:gd name="T33" fmla="*/ 112 h 146"/>
                    <a:gd name="T34" fmla="*/ 90 w 142"/>
                    <a:gd name="T35" fmla="*/ 112 h 146"/>
                    <a:gd name="T36" fmla="*/ 80 w 142"/>
                    <a:gd name="T37" fmla="*/ 102 h 146"/>
                    <a:gd name="T38" fmla="*/ 62 w 142"/>
                    <a:gd name="T39" fmla="*/ 112 h 146"/>
                    <a:gd name="T40" fmla="*/ 46 w 142"/>
                    <a:gd name="T41" fmla="*/ 110 h 146"/>
                    <a:gd name="T42" fmla="*/ 34 w 142"/>
                    <a:gd name="T43" fmla="*/ 96 h 146"/>
                    <a:gd name="T44" fmla="*/ 32 w 142"/>
                    <a:gd name="T45" fmla="*/ 76 h 146"/>
                    <a:gd name="T46" fmla="*/ 46 w 142"/>
                    <a:gd name="T47" fmla="*/ 50 h 146"/>
                    <a:gd name="T48" fmla="*/ 58 w 142"/>
                    <a:gd name="T49" fmla="*/ 38 h 146"/>
                    <a:gd name="T50" fmla="*/ 74 w 142"/>
                    <a:gd name="T51" fmla="*/ 34 h 146"/>
                    <a:gd name="T52" fmla="*/ 90 w 142"/>
                    <a:gd name="T53" fmla="*/ 40 h 146"/>
                    <a:gd name="T54" fmla="*/ 112 w 142"/>
                    <a:gd name="T55" fmla="*/ 38 h 146"/>
                    <a:gd name="T56" fmla="*/ 92 w 142"/>
                    <a:gd name="T57" fmla="*/ 98 h 146"/>
                    <a:gd name="T58" fmla="*/ 98 w 142"/>
                    <a:gd name="T59" fmla="*/ 104 h 146"/>
                    <a:gd name="T60" fmla="*/ 110 w 142"/>
                    <a:gd name="T61" fmla="*/ 100 h 146"/>
                    <a:gd name="T62" fmla="*/ 120 w 142"/>
                    <a:gd name="T63" fmla="*/ 90 h 146"/>
                    <a:gd name="T64" fmla="*/ 130 w 142"/>
                    <a:gd name="T65" fmla="*/ 70 h 146"/>
                    <a:gd name="T66" fmla="*/ 130 w 142"/>
                    <a:gd name="T67" fmla="*/ 50 h 146"/>
                    <a:gd name="T68" fmla="*/ 116 w 142"/>
                    <a:gd name="T69" fmla="*/ 24 h 146"/>
                    <a:gd name="T70" fmla="*/ 98 w 142"/>
                    <a:gd name="T71" fmla="*/ 12 h 146"/>
                    <a:gd name="T72" fmla="*/ 76 w 142"/>
                    <a:gd name="T73" fmla="*/ 10 h 146"/>
                    <a:gd name="T74" fmla="*/ 40 w 142"/>
                    <a:gd name="T75" fmla="*/ 20 h 146"/>
                    <a:gd name="T76" fmla="*/ 22 w 142"/>
                    <a:gd name="T77" fmla="*/ 38 h 146"/>
                    <a:gd name="T78" fmla="*/ 12 w 142"/>
                    <a:gd name="T79" fmla="*/ 74 h 146"/>
                    <a:gd name="T80" fmla="*/ 16 w 142"/>
                    <a:gd name="T81" fmla="*/ 98 h 146"/>
                    <a:gd name="T82" fmla="*/ 30 w 142"/>
                    <a:gd name="T83" fmla="*/ 118 h 146"/>
                    <a:gd name="T84" fmla="*/ 62 w 142"/>
                    <a:gd name="T85" fmla="*/ 136 h 146"/>
                    <a:gd name="T86" fmla="*/ 90 w 142"/>
                    <a:gd name="T87" fmla="*/ 134 h 146"/>
                    <a:gd name="T88" fmla="*/ 118 w 142"/>
                    <a:gd name="T89" fmla="*/ 118 h 146"/>
                    <a:gd name="T90" fmla="*/ 82 w 142"/>
                    <a:gd name="T91" fmla="*/ 80 h 146"/>
                    <a:gd name="T92" fmla="*/ 88 w 142"/>
                    <a:gd name="T93" fmla="*/ 56 h 146"/>
                    <a:gd name="T94" fmla="*/ 86 w 142"/>
                    <a:gd name="T95" fmla="*/ 46 h 146"/>
                    <a:gd name="T96" fmla="*/ 78 w 142"/>
                    <a:gd name="T97" fmla="*/ 44 h 146"/>
                    <a:gd name="T98" fmla="*/ 66 w 142"/>
                    <a:gd name="T99" fmla="*/ 46 h 146"/>
                    <a:gd name="T100" fmla="*/ 56 w 142"/>
                    <a:gd name="T101" fmla="*/ 58 h 146"/>
                    <a:gd name="T102" fmla="*/ 46 w 142"/>
                    <a:gd name="T103" fmla="*/ 88 h 146"/>
                    <a:gd name="T104" fmla="*/ 50 w 142"/>
                    <a:gd name="T105" fmla="*/ 100 h 146"/>
                    <a:gd name="T106" fmla="*/ 58 w 142"/>
                    <a:gd name="T107" fmla="*/ 104 h 146"/>
                    <a:gd name="T108" fmla="*/ 76 w 142"/>
                    <a:gd name="T109" fmla="*/ 9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 h="146">
                      <a:moveTo>
                        <a:pt x="128" y="106"/>
                      </a:moveTo>
                      <a:lnTo>
                        <a:pt x="140" y="106"/>
                      </a:lnTo>
                      <a:lnTo>
                        <a:pt x="140" y="106"/>
                      </a:lnTo>
                      <a:lnTo>
                        <a:pt x="136" y="114"/>
                      </a:lnTo>
                      <a:lnTo>
                        <a:pt x="130" y="122"/>
                      </a:lnTo>
                      <a:lnTo>
                        <a:pt x="122" y="130"/>
                      </a:lnTo>
                      <a:lnTo>
                        <a:pt x="114" y="136"/>
                      </a:lnTo>
                      <a:lnTo>
                        <a:pt x="114" y="136"/>
                      </a:lnTo>
                      <a:lnTo>
                        <a:pt x="104" y="140"/>
                      </a:lnTo>
                      <a:lnTo>
                        <a:pt x="94" y="144"/>
                      </a:lnTo>
                      <a:lnTo>
                        <a:pt x="84" y="146"/>
                      </a:lnTo>
                      <a:lnTo>
                        <a:pt x="74" y="146"/>
                      </a:lnTo>
                      <a:lnTo>
                        <a:pt x="74" y="146"/>
                      </a:lnTo>
                      <a:lnTo>
                        <a:pt x="60" y="144"/>
                      </a:lnTo>
                      <a:lnTo>
                        <a:pt x="46" y="140"/>
                      </a:lnTo>
                      <a:lnTo>
                        <a:pt x="34" y="134"/>
                      </a:lnTo>
                      <a:lnTo>
                        <a:pt x="22" y="126"/>
                      </a:lnTo>
                      <a:lnTo>
                        <a:pt x="22" y="126"/>
                      </a:lnTo>
                      <a:lnTo>
                        <a:pt x="12" y="114"/>
                      </a:lnTo>
                      <a:lnTo>
                        <a:pt x="6" y="102"/>
                      </a:lnTo>
                      <a:lnTo>
                        <a:pt x="2" y="88"/>
                      </a:lnTo>
                      <a:lnTo>
                        <a:pt x="0" y="74"/>
                      </a:lnTo>
                      <a:lnTo>
                        <a:pt x="0" y="74"/>
                      </a:lnTo>
                      <a:lnTo>
                        <a:pt x="2" y="58"/>
                      </a:lnTo>
                      <a:lnTo>
                        <a:pt x="6" y="44"/>
                      </a:lnTo>
                      <a:lnTo>
                        <a:pt x="12" y="32"/>
                      </a:lnTo>
                      <a:lnTo>
                        <a:pt x="22" y="20"/>
                      </a:lnTo>
                      <a:lnTo>
                        <a:pt x="22" y="20"/>
                      </a:lnTo>
                      <a:lnTo>
                        <a:pt x="34" y="12"/>
                      </a:lnTo>
                      <a:lnTo>
                        <a:pt x="46" y="4"/>
                      </a:lnTo>
                      <a:lnTo>
                        <a:pt x="60" y="0"/>
                      </a:lnTo>
                      <a:lnTo>
                        <a:pt x="76" y="0"/>
                      </a:lnTo>
                      <a:lnTo>
                        <a:pt x="76" y="0"/>
                      </a:lnTo>
                      <a:lnTo>
                        <a:pt x="88" y="0"/>
                      </a:lnTo>
                      <a:lnTo>
                        <a:pt x="102" y="4"/>
                      </a:lnTo>
                      <a:lnTo>
                        <a:pt x="112" y="10"/>
                      </a:lnTo>
                      <a:lnTo>
                        <a:pt x="122" y="18"/>
                      </a:lnTo>
                      <a:lnTo>
                        <a:pt x="122" y="18"/>
                      </a:lnTo>
                      <a:lnTo>
                        <a:pt x="132" y="26"/>
                      </a:lnTo>
                      <a:lnTo>
                        <a:pt x="138" y="36"/>
                      </a:lnTo>
                      <a:lnTo>
                        <a:pt x="140" y="48"/>
                      </a:lnTo>
                      <a:lnTo>
                        <a:pt x="142" y="60"/>
                      </a:lnTo>
                      <a:lnTo>
                        <a:pt x="142" y="60"/>
                      </a:lnTo>
                      <a:lnTo>
                        <a:pt x="140" y="72"/>
                      </a:lnTo>
                      <a:lnTo>
                        <a:pt x="138" y="84"/>
                      </a:lnTo>
                      <a:lnTo>
                        <a:pt x="132" y="92"/>
                      </a:lnTo>
                      <a:lnTo>
                        <a:pt x="122" y="102"/>
                      </a:lnTo>
                      <a:lnTo>
                        <a:pt x="122" y="102"/>
                      </a:lnTo>
                      <a:lnTo>
                        <a:pt x="116" y="106"/>
                      </a:lnTo>
                      <a:lnTo>
                        <a:pt x="108" y="110"/>
                      </a:lnTo>
                      <a:lnTo>
                        <a:pt x="102" y="112"/>
                      </a:lnTo>
                      <a:lnTo>
                        <a:pt x="94" y="112"/>
                      </a:lnTo>
                      <a:lnTo>
                        <a:pt x="94" y="112"/>
                      </a:lnTo>
                      <a:lnTo>
                        <a:pt x="90" y="112"/>
                      </a:lnTo>
                      <a:lnTo>
                        <a:pt x="84" y="110"/>
                      </a:lnTo>
                      <a:lnTo>
                        <a:pt x="82" y="106"/>
                      </a:lnTo>
                      <a:lnTo>
                        <a:pt x="80" y="102"/>
                      </a:lnTo>
                      <a:lnTo>
                        <a:pt x="80" y="102"/>
                      </a:lnTo>
                      <a:lnTo>
                        <a:pt x="68" y="110"/>
                      </a:lnTo>
                      <a:lnTo>
                        <a:pt x="62" y="112"/>
                      </a:lnTo>
                      <a:lnTo>
                        <a:pt x="56" y="112"/>
                      </a:lnTo>
                      <a:lnTo>
                        <a:pt x="56" y="112"/>
                      </a:lnTo>
                      <a:lnTo>
                        <a:pt x="46" y="110"/>
                      </a:lnTo>
                      <a:lnTo>
                        <a:pt x="38" y="104"/>
                      </a:lnTo>
                      <a:lnTo>
                        <a:pt x="38" y="104"/>
                      </a:lnTo>
                      <a:lnTo>
                        <a:pt x="34" y="96"/>
                      </a:lnTo>
                      <a:lnTo>
                        <a:pt x="32" y="84"/>
                      </a:lnTo>
                      <a:lnTo>
                        <a:pt x="32" y="84"/>
                      </a:lnTo>
                      <a:lnTo>
                        <a:pt x="32" y="76"/>
                      </a:lnTo>
                      <a:lnTo>
                        <a:pt x="36" y="66"/>
                      </a:lnTo>
                      <a:lnTo>
                        <a:pt x="40" y="58"/>
                      </a:lnTo>
                      <a:lnTo>
                        <a:pt x="46" y="50"/>
                      </a:lnTo>
                      <a:lnTo>
                        <a:pt x="46" y="50"/>
                      </a:lnTo>
                      <a:lnTo>
                        <a:pt x="52" y="42"/>
                      </a:lnTo>
                      <a:lnTo>
                        <a:pt x="58" y="38"/>
                      </a:lnTo>
                      <a:lnTo>
                        <a:pt x="66" y="34"/>
                      </a:lnTo>
                      <a:lnTo>
                        <a:pt x="74" y="34"/>
                      </a:lnTo>
                      <a:lnTo>
                        <a:pt x="74" y="34"/>
                      </a:lnTo>
                      <a:lnTo>
                        <a:pt x="80" y="34"/>
                      </a:lnTo>
                      <a:lnTo>
                        <a:pt x="86" y="36"/>
                      </a:lnTo>
                      <a:lnTo>
                        <a:pt x="90" y="40"/>
                      </a:lnTo>
                      <a:lnTo>
                        <a:pt x="94" y="44"/>
                      </a:lnTo>
                      <a:lnTo>
                        <a:pt x="98" y="38"/>
                      </a:lnTo>
                      <a:lnTo>
                        <a:pt x="112" y="38"/>
                      </a:lnTo>
                      <a:lnTo>
                        <a:pt x="94" y="90"/>
                      </a:lnTo>
                      <a:lnTo>
                        <a:pt x="94" y="90"/>
                      </a:lnTo>
                      <a:lnTo>
                        <a:pt x="92" y="98"/>
                      </a:lnTo>
                      <a:lnTo>
                        <a:pt x="92" y="98"/>
                      </a:lnTo>
                      <a:lnTo>
                        <a:pt x="92" y="102"/>
                      </a:lnTo>
                      <a:lnTo>
                        <a:pt x="98" y="104"/>
                      </a:lnTo>
                      <a:lnTo>
                        <a:pt x="98" y="104"/>
                      </a:lnTo>
                      <a:lnTo>
                        <a:pt x="104" y="102"/>
                      </a:lnTo>
                      <a:lnTo>
                        <a:pt x="110" y="100"/>
                      </a:lnTo>
                      <a:lnTo>
                        <a:pt x="116" y="96"/>
                      </a:lnTo>
                      <a:lnTo>
                        <a:pt x="120" y="90"/>
                      </a:lnTo>
                      <a:lnTo>
                        <a:pt x="120" y="90"/>
                      </a:lnTo>
                      <a:lnTo>
                        <a:pt x="126" y="84"/>
                      </a:lnTo>
                      <a:lnTo>
                        <a:pt x="128" y="76"/>
                      </a:lnTo>
                      <a:lnTo>
                        <a:pt x="130" y="70"/>
                      </a:lnTo>
                      <a:lnTo>
                        <a:pt x="132" y="62"/>
                      </a:lnTo>
                      <a:lnTo>
                        <a:pt x="132" y="62"/>
                      </a:lnTo>
                      <a:lnTo>
                        <a:pt x="130" y="50"/>
                      </a:lnTo>
                      <a:lnTo>
                        <a:pt x="128" y="40"/>
                      </a:lnTo>
                      <a:lnTo>
                        <a:pt x="122" y="32"/>
                      </a:lnTo>
                      <a:lnTo>
                        <a:pt x="116" y="24"/>
                      </a:lnTo>
                      <a:lnTo>
                        <a:pt x="116" y="24"/>
                      </a:lnTo>
                      <a:lnTo>
                        <a:pt x="106" y="18"/>
                      </a:lnTo>
                      <a:lnTo>
                        <a:pt x="98" y="12"/>
                      </a:lnTo>
                      <a:lnTo>
                        <a:pt x="86" y="10"/>
                      </a:lnTo>
                      <a:lnTo>
                        <a:pt x="76" y="10"/>
                      </a:lnTo>
                      <a:lnTo>
                        <a:pt x="76" y="10"/>
                      </a:lnTo>
                      <a:lnTo>
                        <a:pt x="62" y="10"/>
                      </a:lnTo>
                      <a:lnTo>
                        <a:pt x="50" y="14"/>
                      </a:lnTo>
                      <a:lnTo>
                        <a:pt x="40" y="20"/>
                      </a:lnTo>
                      <a:lnTo>
                        <a:pt x="30" y="28"/>
                      </a:lnTo>
                      <a:lnTo>
                        <a:pt x="30" y="28"/>
                      </a:lnTo>
                      <a:lnTo>
                        <a:pt x="22" y="38"/>
                      </a:lnTo>
                      <a:lnTo>
                        <a:pt x="16" y="48"/>
                      </a:lnTo>
                      <a:lnTo>
                        <a:pt x="12" y="60"/>
                      </a:lnTo>
                      <a:lnTo>
                        <a:pt x="12" y="74"/>
                      </a:lnTo>
                      <a:lnTo>
                        <a:pt x="12" y="74"/>
                      </a:lnTo>
                      <a:lnTo>
                        <a:pt x="12" y="86"/>
                      </a:lnTo>
                      <a:lnTo>
                        <a:pt x="16" y="98"/>
                      </a:lnTo>
                      <a:lnTo>
                        <a:pt x="22" y="108"/>
                      </a:lnTo>
                      <a:lnTo>
                        <a:pt x="30" y="118"/>
                      </a:lnTo>
                      <a:lnTo>
                        <a:pt x="30" y="118"/>
                      </a:lnTo>
                      <a:lnTo>
                        <a:pt x="40" y="126"/>
                      </a:lnTo>
                      <a:lnTo>
                        <a:pt x="50" y="132"/>
                      </a:lnTo>
                      <a:lnTo>
                        <a:pt x="62" y="136"/>
                      </a:lnTo>
                      <a:lnTo>
                        <a:pt x="74" y="136"/>
                      </a:lnTo>
                      <a:lnTo>
                        <a:pt x="74" y="136"/>
                      </a:lnTo>
                      <a:lnTo>
                        <a:pt x="90" y="134"/>
                      </a:lnTo>
                      <a:lnTo>
                        <a:pt x="106" y="128"/>
                      </a:lnTo>
                      <a:lnTo>
                        <a:pt x="106" y="128"/>
                      </a:lnTo>
                      <a:lnTo>
                        <a:pt x="118" y="118"/>
                      </a:lnTo>
                      <a:lnTo>
                        <a:pt x="128" y="106"/>
                      </a:lnTo>
                      <a:lnTo>
                        <a:pt x="128" y="106"/>
                      </a:lnTo>
                      <a:close/>
                      <a:moveTo>
                        <a:pt x="82" y="80"/>
                      </a:moveTo>
                      <a:lnTo>
                        <a:pt x="86" y="68"/>
                      </a:lnTo>
                      <a:lnTo>
                        <a:pt x="86" y="68"/>
                      </a:lnTo>
                      <a:lnTo>
                        <a:pt x="88" y="56"/>
                      </a:lnTo>
                      <a:lnTo>
                        <a:pt x="88" y="56"/>
                      </a:lnTo>
                      <a:lnTo>
                        <a:pt x="88" y="52"/>
                      </a:lnTo>
                      <a:lnTo>
                        <a:pt x="86" y="46"/>
                      </a:lnTo>
                      <a:lnTo>
                        <a:pt x="86" y="46"/>
                      </a:lnTo>
                      <a:lnTo>
                        <a:pt x="82" y="44"/>
                      </a:lnTo>
                      <a:lnTo>
                        <a:pt x="78" y="44"/>
                      </a:lnTo>
                      <a:lnTo>
                        <a:pt x="78" y="44"/>
                      </a:lnTo>
                      <a:lnTo>
                        <a:pt x="72" y="44"/>
                      </a:lnTo>
                      <a:lnTo>
                        <a:pt x="66" y="46"/>
                      </a:lnTo>
                      <a:lnTo>
                        <a:pt x="62" y="52"/>
                      </a:lnTo>
                      <a:lnTo>
                        <a:pt x="56" y="58"/>
                      </a:lnTo>
                      <a:lnTo>
                        <a:pt x="56" y="58"/>
                      </a:lnTo>
                      <a:lnTo>
                        <a:pt x="50" y="72"/>
                      </a:lnTo>
                      <a:lnTo>
                        <a:pt x="48" y="80"/>
                      </a:lnTo>
                      <a:lnTo>
                        <a:pt x="46" y="88"/>
                      </a:lnTo>
                      <a:lnTo>
                        <a:pt x="46" y="88"/>
                      </a:lnTo>
                      <a:lnTo>
                        <a:pt x="48" y="96"/>
                      </a:lnTo>
                      <a:lnTo>
                        <a:pt x="50" y="100"/>
                      </a:lnTo>
                      <a:lnTo>
                        <a:pt x="54" y="102"/>
                      </a:lnTo>
                      <a:lnTo>
                        <a:pt x="58" y="104"/>
                      </a:lnTo>
                      <a:lnTo>
                        <a:pt x="58" y="104"/>
                      </a:lnTo>
                      <a:lnTo>
                        <a:pt x="66" y="102"/>
                      </a:lnTo>
                      <a:lnTo>
                        <a:pt x="72" y="98"/>
                      </a:lnTo>
                      <a:lnTo>
                        <a:pt x="76" y="90"/>
                      </a:lnTo>
                      <a:lnTo>
                        <a:pt x="82" y="80"/>
                      </a:lnTo>
                      <a:lnTo>
                        <a:pt x="82"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buClrTx/>
                    <a:defRPr/>
                  </a:pPr>
                  <a:endParaRPr lang="en-US" sz="1050">
                    <a:solidFill>
                      <a:srgbClr val="0C419A"/>
                    </a:solidFill>
                    <a:ea typeface="Geneva" charset="-128"/>
                  </a:endParaRPr>
                </a:p>
              </p:txBody>
            </p:sp>
          </p:grpSp>
        </p:grpSp>
      </p:grpSp>
      <p:pic>
        <p:nvPicPr>
          <p:cNvPr id="42" name="Picture 3">
            <a:extLst>
              <a:ext uri="{FF2B5EF4-FFF2-40B4-BE49-F238E27FC236}">
                <a16:creationId xmlns:a16="http://schemas.microsoft.com/office/drawing/2014/main" id="{6F400F57-6496-4445-B4A0-053AA46F4A8D}"/>
              </a:ext>
            </a:extLst>
          </p:cNvPr>
          <p:cNvPicPr>
            <a:picLocks noChangeAspect="1"/>
          </p:cNvPicPr>
          <p:nvPr/>
        </p:nvPicPr>
        <p:blipFill>
          <a:blip r:embed="rId2"/>
          <a:stretch>
            <a:fillRect/>
          </a:stretch>
        </p:blipFill>
        <p:spPr>
          <a:xfrm>
            <a:off x="9864776" y="1816454"/>
            <a:ext cx="2196384" cy="4129026"/>
          </a:xfrm>
          <a:prstGeom prst="rect">
            <a:avLst/>
          </a:prstGeom>
          <a:solidFill>
            <a:srgbClr val="F0FBFE"/>
          </a:solidFill>
          <a:ln w="76200">
            <a:solidFill>
              <a:srgbClr val="F6FDFE"/>
            </a:solidFill>
          </a:ln>
        </p:spPr>
      </p:pic>
      <p:sp>
        <p:nvSpPr>
          <p:cNvPr id="43" name="Rectangle 42"/>
          <p:cNvSpPr/>
          <p:nvPr/>
        </p:nvSpPr>
        <p:spPr>
          <a:xfrm>
            <a:off x="92365" y="2637932"/>
            <a:ext cx="2679527" cy="1610697"/>
          </a:xfrm>
          <a:prstGeom prst="rect">
            <a:avLst/>
          </a:prstGeom>
          <a:noFill/>
          <a:ln w="12700" cap="flat" cmpd="sng" algn="ctr">
            <a:solidFill>
              <a:srgbClr val="DF2680"/>
            </a:solidFill>
            <a:prstDash val="solid"/>
            <a:miter lim="800000"/>
          </a:ln>
          <a:effectLst/>
        </p:spPr>
        <p:txBody>
          <a:bodyPr rtlCol="0" anchor="ctr"/>
          <a:lstStyle/>
          <a:p>
            <a:pPr algn="ctr" defTabSz="685800"/>
            <a:r>
              <a:rPr lang="fr-FR" sz="1600" b="1" dirty="0">
                <a:solidFill>
                  <a:srgbClr val="DF2680"/>
                </a:solidFill>
                <a:latin typeface="Calibri" panose="020F0502020204030204" pitchFamily="34" charset="0"/>
                <a:cs typeface="Calibri" panose="020F0502020204030204" pitchFamily="34" charset="0"/>
              </a:rPr>
              <a:t>Comment échanger avec la messagerie de Mon espace santé ?</a:t>
            </a:r>
          </a:p>
        </p:txBody>
      </p:sp>
      <p:sp>
        <p:nvSpPr>
          <p:cNvPr id="45" name="Rectangle 44"/>
          <p:cNvSpPr/>
          <p:nvPr/>
        </p:nvSpPr>
        <p:spPr>
          <a:xfrm>
            <a:off x="6268613" y="2637932"/>
            <a:ext cx="3276000" cy="1610697"/>
          </a:xfrm>
          <a:prstGeom prst="rect">
            <a:avLst/>
          </a:prstGeom>
          <a:solidFill>
            <a:srgbClr val="F6FDFE"/>
          </a:solidFill>
          <a:ln w="12700" cap="flat" cmpd="sng" algn="ctr">
            <a:noFill/>
            <a:prstDash val="lgDashDotDot"/>
            <a:miter lim="800000"/>
          </a:ln>
          <a:effectLst/>
        </p:spPr>
        <p:txBody>
          <a:bodyPr lIns="91440" tIns="45720" rIns="91440" bIns="45720" rtlCol="0" anchor="ctr"/>
          <a:lstStyle/>
          <a:p>
            <a:pPr marL="171450" indent="-171450" defTabSz="914378">
              <a:spcBef>
                <a:spcPts val="600"/>
              </a:spcBef>
              <a:spcAft>
                <a:spcPts val="600"/>
              </a:spcAft>
              <a:buFont typeface="Arial" panose="020B0604020202020204" pitchFamily="34" charset="0"/>
              <a:buChar char="•"/>
            </a:pPr>
            <a:r>
              <a:rPr lang="fr-FR" sz="1400" dirty="0">
                <a:latin typeface="Calibri" panose="020F0502020204030204" pitchFamily="34" charset="0"/>
                <a:ea typeface="Geneva"/>
                <a:cs typeface="Calibri" panose="020F0502020204030204" pitchFamily="34" charset="0"/>
              </a:rPr>
              <a:t>Le professionnel doit avoir une </a:t>
            </a:r>
            <a:r>
              <a:rPr lang="fr-FR" sz="1400" b="1" dirty="0">
                <a:solidFill>
                  <a:srgbClr val="DF2680"/>
                </a:solidFill>
                <a:latin typeface="Calibri" panose="020F0502020204030204" pitchFamily="34" charset="0"/>
                <a:ea typeface="Geneva"/>
                <a:cs typeface="Calibri" panose="020F0502020204030204" pitchFamily="34" charset="0"/>
              </a:rPr>
              <a:t>messagerie sécurisée de santé MSSanté</a:t>
            </a:r>
            <a:r>
              <a:rPr lang="fr-FR" sz="1400" dirty="0">
                <a:latin typeface="Calibri" panose="020F0502020204030204" pitchFamily="34" charset="0"/>
                <a:ea typeface="Geneva"/>
                <a:cs typeface="Calibri" panose="020F0502020204030204" pitchFamily="34" charset="0"/>
              </a:rPr>
              <a:t> : boite de messagerie MSSanté nominative (individuelle) ou organisationnelle (d’équipe)</a:t>
            </a:r>
          </a:p>
        </p:txBody>
      </p:sp>
      <p:sp>
        <p:nvSpPr>
          <p:cNvPr id="46" name="Rectangle 45"/>
          <p:cNvSpPr/>
          <p:nvPr/>
        </p:nvSpPr>
        <p:spPr>
          <a:xfrm>
            <a:off x="92365" y="1679717"/>
            <a:ext cx="2679528" cy="853752"/>
          </a:xfrm>
          <a:prstGeom prst="rect">
            <a:avLst/>
          </a:prstGeom>
          <a:noFill/>
          <a:ln w="12700" cap="flat" cmpd="sng" algn="ctr">
            <a:solidFill>
              <a:srgbClr val="DF268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Quels sont les usages grâce à la messagerie Mon espace santé ?</a:t>
            </a:r>
          </a:p>
        </p:txBody>
      </p:sp>
      <p:sp>
        <p:nvSpPr>
          <p:cNvPr id="47" name="Rectangle 46"/>
          <p:cNvSpPr/>
          <p:nvPr/>
        </p:nvSpPr>
        <p:spPr>
          <a:xfrm>
            <a:off x="2863279" y="4359128"/>
            <a:ext cx="6681333" cy="1610697"/>
          </a:xfrm>
          <a:prstGeom prst="rect">
            <a:avLst/>
          </a:prstGeom>
          <a:solidFill>
            <a:srgbClr val="F6FDFE"/>
          </a:solidFill>
          <a:ln w="12700" cap="flat">
            <a:noFill/>
            <a:prstDash val="lgDashDot"/>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285750" indent="-285750" defTabSz="825500" hangingPunct="0">
              <a:buFont typeface="Arial" panose="020B0604020202020204" pitchFamily="34" charset="0"/>
              <a:buChar char="•"/>
            </a:pPr>
            <a:r>
              <a:rPr lang="fr-FR" sz="1400" dirty="0">
                <a:solidFill>
                  <a:schemeClr val="tx2"/>
                </a:solidFill>
                <a:latin typeface="Calibri" panose="020F0502020204030204" pitchFamily="34" charset="0"/>
                <a:ea typeface="Geneva"/>
                <a:cs typeface="Calibri" panose="020F0502020204030204" pitchFamily="34" charset="0"/>
              </a:rPr>
              <a:t>Un patient ne peut pas contacter un professionnel de santé s’il n’a pas déjà été contacté par celui-ci. </a:t>
            </a:r>
            <a:r>
              <a:rPr lang="fr-FR" sz="1400" b="1" dirty="0">
                <a:solidFill>
                  <a:srgbClr val="DF2680"/>
                </a:solidFill>
                <a:latin typeface="Calibri" panose="020F0502020204030204" pitchFamily="34" charset="0"/>
                <a:ea typeface="Geneva"/>
                <a:cs typeface="Calibri" panose="020F0502020204030204" pitchFamily="34" charset="0"/>
                <a:sym typeface="Wingdings" panose="05000000000000000000" pitchFamily="2" charset="2"/>
              </a:rPr>
              <a:t>Seul le professionnel de santé peut entamer une discussion </a:t>
            </a:r>
            <a:r>
              <a:rPr lang="fr-FR" sz="1400" dirty="0">
                <a:solidFill>
                  <a:schemeClr val="tx2"/>
                </a:solidFill>
                <a:latin typeface="Calibri" panose="020F0502020204030204" pitchFamily="34" charset="0"/>
                <a:ea typeface="Geneva"/>
                <a:cs typeface="Calibri" panose="020F0502020204030204" pitchFamily="34" charset="0"/>
                <a:sym typeface="Wingdings" panose="05000000000000000000" pitchFamily="2" charset="2"/>
              </a:rPr>
              <a:t>avec le patient</a:t>
            </a:r>
          </a:p>
          <a:p>
            <a:pPr marL="285750" indent="-285750" defTabSz="825500" hangingPunct="0">
              <a:buFont typeface="Arial" panose="020B0604020202020204" pitchFamily="34" charset="0"/>
              <a:buChar char="•"/>
            </a:pPr>
            <a:r>
              <a:rPr lang="fr-FR" sz="1400" dirty="0">
                <a:solidFill>
                  <a:schemeClr val="tx2"/>
                </a:solidFill>
                <a:latin typeface="Calibri" panose="020F0502020204030204" pitchFamily="34" charset="0"/>
                <a:ea typeface="Geneva"/>
                <a:cs typeface="Calibri" panose="020F0502020204030204" pitchFamily="34" charset="0"/>
              </a:rPr>
              <a:t>Le professionnel de santé peut à tout moment </a:t>
            </a:r>
            <a:r>
              <a:rPr lang="fr-FR" sz="1400" b="1" dirty="0">
                <a:solidFill>
                  <a:srgbClr val="DF2680"/>
                </a:solidFill>
                <a:latin typeface="Calibri" panose="020F0502020204030204" pitchFamily="34" charset="0"/>
                <a:ea typeface="Geneva"/>
                <a:cs typeface="Calibri" panose="020F0502020204030204" pitchFamily="34" charset="0"/>
              </a:rPr>
              <a:t>mettre fin aux échanges </a:t>
            </a:r>
            <a:r>
              <a:rPr lang="fr-FR" sz="1400" dirty="0">
                <a:solidFill>
                  <a:schemeClr val="tx2"/>
                </a:solidFill>
                <a:latin typeface="Calibri" panose="020F0502020204030204" pitchFamily="34" charset="0"/>
                <a:ea typeface="Geneva"/>
                <a:cs typeface="Calibri" panose="020F0502020204030204" pitchFamily="34" charset="0"/>
              </a:rPr>
              <a:t>avec un patient</a:t>
            </a:r>
          </a:p>
          <a:p>
            <a:pPr marL="285750" indent="-285750" defTabSz="825500" hangingPunct="0">
              <a:buFont typeface="Arial" panose="020B0604020202020204" pitchFamily="34" charset="0"/>
              <a:buChar char="•"/>
            </a:pPr>
            <a:r>
              <a:rPr lang="fr-FR" sz="1400" dirty="0">
                <a:solidFill>
                  <a:schemeClr val="tx2"/>
                </a:solidFill>
                <a:latin typeface="Calibri" panose="020F0502020204030204" pitchFamily="34" charset="0"/>
                <a:ea typeface="Geneva"/>
                <a:cs typeface="Calibri" panose="020F0502020204030204" pitchFamily="34" charset="0"/>
              </a:rPr>
              <a:t>Les documents reçus via la messagerie peuvent être directement </a:t>
            </a:r>
            <a:r>
              <a:rPr lang="fr-FR" sz="1400" b="1" dirty="0">
                <a:solidFill>
                  <a:srgbClr val="DF2680"/>
                </a:solidFill>
                <a:latin typeface="Calibri" panose="020F0502020204030204" pitchFamily="34" charset="0"/>
                <a:ea typeface="Geneva"/>
                <a:cs typeface="Calibri" panose="020F0502020204030204" pitchFamily="34" charset="0"/>
              </a:rPr>
              <a:t>enregistrés dans le dossier médical</a:t>
            </a:r>
            <a:r>
              <a:rPr lang="fr-FR" sz="1400" dirty="0">
                <a:solidFill>
                  <a:schemeClr val="tx2"/>
                </a:solidFill>
                <a:latin typeface="Calibri" panose="020F0502020204030204" pitchFamily="34" charset="0"/>
                <a:ea typeface="Geneva"/>
                <a:cs typeface="Calibri" panose="020F0502020204030204" pitchFamily="34" charset="0"/>
              </a:rPr>
              <a:t> par les usagers</a:t>
            </a:r>
          </a:p>
        </p:txBody>
      </p:sp>
      <p:sp>
        <p:nvSpPr>
          <p:cNvPr id="48" name="Rectangle 47"/>
          <p:cNvSpPr/>
          <p:nvPr/>
        </p:nvSpPr>
        <p:spPr>
          <a:xfrm>
            <a:off x="92366" y="4359128"/>
            <a:ext cx="2679527" cy="1586352"/>
          </a:xfrm>
          <a:prstGeom prst="rect">
            <a:avLst/>
          </a:prstGeom>
          <a:noFill/>
          <a:ln w="12700" cap="flat" cmpd="sng" algn="ctr">
            <a:solidFill>
              <a:srgbClr val="DF2680"/>
            </a:solidFill>
            <a:prstDash val="solid"/>
            <a:miter lim="800000"/>
          </a:ln>
          <a:effectLst/>
        </p:spPr>
        <p:txBody>
          <a:bodyPr rtlCol="0" anchor="ctr"/>
          <a:lstStyle/>
          <a:p>
            <a:pPr algn="ctr" defTabSz="685800"/>
            <a:r>
              <a:rPr lang="fr-FR" sz="1600" b="1" dirty="0">
                <a:solidFill>
                  <a:srgbClr val="DF2680"/>
                </a:solidFill>
                <a:latin typeface="Calibri" panose="020F0502020204030204" pitchFamily="34" charset="0"/>
                <a:cs typeface="Calibri" panose="020F0502020204030204" pitchFamily="34" charset="0"/>
              </a:rPr>
              <a:t>Les règles de fonctionnement </a:t>
            </a:r>
          </a:p>
        </p:txBody>
      </p:sp>
      <p:sp>
        <p:nvSpPr>
          <p:cNvPr id="3" name="Rectangle 2"/>
          <p:cNvSpPr/>
          <p:nvPr/>
        </p:nvSpPr>
        <p:spPr>
          <a:xfrm>
            <a:off x="2863279" y="2637932"/>
            <a:ext cx="3240000" cy="1610697"/>
          </a:xfrm>
          <a:prstGeom prst="rect">
            <a:avLst/>
          </a:prstGeom>
          <a:solidFill>
            <a:srgbClr val="F6FDFE"/>
          </a:solidFill>
          <a:ln w="12700" cap="flat">
            <a:noFill/>
            <a:prstDash val="lgDashDot"/>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85750" indent="-285750" defTabSz="825500" hangingPunct="0">
              <a:buFont typeface="Arial" panose="020B0604020202020204" pitchFamily="34" charset="0"/>
              <a:buChar char="•"/>
            </a:pPr>
            <a:r>
              <a:rPr lang="fr-FR" sz="1400" dirty="0">
                <a:solidFill>
                  <a:schemeClr val="tx2"/>
                </a:solidFill>
                <a:latin typeface="Calibri" panose="020F0502020204030204" pitchFamily="34" charset="0"/>
                <a:ea typeface="Geneva"/>
                <a:cs typeface="Calibri" panose="020F0502020204030204" pitchFamily="34" charset="0"/>
                <a:sym typeface="Helvetica Neue Medium"/>
              </a:rPr>
              <a:t>Un patient doit avoir </a:t>
            </a:r>
            <a:r>
              <a:rPr lang="fr-FR" sz="1400" b="1" dirty="0">
                <a:solidFill>
                  <a:srgbClr val="DF2680"/>
                </a:solidFill>
                <a:latin typeface="Calibri" panose="020F0502020204030204" pitchFamily="34" charset="0"/>
                <a:ea typeface="Geneva"/>
                <a:cs typeface="Calibri" panose="020F0502020204030204" pitchFamily="34" charset="0"/>
                <a:sym typeface="Helvetica Neue Medium"/>
              </a:rPr>
              <a:t>un profil Mon espace santé ouvert et/ou activé </a:t>
            </a:r>
            <a:r>
              <a:rPr lang="fr-FR" sz="1400" dirty="0">
                <a:solidFill>
                  <a:schemeClr val="tx2"/>
                </a:solidFill>
                <a:latin typeface="Calibri" panose="020F0502020204030204" pitchFamily="34" charset="0"/>
                <a:ea typeface="Geneva"/>
                <a:cs typeface="Calibri" panose="020F0502020204030204" pitchFamily="34" charset="0"/>
                <a:sym typeface="Helvetica Neue Medium"/>
              </a:rPr>
              <a:t>pour recevoir un message</a:t>
            </a:r>
          </a:p>
          <a:p>
            <a:pPr marL="285750" indent="-285750" defTabSz="825500" hangingPunct="0">
              <a:buFont typeface="Arial" panose="020B0604020202020204" pitchFamily="34" charset="0"/>
              <a:buChar char="•"/>
            </a:pPr>
            <a:r>
              <a:rPr lang="fr-FR" sz="1400" dirty="0">
                <a:solidFill>
                  <a:schemeClr val="tx2"/>
                </a:solidFill>
                <a:latin typeface="Calibri" panose="020F0502020204030204" pitchFamily="34" charset="0"/>
                <a:ea typeface="Geneva"/>
                <a:cs typeface="Calibri" panose="020F0502020204030204" pitchFamily="34" charset="0"/>
                <a:sym typeface="Helvetica Neue Medium"/>
              </a:rPr>
              <a:t>Lorsqu'un message est émis vers un profil Mon espace santé clôturé, le professionnel est averti avec </a:t>
            </a:r>
            <a:r>
              <a:rPr lang="fr-FR" sz="1400" b="1" dirty="0">
                <a:solidFill>
                  <a:srgbClr val="DF2680"/>
                </a:solidFill>
                <a:latin typeface="Calibri" panose="020F0502020204030204" pitchFamily="34" charset="0"/>
                <a:ea typeface="Geneva"/>
                <a:cs typeface="Calibri" panose="020F0502020204030204" pitchFamily="34" charset="0"/>
                <a:sym typeface="Helvetica Neue Medium"/>
              </a:rPr>
              <a:t>un retour automatique</a:t>
            </a:r>
            <a:r>
              <a:rPr lang="fr-FR" sz="1400" dirty="0">
                <a:solidFill>
                  <a:schemeClr val="tx2"/>
                </a:solidFill>
                <a:latin typeface="Calibri" panose="020F0502020204030204" pitchFamily="34" charset="0"/>
                <a:ea typeface="Geneva"/>
                <a:cs typeface="Calibri" panose="020F0502020204030204" pitchFamily="34" charset="0"/>
                <a:sym typeface="Helvetica Neue Medium"/>
              </a:rPr>
              <a:t> lui signalant.</a:t>
            </a:r>
          </a:p>
        </p:txBody>
      </p:sp>
    </p:spTree>
    <p:extLst>
      <p:ext uri="{BB962C8B-B14F-4D97-AF65-F5344CB8AC3E}">
        <p14:creationId xmlns:p14="http://schemas.microsoft.com/office/powerpoint/2010/main" val="45009504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246639" y="1620616"/>
            <a:ext cx="5947422" cy="4524315"/>
            <a:chOff x="246639" y="1620616"/>
            <a:chExt cx="5947422" cy="4524315"/>
          </a:xfrm>
        </p:grpSpPr>
        <p:sp>
          <p:nvSpPr>
            <p:cNvPr id="11" name="Rectangle 10">
              <a:extLst>
                <a:ext uri="{FF2B5EF4-FFF2-40B4-BE49-F238E27FC236}">
                  <a16:creationId xmlns:a16="http://schemas.microsoft.com/office/drawing/2014/main" id="{55980A56-F113-495C-8782-48A4E5C31278}"/>
                </a:ext>
              </a:extLst>
            </p:cNvPr>
            <p:cNvSpPr/>
            <p:nvPr>
              <p:custDataLst>
                <p:tags r:id="rId1"/>
              </p:custDataLst>
            </p:nvPr>
          </p:nvSpPr>
          <p:spPr>
            <a:xfrm>
              <a:off x="246639" y="1661019"/>
              <a:ext cx="5947422" cy="4398036"/>
            </a:xfrm>
            <a:prstGeom prst="rect">
              <a:avLst/>
            </a:prstGeom>
            <a:solidFill>
              <a:srgbClr val="FFD9EC">
                <a:alpha val="30196"/>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rPr>
                <a:t>&lt;</a:t>
              </a:r>
            </a:p>
          </p:txBody>
        </p:sp>
        <p:sp>
          <p:nvSpPr>
            <p:cNvPr id="12" name="ZoneTexte 1">
              <a:extLst>
                <a:ext uri="{FF2B5EF4-FFF2-40B4-BE49-F238E27FC236}">
                  <a16:creationId xmlns:a16="http://schemas.microsoft.com/office/drawing/2014/main" id="{E967BB6D-6F45-4997-BDB6-5BFC37900150}"/>
                </a:ext>
              </a:extLst>
            </p:cNvPr>
            <p:cNvSpPr txBox="1"/>
            <p:nvPr>
              <p:custDataLst>
                <p:tags r:id="rId2"/>
              </p:custDataLst>
            </p:nvPr>
          </p:nvSpPr>
          <p:spPr>
            <a:xfrm>
              <a:off x="1022004" y="1620616"/>
              <a:ext cx="5101402" cy="4524315"/>
            </a:xfrm>
            <a:prstGeom prst="rect">
              <a:avLst/>
            </a:prstGeom>
            <a:noFill/>
            <a:ln>
              <a:noFill/>
            </a:ln>
          </p:spPr>
          <p:txBody>
            <a:bodyPr wrap="square" lIns="91440" tIns="45720" rIns="91440" bIns="45720" rtlCol="0" anchor="t">
              <a:spAutoFit/>
            </a:bodyPr>
            <a:lstStyle>
              <a:defPPr>
                <a:defRPr lang="fr-FR"/>
              </a:defPPr>
              <a:lvl1pPr>
                <a:defRPr sz="2200" b="1">
                  <a:solidFill>
                    <a:schemeClr val="bg1"/>
                  </a:solidFill>
                  <a:latin typeface="Arial" panose="020B0604020202020204" pitchFamily="34" charset="0"/>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Les </a:t>
              </a:r>
              <a:r>
                <a:rPr kumimoji="0" lang="fr-FR" sz="1600" b="1" i="0" u="sng"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professionnels de santé</a:t>
              </a:r>
              <a:r>
                <a:rPr kumimoji="0" lang="fr-FR" sz="16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 </a:t>
              </a:r>
              <a:r>
                <a:rPr kumimoji="0" lang="fr-FR" sz="1600" b="0" i="0" u="none" strike="noStrike" kern="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peuvent</a:t>
              </a:r>
              <a:r>
                <a:rPr kumimoji="0" lang="fr-FR" sz="1600" b="1" i="0" u="none" strike="noStrike" kern="0" cap="none" spc="0" normalizeH="0" noProof="0" dirty="0">
                  <a:ln>
                    <a:noFill/>
                  </a:ln>
                  <a:solidFill>
                    <a:srgbClr val="545859"/>
                  </a:solidFill>
                  <a:effectLst/>
                  <a:uLnTx/>
                  <a:uFillTx/>
                  <a:latin typeface="Calibri" panose="020F0502020204030204" pitchFamily="34" charset="0"/>
                  <a:cs typeface="Calibri" panose="020F0502020204030204" pitchFamily="34" charset="0"/>
                </a:rPr>
                <a:t>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600" b="1" i="0" u="none" strike="noStrike" kern="0" cap="none" spc="0" normalizeH="0" noProof="0" dirty="0">
                <a:ln>
                  <a:noFill/>
                </a:ln>
                <a:solidFill>
                  <a:srgbClr val="545859"/>
                </a:solidFill>
                <a:effectLst/>
                <a:uLnTx/>
                <a:uFillTx/>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déposer des documents </a:t>
              </a:r>
              <a:r>
                <a:rPr kumimoji="0" lang="fr-FR" sz="1600" b="0" i="0" u="none" strike="noStrike" kern="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(comptes-rendus de biologie, Volet de Synthèse Médicale, CR de radiologie, etc.) via leur logiciel métier ou le site dmp.fr.</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endParaRPr>
            </a:p>
            <a:p>
              <a:pPr lvl="0">
                <a:defRPr/>
              </a:pPr>
              <a:r>
                <a:rPr lang="fr-FR" sz="1600" kern="0" dirty="0">
                  <a:solidFill>
                    <a:srgbClr val="DF2680"/>
                  </a:solidFill>
                  <a:latin typeface="Calibri" panose="020F0502020204030204" pitchFamily="34" charset="0"/>
                  <a:cs typeface="Calibri" panose="020F0502020204030204" pitchFamily="34" charset="0"/>
                </a:rPr>
                <a:t>consulter</a:t>
              </a:r>
              <a:r>
                <a:rPr kumimoji="0" lang="fr-FR" sz="1600"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 les documents</a:t>
              </a:r>
              <a:r>
                <a:rPr kumimoji="0" lang="fr-FR" sz="1600" b="0"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 </a:t>
              </a:r>
              <a:r>
                <a:rPr kumimoji="0" lang="fr-FR" sz="1600" b="0" i="0" u="none" strike="noStrike" kern="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via leur logiciel métier ou le site dmp.fr</a:t>
              </a:r>
              <a:r>
                <a:rPr lang="fr-FR" sz="1600" b="0" kern="0" dirty="0">
                  <a:solidFill>
                    <a:srgbClr val="545859"/>
                  </a:solidFill>
                  <a:latin typeface="Calibri" panose="020F0502020204030204" pitchFamily="34" charset="0"/>
                  <a:cs typeface="Calibri" panose="020F0502020204030204" pitchFamily="34" charset="0"/>
                </a:rPr>
                <a:t>. Cet accès est sécurisé grâce à un mécanisme d’authentification fort (carte CPS, e-CPS aujourd’hui), et contrôlé grâce à </a:t>
              </a:r>
              <a:r>
                <a:rPr kumimoji="0" lang="fr-FR" sz="1600" b="0" i="0" u="none" strike="noStrike" kern="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la matrice d’habilitation</a:t>
              </a:r>
              <a:r>
                <a:rPr lang="fr-FR" sz="1600" b="0" kern="0" dirty="0">
                  <a:latin typeface="Calibri" panose="020F0502020204030204" pitchFamily="34" charset="0"/>
                  <a:cs typeface="Calibri" panose="020F0502020204030204" pitchFamily="34" charset="0"/>
                </a:rPr>
                <a:t> </a:t>
              </a:r>
              <a:r>
                <a:rPr kumimoji="0" lang="fr-F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https://www.dmp.fr/matrice-habilitation</a:t>
              </a:r>
              <a:r>
                <a:rPr kumimoji="0" lang="fr-F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 </a:t>
              </a:r>
            </a:p>
            <a:p>
              <a:pPr lvl="0">
                <a:defRPr/>
              </a:pPr>
              <a:endParaRPr lang="fr-FR" sz="1600" b="0" kern="0" dirty="0">
                <a:solidFill>
                  <a:srgbClr val="545859"/>
                </a:solidFill>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fr-FR" sz="1600" kern="0" dirty="0">
                  <a:solidFill>
                    <a:srgbClr val="DF2680"/>
                  </a:solidFill>
                  <a:latin typeface="Calibri" panose="020F0502020204030204" pitchFamily="34" charset="0"/>
                  <a:cs typeface="Calibri" panose="020F0502020204030204" pitchFamily="34" charset="0"/>
                </a:rPr>
                <a:t>transmettre des documents et envoyer des messages vers la messagerie sécurisée</a:t>
              </a:r>
              <a:r>
                <a:rPr lang="fr-FR" sz="1600" b="0" kern="0" dirty="0">
                  <a:solidFill>
                    <a:srgbClr val="DF2680"/>
                  </a:solidFill>
                  <a:latin typeface="Calibri" panose="020F0502020204030204" pitchFamily="34" charset="0"/>
                  <a:cs typeface="Calibri" panose="020F0502020204030204" pitchFamily="34" charset="0"/>
                </a:rPr>
                <a:t> </a:t>
              </a:r>
              <a:r>
                <a:rPr lang="fr-FR" sz="1600" b="0" kern="0" dirty="0">
                  <a:solidFill>
                    <a:srgbClr val="545859"/>
                  </a:solidFill>
                  <a:latin typeface="Calibri" panose="020F0502020204030204" pitchFamily="34" charset="0"/>
                  <a:cs typeface="Calibri" panose="020F0502020204030204" pitchFamily="34" charset="0"/>
                </a:rPr>
                <a:t>de l’espace santé de leur patient. </a:t>
              </a:r>
              <a:endParaRPr kumimoji="0" lang="fr-FR" sz="1600" b="0" i="0" u="none" strike="noStrike" kern="0" cap="none" spc="0" normalizeH="0" baseline="0" noProof="0" dirty="0">
                <a:ln>
                  <a:noFill/>
                </a:ln>
                <a:solidFill>
                  <a:srgbClr val="464646"/>
                </a:solidFill>
                <a:effectLst/>
                <a:uLnTx/>
                <a:uFillTx/>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600" i="0" u="sng"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i="0" u="sng"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L’Assurance maladie</a:t>
              </a:r>
              <a:r>
                <a:rPr kumimoji="0" lang="fr-FR" sz="1600" b="0" i="0" u="none" strike="noStrike" kern="0" cap="none" spc="0" normalizeH="0" baseline="0" noProof="0" dirty="0">
                  <a:ln>
                    <a:noFill/>
                  </a:ln>
                  <a:solidFill>
                    <a:srgbClr val="464646"/>
                  </a:solidFill>
                  <a:effectLst/>
                  <a:uLnTx/>
                  <a:uFillTx/>
                  <a:latin typeface="Calibri" panose="020F0502020204030204" pitchFamily="34" charset="0"/>
                  <a:cs typeface="Calibri" panose="020F0502020204030204" pitchFamily="34" charset="0"/>
                </a:rPr>
                <a:t> peut déposer des documents :</a:t>
              </a:r>
              <a:r>
                <a:rPr kumimoji="0" lang="fr-FR" sz="1600" b="0" i="0" u="none" strike="noStrike" kern="0" cap="none" spc="0" normalizeH="0" noProof="0" dirty="0">
                  <a:ln>
                    <a:noFill/>
                  </a:ln>
                  <a:solidFill>
                    <a:srgbClr val="464646"/>
                  </a:solidFill>
                  <a:effectLst/>
                  <a:uLnTx/>
                  <a:uFillTx/>
                  <a:latin typeface="Calibri" panose="020F0502020204030204" pitchFamily="34" charset="0"/>
                  <a:cs typeface="Calibri" panose="020F0502020204030204" pitchFamily="34" charset="0"/>
                </a:rPr>
                <a:t> </a:t>
              </a:r>
              <a:r>
                <a:rPr kumimoji="0" lang="fr-FR" sz="1600" b="0" i="0" u="none" strike="noStrike" kern="0" cap="none" spc="0" normalizeH="0" baseline="0" noProof="0" dirty="0">
                  <a:ln>
                    <a:noFill/>
                  </a:ln>
                  <a:solidFill>
                    <a:srgbClr val="464646"/>
                  </a:solidFill>
                  <a:effectLst/>
                  <a:uLnTx/>
                  <a:uFillTx/>
                  <a:latin typeface="Calibri" panose="020F0502020204030204" pitchFamily="34" charset="0"/>
                  <a:cs typeface="Calibri" panose="020F0502020204030204" pitchFamily="34" charset="0"/>
                </a:rPr>
                <a:t>historique des soins, attestation vaccinale Covid-19, tests de dépistage Covid-19, etc.</a:t>
              </a:r>
            </a:p>
          </p:txBody>
        </p:sp>
        <p:pic>
          <p:nvPicPr>
            <p:cNvPr id="14" name="Picture 2" descr="Put free icon">
              <a:extLst>
                <a:ext uri="{FF2B5EF4-FFF2-40B4-BE49-F238E27FC236}">
                  <a16:creationId xmlns:a16="http://schemas.microsoft.com/office/drawing/2014/main" id="{B8F54267-EB4C-44CC-88A6-80DE892D1829}"/>
                </a:ext>
              </a:extLst>
            </p:cNvPr>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343553" y="2284857"/>
              <a:ext cx="562861" cy="571500"/>
            </a:xfrm>
            <a:prstGeom prst="rect">
              <a:avLst/>
            </a:prstGeom>
            <a:noFill/>
          </p:spPr>
        </p:pic>
        <p:pic>
          <p:nvPicPr>
            <p:cNvPr id="15" name="Picture 4" descr="Search free icon">
              <a:extLst>
                <a:ext uri="{FF2B5EF4-FFF2-40B4-BE49-F238E27FC236}">
                  <a16:creationId xmlns:a16="http://schemas.microsoft.com/office/drawing/2014/main" id="{20550621-1A03-4F8D-8ABD-7E5E04D0B6D6}"/>
                </a:ext>
              </a:extLst>
            </p:cNvPr>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333211" y="3452455"/>
              <a:ext cx="600386" cy="609600"/>
            </a:xfrm>
            <a:prstGeom prst="rect">
              <a:avLst/>
            </a:prstGeom>
            <a:noFill/>
          </p:spPr>
        </p:pic>
        <p:pic>
          <p:nvPicPr>
            <p:cNvPr id="16" name="Picture 2" descr="Put free icon">
              <a:extLst>
                <a:ext uri="{FF2B5EF4-FFF2-40B4-BE49-F238E27FC236}">
                  <a16:creationId xmlns:a16="http://schemas.microsoft.com/office/drawing/2014/main" id="{C7E35BFF-593F-43E0-9AC1-43A281AC75DD}"/>
                </a:ext>
              </a:extLst>
            </p:cNvPr>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a:stretch>
              <a:fillRect/>
            </a:stretch>
          </p:blipFill>
          <p:spPr bwMode="auto">
            <a:xfrm>
              <a:off x="395226" y="5429947"/>
              <a:ext cx="562861" cy="571500"/>
            </a:xfrm>
            <a:prstGeom prst="rect">
              <a:avLst/>
            </a:prstGeom>
            <a:noFill/>
          </p:spPr>
        </p:pic>
      </p:grpSp>
      <p:sp>
        <p:nvSpPr>
          <p:cNvPr id="49" name="Titre 3"/>
          <p:cNvSpPr>
            <a:spLocks noGrp="1"/>
          </p:cNvSpPr>
          <p:nvPr>
            <p:ph type="title"/>
          </p:nvPr>
        </p:nvSpPr>
        <p:spPr>
          <a:xfrm>
            <a:off x="2313517" y="16625"/>
            <a:ext cx="9499941" cy="1133342"/>
          </a:xfrm>
        </p:spPr>
        <p:txBody>
          <a:bodyPr/>
          <a:lstStyle/>
          <a:p>
            <a:r>
              <a:rPr lang="fr-FR" dirty="0">
                <a:latin typeface="Calibri" panose="020F0502020204030204" pitchFamily="34" charset="0"/>
                <a:cs typeface="Calibri" panose="020F0502020204030204" pitchFamily="34" charset="0"/>
              </a:rPr>
              <a:t>Que se passe-t-il quand Mon espace santé est créé ?</a:t>
            </a:r>
          </a:p>
        </p:txBody>
      </p:sp>
      <p:pic>
        <p:nvPicPr>
          <p:cNvPr id="5" name="Image 4"/>
          <p:cNvPicPr>
            <a:picLocks noChangeAspect="1"/>
          </p:cNvPicPr>
          <p:nvPr/>
        </p:nvPicPr>
        <p:blipFill rotWithShape="1">
          <a:blip r:embed="rId11">
            <a:extLst>
              <a:ext uri="{28A0092B-C50C-407E-A947-70E740481C1C}">
                <a14:useLocalDpi xmlns:a14="http://schemas.microsoft.com/office/drawing/2010/main" val="0"/>
              </a:ext>
            </a:extLst>
          </a:blip>
          <a:srcRect l="-2636" t="12200" r="2636" b="10132"/>
          <a:stretch/>
        </p:blipFill>
        <p:spPr>
          <a:xfrm>
            <a:off x="6111550" y="1661019"/>
            <a:ext cx="5676900" cy="4398036"/>
          </a:xfrm>
          <a:prstGeom prst="rect">
            <a:avLst/>
          </a:prstGeom>
        </p:spPr>
      </p:pic>
      <p:pic>
        <p:nvPicPr>
          <p:cNvPr id="13" name="Picture 8" descr="Send message free icon">
            <a:extLst>
              <a:ext uri="{FF2B5EF4-FFF2-40B4-BE49-F238E27FC236}">
                <a16:creationId xmlns:a16="http://schemas.microsoft.com/office/drawing/2014/main" id="{9942E293-15DA-4F59-AE15-4FDC1888DBC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0178" y="4638980"/>
            <a:ext cx="412955" cy="412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71012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F2855BC-DE3B-4725-B7D7-67197F8762F8}"/>
              </a:ext>
            </a:extLst>
          </p:cNvPr>
          <p:cNvSpPr/>
          <p:nvPr/>
        </p:nvSpPr>
        <p:spPr>
          <a:xfrm>
            <a:off x="5589517" y="1732194"/>
            <a:ext cx="6420890" cy="3750896"/>
          </a:xfrm>
          <a:prstGeom prst="rect">
            <a:avLst/>
          </a:prstGeom>
          <a:solidFill>
            <a:srgbClr val="F0FB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Titre 3"/>
          <p:cNvSpPr>
            <a:spLocks noGrp="1"/>
          </p:cNvSpPr>
          <p:nvPr>
            <p:ph type="title"/>
          </p:nvPr>
        </p:nvSpPr>
        <p:spPr>
          <a:xfrm>
            <a:off x="2313517" y="16625"/>
            <a:ext cx="9499941" cy="1133342"/>
          </a:xfrm>
        </p:spPr>
        <p:txBody>
          <a:bodyPr/>
          <a:lstStyle/>
          <a:p>
            <a:r>
              <a:rPr lang="fr-FR" dirty="0">
                <a:latin typeface="Calibri" panose="020F0502020204030204" pitchFamily="34" charset="0"/>
                <a:cs typeface="Calibri" panose="020F0502020204030204" pitchFamily="34" charset="0"/>
              </a:rPr>
              <a:t>Que se passe-t-il quand Mon espace santé est créé ?</a:t>
            </a:r>
          </a:p>
        </p:txBody>
      </p:sp>
      <p:pic>
        <p:nvPicPr>
          <p:cNvPr id="2" name="Image 1"/>
          <p:cNvPicPr>
            <a:picLocks noChangeAspect="1"/>
          </p:cNvPicPr>
          <p:nvPr/>
        </p:nvPicPr>
        <p:blipFill rotWithShape="1">
          <a:blip r:embed="rId3">
            <a:extLst>
              <a:ext uri="{28A0092B-C50C-407E-A947-70E740481C1C}">
                <a14:useLocalDpi xmlns:a14="http://schemas.microsoft.com/office/drawing/2010/main" val="0"/>
              </a:ext>
            </a:extLst>
          </a:blip>
          <a:srcRect t="4572" b="10292"/>
          <a:stretch/>
        </p:blipFill>
        <p:spPr>
          <a:xfrm>
            <a:off x="460375" y="1747741"/>
            <a:ext cx="5042879" cy="3735349"/>
          </a:xfrm>
          <a:prstGeom prst="rect">
            <a:avLst/>
          </a:prstGeom>
        </p:spPr>
      </p:pic>
      <p:sp>
        <p:nvSpPr>
          <p:cNvPr id="3" name="AutoShape 4" descr="picto information sur fr.123rf.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4" name="AutoShape 8" descr="Picto information : 710 170 images, photos et images vectorielles de stock  | Shutterstoc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034" name="Picture 10" descr="picto information - SGEN-CFDT Poitou-Charen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935" y="5552986"/>
            <a:ext cx="463772" cy="452709"/>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
            <a:extLst>
              <a:ext uri="{FF2B5EF4-FFF2-40B4-BE49-F238E27FC236}">
                <a16:creationId xmlns:a16="http://schemas.microsoft.com/office/drawing/2014/main" id="{8DEBCB63-288A-4532-9BC2-C3D09956866A}"/>
              </a:ext>
            </a:extLst>
          </p:cNvPr>
          <p:cNvSpPr txBox="1"/>
          <p:nvPr/>
        </p:nvSpPr>
        <p:spPr>
          <a:xfrm>
            <a:off x="6204358" y="2036020"/>
            <a:ext cx="5806049" cy="3293209"/>
          </a:xfrm>
          <a:prstGeom prst="rect">
            <a:avLst/>
          </a:prstGeom>
          <a:noFill/>
          <a:ln>
            <a:noFill/>
          </a:ln>
        </p:spPr>
        <p:txBody>
          <a:bodyPr wrap="square" rtlCol="0">
            <a:spAutoFit/>
          </a:bodyPr>
          <a:lstStyle>
            <a:defPPr>
              <a:defRPr lang="fr-FR"/>
            </a:defPPr>
            <a:lvl1pPr>
              <a:defRPr sz="2200" b="1">
                <a:solidFill>
                  <a:schemeClr val="bg1"/>
                </a:solidFill>
                <a:latin typeface="Arial" panose="020B0604020202020204" pitchFamily="34" charset="0"/>
              </a:defRPr>
            </a:lvl1pPr>
          </a:lstStyle>
          <a:p>
            <a:endParaRPr lang="fr-FR" sz="1600" b="0" dirty="0">
              <a:solidFill>
                <a:schemeClr val="tx1">
                  <a:lumMod val="50000"/>
                </a:schemeClr>
              </a:solidFill>
              <a:latin typeface="Calibri" panose="020F0502020204030204" pitchFamily="34" charset="0"/>
              <a:cs typeface="Calibri" panose="020F0502020204030204" pitchFamily="34" charset="0"/>
            </a:endParaRPr>
          </a:p>
          <a:p>
            <a:r>
              <a:rPr lang="fr-FR" sz="1600" dirty="0">
                <a:solidFill>
                  <a:srgbClr val="DF2680"/>
                </a:solidFill>
                <a:latin typeface="Calibri" panose="020F0502020204030204" pitchFamily="34" charset="0"/>
                <a:cs typeface="Calibri" panose="020F0502020204030204" pitchFamily="34" charset="0"/>
              </a:rPr>
              <a:t>compléter son profil médical </a:t>
            </a:r>
            <a:r>
              <a:rPr lang="fr-FR" sz="1600" b="0" dirty="0">
                <a:solidFill>
                  <a:schemeClr val="tx1">
                    <a:lumMod val="50000"/>
                  </a:schemeClr>
                </a:solidFill>
                <a:latin typeface="Calibri" panose="020F0502020204030204" pitchFamily="34" charset="0"/>
                <a:cs typeface="Calibri" panose="020F0502020204030204" pitchFamily="34" charset="0"/>
              </a:rPr>
              <a:t>(allergies, antécédents, etc.)</a:t>
            </a:r>
          </a:p>
          <a:p>
            <a:endParaRPr lang="fr-FR" sz="1600" b="0" dirty="0">
              <a:solidFill>
                <a:schemeClr val="tx1">
                  <a:lumMod val="50000"/>
                </a:schemeClr>
              </a:solidFill>
              <a:latin typeface="Calibri" panose="020F0502020204030204" pitchFamily="34" charset="0"/>
              <a:cs typeface="Calibri" panose="020F0502020204030204" pitchFamily="34" charset="0"/>
            </a:endParaRPr>
          </a:p>
          <a:p>
            <a:r>
              <a:rPr lang="fr-FR" sz="1600" dirty="0">
                <a:solidFill>
                  <a:srgbClr val="DF2680"/>
                </a:solidFill>
                <a:latin typeface="Calibri" panose="020F0502020204030204" pitchFamily="34" charset="0"/>
                <a:cs typeface="Calibri" panose="020F0502020204030204" pitchFamily="34" charset="0"/>
              </a:rPr>
              <a:t>recevoir des messages</a:t>
            </a:r>
            <a:r>
              <a:rPr lang="fr-FR" sz="1600" b="0" dirty="0">
                <a:solidFill>
                  <a:srgbClr val="DF2680"/>
                </a:solidFill>
                <a:latin typeface="Calibri" panose="020F0502020204030204" pitchFamily="34" charset="0"/>
                <a:cs typeface="Calibri" panose="020F0502020204030204" pitchFamily="34" charset="0"/>
              </a:rPr>
              <a:t> </a:t>
            </a:r>
            <a:r>
              <a:rPr lang="fr-FR" sz="1600" b="0" dirty="0">
                <a:solidFill>
                  <a:schemeClr val="tx1">
                    <a:lumMod val="50000"/>
                  </a:schemeClr>
                </a:solidFill>
                <a:latin typeface="Calibri" panose="020F0502020204030204" pitchFamily="34" charset="0"/>
                <a:cs typeface="Calibri" panose="020F0502020204030204" pitchFamily="34" charset="0"/>
              </a:rPr>
              <a:t>de ses professionnels de santé et y répondre </a:t>
            </a:r>
          </a:p>
          <a:p>
            <a:endParaRPr lang="fr-FR" sz="1600" b="0" dirty="0">
              <a:solidFill>
                <a:schemeClr val="tx1">
                  <a:lumMod val="50000"/>
                </a:schemeClr>
              </a:solidFill>
              <a:latin typeface="Calibri" panose="020F0502020204030204" pitchFamily="34" charset="0"/>
              <a:cs typeface="Calibri" panose="020F0502020204030204" pitchFamily="34" charset="0"/>
            </a:endParaRPr>
          </a:p>
          <a:p>
            <a:r>
              <a:rPr lang="fr-FR" sz="1600" dirty="0">
                <a:solidFill>
                  <a:srgbClr val="DF2680"/>
                </a:solidFill>
                <a:latin typeface="Calibri" panose="020F0502020204030204" pitchFamily="34" charset="0"/>
                <a:cs typeface="Calibri" panose="020F0502020204030204" pitchFamily="34" charset="0"/>
              </a:rPr>
              <a:t>ajouter des documents</a:t>
            </a:r>
          </a:p>
          <a:p>
            <a:endParaRPr lang="fr-FR" sz="1600" b="0" dirty="0">
              <a:solidFill>
                <a:schemeClr val="tx1">
                  <a:lumMod val="50000"/>
                </a:schemeClr>
              </a:solidFill>
              <a:latin typeface="Calibri" panose="020F0502020204030204" pitchFamily="34" charset="0"/>
              <a:cs typeface="Calibri" panose="020F0502020204030204" pitchFamily="34" charset="0"/>
            </a:endParaRPr>
          </a:p>
          <a:p>
            <a:r>
              <a:rPr lang="fr-FR" sz="1600" dirty="0">
                <a:solidFill>
                  <a:srgbClr val="DF2680"/>
                </a:solidFill>
                <a:latin typeface="Calibri" panose="020F0502020204030204" pitchFamily="34" charset="0"/>
                <a:cs typeface="Calibri" panose="020F0502020204030204" pitchFamily="34" charset="0"/>
              </a:rPr>
              <a:t>consulter les documents</a:t>
            </a:r>
            <a:r>
              <a:rPr lang="fr-FR" sz="1600" b="0" dirty="0">
                <a:solidFill>
                  <a:schemeClr val="tx1">
                    <a:lumMod val="50000"/>
                  </a:schemeClr>
                </a:solidFill>
                <a:latin typeface="Calibri" panose="020F0502020204030204" pitchFamily="34" charset="0"/>
                <a:cs typeface="Calibri" panose="020F0502020204030204" pitchFamily="34" charset="0"/>
              </a:rPr>
              <a:t> reçus de ses professionnels de santé et de l’Assurance maladie</a:t>
            </a:r>
          </a:p>
          <a:p>
            <a:endParaRPr lang="fr-FR" sz="1600" b="0" dirty="0">
              <a:solidFill>
                <a:schemeClr val="tx1">
                  <a:lumMod val="50000"/>
                </a:schemeClr>
              </a:solidFill>
              <a:latin typeface="Calibri" panose="020F0502020204030204" pitchFamily="34" charset="0"/>
              <a:cs typeface="Calibri" panose="020F0502020204030204" pitchFamily="34" charset="0"/>
            </a:endParaRPr>
          </a:p>
          <a:p>
            <a:r>
              <a:rPr lang="fr-FR" sz="1600" dirty="0">
                <a:solidFill>
                  <a:srgbClr val="DF2680"/>
                </a:solidFill>
                <a:latin typeface="Calibri" panose="020F0502020204030204" pitchFamily="34" charset="0"/>
                <a:cs typeface="Calibri" panose="020F0502020204030204" pitchFamily="34" charset="0"/>
              </a:rPr>
              <a:t>gérer sa confidentialité </a:t>
            </a:r>
            <a:r>
              <a:rPr lang="fr-FR" sz="1600" b="0" dirty="0">
                <a:solidFill>
                  <a:schemeClr val="tx1">
                    <a:lumMod val="50000"/>
                  </a:schemeClr>
                </a:solidFill>
                <a:latin typeface="Calibri" panose="020F0502020204030204" pitchFamily="34" charset="0"/>
                <a:cs typeface="Calibri" panose="020F0502020204030204" pitchFamily="34" charset="0"/>
              </a:rPr>
              <a:t>: masquer certains documents aux professionnels de santé, ou bloquer certains professionnels de santé pour leur interdire l’accès à Mon espace santé </a:t>
            </a:r>
          </a:p>
        </p:txBody>
      </p:sp>
      <p:pic>
        <p:nvPicPr>
          <p:cNvPr id="14" name="Picture 2" descr="Medical records free icon">
            <a:extLst>
              <a:ext uri="{FF2B5EF4-FFF2-40B4-BE49-F238E27FC236}">
                <a16:creationId xmlns:a16="http://schemas.microsoft.com/office/drawing/2014/main" id="{A0B4ED88-F91E-4785-9067-D4E661BB1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4598" y="2113689"/>
            <a:ext cx="509761" cy="5097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Medical record free icon">
            <a:extLst>
              <a:ext uri="{FF2B5EF4-FFF2-40B4-BE49-F238E27FC236}">
                <a16:creationId xmlns:a16="http://schemas.microsoft.com/office/drawing/2014/main" id="{C08662EF-B498-4589-A9D3-79D4DBA444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3001" y="3813629"/>
            <a:ext cx="412954" cy="4129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Health check free icon">
            <a:extLst>
              <a:ext uri="{FF2B5EF4-FFF2-40B4-BE49-F238E27FC236}">
                <a16:creationId xmlns:a16="http://schemas.microsoft.com/office/drawing/2014/main" id="{B8C3B3E6-1922-4C30-8A83-5A032A16FB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3001" y="3269863"/>
            <a:ext cx="412954" cy="41295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Send message free icon">
            <a:extLst>
              <a:ext uri="{FF2B5EF4-FFF2-40B4-BE49-F238E27FC236}">
                <a16:creationId xmlns:a16="http://schemas.microsoft.com/office/drawing/2014/main" id="{9942E293-15DA-4F59-AE15-4FDC1888DB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5209" y="2696643"/>
            <a:ext cx="412955" cy="4129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Private free icon">
            <a:hlinkClick r:id="rId9" tooltip="Private"/>
            <a:extLst>
              <a:ext uri="{FF2B5EF4-FFF2-40B4-BE49-F238E27FC236}">
                <a16:creationId xmlns:a16="http://schemas.microsoft.com/office/drawing/2014/main" id="{340F4FCC-8005-45DC-B02C-0F7E686230C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52539" y="4518751"/>
            <a:ext cx="457195" cy="4571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236455" y="1720484"/>
            <a:ext cx="1324402" cy="338554"/>
          </a:xfrm>
          <a:prstGeom prst="rect">
            <a:avLst/>
          </a:prstGeom>
        </p:spPr>
        <p:txBody>
          <a:bodyPr wrap="none">
            <a:spAutoFit/>
          </a:bodyPr>
          <a:lstStyle/>
          <a:p>
            <a:r>
              <a:rPr lang="fr-FR" sz="1600" b="1" u="sng" kern="0" dirty="0">
                <a:solidFill>
                  <a:srgbClr val="DF2680"/>
                </a:solidFill>
                <a:latin typeface="Calibri" panose="020F0502020204030204" pitchFamily="34" charset="0"/>
                <a:cs typeface="Calibri" panose="020F0502020204030204" pitchFamily="34" charset="0"/>
              </a:rPr>
              <a:t>L’usager</a:t>
            </a:r>
            <a:r>
              <a:rPr lang="fr-FR" sz="1600" b="1" kern="0" dirty="0">
                <a:solidFill>
                  <a:schemeClr val="tx1">
                    <a:lumMod val="50000"/>
                  </a:schemeClr>
                </a:solidFill>
                <a:latin typeface="Calibri" panose="020F0502020204030204" pitchFamily="34" charset="0"/>
                <a:cs typeface="Calibri" panose="020F0502020204030204" pitchFamily="34" charset="0"/>
              </a:rPr>
              <a:t> </a:t>
            </a:r>
            <a:r>
              <a:rPr lang="fr-FR" sz="1600" kern="0" dirty="0">
                <a:solidFill>
                  <a:schemeClr val="tx1">
                    <a:lumMod val="50000"/>
                  </a:schemeClr>
                </a:solidFill>
                <a:latin typeface="Calibri" panose="020F0502020204030204" pitchFamily="34" charset="0"/>
                <a:cs typeface="Calibri" panose="020F0502020204030204" pitchFamily="34" charset="0"/>
              </a:rPr>
              <a:t>peut</a:t>
            </a:r>
          </a:p>
        </p:txBody>
      </p:sp>
      <p:sp>
        <p:nvSpPr>
          <p:cNvPr id="6" name="ZoneTexte 5"/>
          <p:cNvSpPr txBox="1"/>
          <p:nvPr/>
        </p:nvSpPr>
        <p:spPr>
          <a:xfrm>
            <a:off x="1514763" y="5494066"/>
            <a:ext cx="1049564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fr-FR" sz="1600" b="1" dirty="0">
                <a:solidFill>
                  <a:srgbClr val="DF2680"/>
                </a:solidFill>
                <a:latin typeface="Calibri" panose="020F0502020204030204" pitchFamily="34" charset="0"/>
                <a:cs typeface="Calibri" panose="020F0502020204030204" pitchFamily="34" charset="0"/>
              </a:rPr>
              <a:t>L’usager est informé de toutes les opérations effectuées sur Mon espace santé </a:t>
            </a:r>
            <a:r>
              <a:rPr lang="fr-FR" sz="1600" dirty="0">
                <a:solidFill>
                  <a:schemeClr val="tx1">
                    <a:lumMod val="50000"/>
                  </a:schemeClr>
                </a:solidFill>
                <a:latin typeface="Calibri" panose="020F0502020204030204" pitchFamily="34" charset="0"/>
                <a:cs typeface="Calibri" panose="020F0502020204030204" pitchFamily="34" charset="0"/>
              </a:rPr>
              <a:t>: dépôt d’un document, première consultation des documents par un professionnel de santé, accès en cas d’urgence, réception du message d’un PS</a:t>
            </a:r>
          </a:p>
        </p:txBody>
      </p:sp>
    </p:spTree>
    <p:extLst>
      <p:ext uri="{BB962C8B-B14F-4D97-AF65-F5344CB8AC3E}">
        <p14:creationId xmlns:p14="http://schemas.microsoft.com/office/powerpoint/2010/main" val="333690279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LES Bénéfices DE MON ESPACE Santé EN établissement</a:t>
            </a:r>
          </a:p>
        </p:txBody>
      </p:sp>
    </p:spTree>
    <p:extLst>
      <p:ext uri="{BB962C8B-B14F-4D97-AF65-F5344CB8AC3E}">
        <p14:creationId xmlns:p14="http://schemas.microsoft.com/office/powerpoint/2010/main" val="377286367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Quels avantages pour la prise en charge de mes patients ?</a:t>
            </a:r>
          </a:p>
        </p:txBody>
      </p:sp>
      <p:sp>
        <p:nvSpPr>
          <p:cNvPr id="45" name="Rectangle 44"/>
          <p:cNvSpPr/>
          <p:nvPr/>
        </p:nvSpPr>
        <p:spPr>
          <a:xfrm>
            <a:off x="308008" y="3262891"/>
            <a:ext cx="3600000" cy="2713035"/>
          </a:xfrm>
          <a:prstGeom prst="rect">
            <a:avLst/>
          </a:prstGeom>
          <a:noFill/>
          <a:ln w="9525" cap="flat" cmpd="sng" algn="ctr">
            <a:solidFill>
              <a:srgbClr val="0070C0"/>
            </a:solidFill>
            <a:prstDash val="lgDashDot"/>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rPr>
              <a:t>✅ Le patient peut rapidement envoyer des documents (résultats d’examens, etc.) au professionnel de santé</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006AB2"/>
              </a:solidFill>
              <a:effectLst/>
              <a:uLnTx/>
              <a:uFillTx/>
              <a:latin typeface="Calibri" panose="020F0502020204030204" pitchFamily="34" charset="0"/>
              <a:cs typeface="Calibri" panose="020F0502020204030204" pitchFamily="34" charset="0"/>
              <a:sym typeface="Arial"/>
            </a:endParaRPr>
          </a:p>
          <a:p>
            <a:pPr>
              <a:buClr>
                <a:srgbClr val="000000"/>
              </a:buClr>
              <a:defRPr/>
            </a:pPr>
            <a:r>
              <a:rPr kumimoji="0" lang="fr-FR" sz="1400" b="0"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rPr>
              <a:t>🔎</a:t>
            </a:r>
            <a:r>
              <a:rPr kumimoji="0" lang="fr-FR" sz="1400" b="0" i="0" u="none" strike="noStrike" kern="0" cap="none" spc="0" normalizeH="0" baseline="0" noProof="0" dirty="0">
                <a:ln>
                  <a:noFill/>
                </a:ln>
                <a:solidFill>
                  <a:srgbClr val="006AB2"/>
                </a:solidFill>
                <a:effectLst/>
                <a:uLnTx/>
                <a:uFillTx/>
                <a:latin typeface="Calibri" panose="020F0502020204030204" pitchFamily="34" charset="0"/>
                <a:cs typeface="Calibri" panose="020F0502020204030204" pitchFamily="34" charset="0"/>
                <a:sym typeface="Arial"/>
              </a:rPr>
              <a:t> </a:t>
            </a:r>
            <a:r>
              <a:rPr kumimoji="0"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Exemple : les médecins peuvent rapidement </a:t>
            </a:r>
            <a:r>
              <a:rPr kumimoji="0" lang="fr-FR" sz="1400" b="1"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adapter le traitement du patient </a:t>
            </a:r>
            <a:r>
              <a:rPr kumimoji="0"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en fonction des résultats d’analyses</a:t>
            </a:r>
            <a:r>
              <a:rPr lang="fr-FR" sz="1400" kern="0" dirty="0">
                <a:solidFill>
                  <a:schemeClr val="tx2"/>
                </a:solidFill>
                <a:latin typeface="Calibri" panose="020F0502020204030204" pitchFamily="34" charset="0"/>
                <a:cs typeface="Calibri" panose="020F0502020204030204" pitchFamily="34" charset="0"/>
                <a:sym typeface="Arial"/>
              </a:rPr>
              <a:t>. </a:t>
            </a:r>
            <a:endParaRPr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p:txBody>
      </p:sp>
      <p:sp>
        <p:nvSpPr>
          <p:cNvPr id="46" name="Rectangle 45"/>
          <p:cNvSpPr/>
          <p:nvPr/>
        </p:nvSpPr>
        <p:spPr>
          <a:xfrm>
            <a:off x="8260556" y="3262891"/>
            <a:ext cx="3600000" cy="2713035"/>
          </a:xfrm>
          <a:prstGeom prst="rect">
            <a:avLst/>
          </a:prstGeom>
          <a:noFill/>
          <a:ln w="9525" cap="flat" cmpd="sng" algn="ctr">
            <a:solidFill>
              <a:srgbClr val="0070C0"/>
            </a:solidFill>
            <a:prstDash val="lgDashDot"/>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rPr>
              <a:t>✅ Les professionnels de santé peuvent consulter le dossier médical du patient </a:t>
            </a:r>
            <a:r>
              <a:rPr kumimoji="0" lang="fr-FR" sz="14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(selon la matrice d’habilitation et les règles d’accès définies par l’usager)</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006AB2"/>
              </a:solidFill>
              <a:effectLst/>
              <a:uLnTx/>
              <a:uFillTx/>
              <a:latin typeface="Calibri" panose="020F0502020204030204" pitchFamily="34" charset="0"/>
              <a:cs typeface="Calibri" panose="020F0502020204030204" pitchFamily="34" charset="0"/>
              <a:sym typeface="Arial"/>
            </a:endParaRPr>
          </a:p>
          <a:p>
            <a:pPr>
              <a:buClr>
                <a:srgbClr val="000000"/>
              </a:buClr>
              <a:defRPr/>
            </a:pPr>
            <a:r>
              <a:rPr kumimoji="0" lang="fr-FR" sz="1400" b="0"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rPr>
              <a:t>🔎 </a:t>
            </a:r>
            <a:r>
              <a:rPr kumimoji="0"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Exemple : les professionnels de santé impliqués dans la prise en charge d’un patient peuvent accéder </a:t>
            </a:r>
            <a:r>
              <a:rPr lang="fr-FR" sz="1400" kern="0" dirty="0">
                <a:solidFill>
                  <a:schemeClr val="tx2"/>
                </a:solidFill>
                <a:latin typeface="Calibri" panose="020F0502020204030204" pitchFamily="34" charset="0"/>
                <a:cs typeface="Calibri" panose="020F0502020204030204" pitchFamily="34" charset="0"/>
                <a:sym typeface="Arial"/>
              </a:rPr>
              <a:t>aux CR</a:t>
            </a:r>
            <a:r>
              <a:rPr kumimoji="0" lang="fr-FR" sz="1400" b="0"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 déposés dans le dossier médical et </a:t>
            </a:r>
            <a:r>
              <a:rPr kumimoji="0" lang="fr-FR" sz="1400" b="1"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limiter les doublons d’examens</a:t>
            </a:r>
            <a:r>
              <a:rPr kumimoji="0" lang="fr-FR" sz="1400" b="0"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 mieux </a:t>
            </a:r>
            <a:r>
              <a:rPr kumimoji="0" lang="fr-FR" sz="1400" b="1"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comprendre la situation médicale d’un nouveau patient</a:t>
            </a:r>
            <a:r>
              <a:rPr kumimoji="0" lang="fr-FR" sz="1400" b="0"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 etc.</a:t>
            </a:r>
            <a:endParaRPr kumimoji="0" lang="fr-FR" sz="1400" b="1"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endParaRPr>
          </a:p>
        </p:txBody>
      </p:sp>
      <p:cxnSp>
        <p:nvCxnSpPr>
          <p:cNvPr id="49" name="Connecteur en arc 48"/>
          <p:cNvCxnSpPr>
            <a:stCxn id="48" idx="2"/>
            <a:endCxn id="45" idx="0"/>
          </p:cNvCxnSpPr>
          <p:nvPr/>
        </p:nvCxnSpPr>
        <p:spPr>
          <a:xfrm rot="5400000">
            <a:off x="3640180" y="784135"/>
            <a:ext cx="946585" cy="4010927"/>
          </a:xfrm>
          <a:prstGeom prst="curvedConnector3">
            <a:avLst>
              <a:gd name="adj1" fmla="val 50000"/>
            </a:avLst>
          </a:prstGeom>
          <a:noFill/>
          <a:ln w="9525" cap="flat" cmpd="sng" algn="ctr">
            <a:solidFill>
              <a:srgbClr val="E94190"/>
            </a:solidFill>
            <a:prstDash val="solid"/>
            <a:tailEnd type="triangle"/>
          </a:ln>
          <a:effectLst/>
        </p:spPr>
      </p:cxnSp>
      <p:cxnSp>
        <p:nvCxnSpPr>
          <p:cNvPr id="50" name="Connecteur en arc 49"/>
          <p:cNvCxnSpPr>
            <a:stCxn id="48" idx="2"/>
            <a:endCxn id="46" idx="0"/>
          </p:cNvCxnSpPr>
          <p:nvPr/>
        </p:nvCxnSpPr>
        <p:spPr>
          <a:xfrm rot="16200000" flipH="1">
            <a:off x="7616453" y="818787"/>
            <a:ext cx="946585" cy="3941621"/>
          </a:xfrm>
          <a:prstGeom prst="curvedConnector3">
            <a:avLst>
              <a:gd name="adj1" fmla="val 50000"/>
            </a:avLst>
          </a:prstGeom>
          <a:noFill/>
          <a:ln w="9525" cap="flat" cmpd="sng" algn="ctr">
            <a:solidFill>
              <a:srgbClr val="E94190"/>
            </a:solidFill>
            <a:prstDash val="solid"/>
            <a:tailEnd type="triangle"/>
          </a:ln>
          <a:effectLst/>
        </p:spPr>
      </p:cxnSp>
      <p:sp>
        <p:nvSpPr>
          <p:cNvPr id="19" name="Rectangle 18"/>
          <p:cNvSpPr/>
          <p:nvPr/>
        </p:nvSpPr>
        <p:spPr>
          <a:xfrm>
            <a:off x="4318935" y="3262891"/>
            <a:ext cx="3600000" cy="2713035"/>
          </a:xfrm>
          <a:prstGeom prst="rect">
            <a:avLst/>
          </a:prstGeom>
          <a:noFill/>
          <a:ln w="9525" cap="flat" cmpd="sng" algn="ctr">
            <a:solidFill>
              <a:srgbClr val="0070C0"/>
            </a:solidFill>
            <a:prstDash val="lgDashDot"/>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rPr>
              <a:t>✅ Renforcement</a:t>
            </a:r>
            <a:r>
              <a:rPr kumimoji="0" lang="fr-FR" sz="1600" b="1" i="0" u="none" strike="noStrike" kern="0" cap="none" spc="0" normalizeH="0" noProof="0" dirty="0">
                <a:ln>
                  <a:noFill/>
                </a:ln>
                <a:solidFill>
                  <a:srgbClr val="DF2680"/>
                </a:solidFill>
                <a:effectLst/>
                <a:uLnTx/>
                <a:uFillTx/>
                <a:latin typeface="Calibri" panose="020F0502020204030204" pitchFamily="34" charset="0"/>
                <a:cs typeface="Calibri" panose="020F0502020204030204" pitchFamily="34" charset="0"/>
                <a:sym typeface="Arial"/>
              </a:rPr>
              <a:t> de</a:t>
            </a:r>
            <a:r>
              <a:rPr lang="fr-FR" sz="1600" b="1" kern="0" dirty="0">
                <a:solidFill>
                  <a:srgbClr val="DF2680"/>
                </a:solidFill>
                <a:latin typeface="Calibri" panose="020F0502020204030204" pitchFamily="34" charset="0"/>
                <a:cs typeface="Calibri" panose="020F0502020204030204" pitchFamily="34" charset="0"/>
                <a:sym typeface="Arial"/>
              </a:rPr>
              <a:t> la coordination ville / hôpital</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006AB2"/>
              </a:solidFill>
              <a:effectLst/>
              <a:uLnTx/>
              <a:uFillTx/>
              <a:latin typeface="Calibri" panose="020F0502020204030204" pitchFamily="34" charset="0"/>
              <a:cs typeface="Calibri" panose="020F0502020204030204" pitchFamily="34" charset="0"/>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sym typeface="Arial"/>
              </a:rPr>
              <a:t>🔎</a:t>
            </a:r>
            <a:r>
              <a:rPr kumimoji="0" lang="fr-FR" sz="1400" b="0" i="0" u="none" strike="noStrike" kern="0" cap="none" spc="0" normalizeH="0" baseline="0" noProof="0" dirty="0">
                <a:ln>
                  <a:noFill/>
                </a:ln>
                <a:solidFill>
                  <a:srgbClr val="006AB2"/>
                </a:solidFill>
                <a:effectLst/>
                <a:uLnTx/>
                <a:uFillTx/>
                <a:latin typeface="Calibri" panose="020F0502020204030204" pitchFamily="34" charset="0"/>
                <a:cs typeface="Calibri" panose="020F0502020204030204" pitchFamily="34" charset="0"/>
                <a:sym typeface="Arial"/>
              </a:rPr>
              <a:t> </a:t>
            </a:r>
            <a:r>
              <a:rPr kumimoji="0"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Exemple : </a:t>
            </a:r>
            <a:r>
              <a:rPr lang="fr-FR" sz="1400" kern="0" dirty="0">
                <a:solidFill>
                  <a:schemeClr val="tx2"/>
                </a:solidFill>
                <a:latin typeface="Calibri" panose="020F0502020204030204" pitchFamily="34" charset="0"/>
                <a:cs typeface="Calibri" panose="020F0502020204030204" pitchFamily="34" charset="0"/>
                <a:sym typeface="Arial"/>
              </a:rPr>
              <a:t>d</a:t>
            </a:r>
            <a:r>
              <a:rPr kumimoji="0"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sym typeface="Arial"/>
              </a:rPr>
              <a:t>ans</a:t>
            </a:r>
            <a:r>
              <a:rPr kumimoji="0" lang="fr-FR" sz="1400" b="0"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 le cas de patients hospitalisés, les médecins de ville des patients peuvent rapidement </a:t>
            </a:r>
            <a:r>
              <a:rPr kumimoji="0" lang="fr-FR" sz="1400" b="1" i="0" u="none" strike="noStrike" kern="0" cap="none" spc="0" normalizeH="0" noProof="0" dirty="0">
                <a:ln>
                  <a:noFill/>
                </a:ln>
                <a:solidFill>
                  <a:schemeClr val="tx2"/>
                </a:solidFill>
                <a:effectLst/>
                <a:uLnTx/>
                <a:uFillTx/>
                <a:latin typeface="Calibri" panose="020F0502020204030204" pitchFamily="34" charset="0"/>
                <a:cs typeface="Calibri" panose="020F0502020204030204" pitchFamily="34" charset="0"/>
                <a:sym typeface="Arial"/>
              </a:rPr>
              <a:t>accéder aux documents de sortie</a:t>
            </a:r>
            <a:r>
              <a:rPr lang="fr-FR" sz="1400" kern="0" dirty="0">
                <a:solidFill>
                  <a:schemeClr val="tx2"/>
                </a:solidFill>
                <a:latin typeface="Calibri" panose="020F0502020204030204" pitchFamily="34" charset="0"/>
                <a:cs typeface="Calibri" panose="020F0502020204030204" pitchFamily="34" charset="0"/>
                <a:sym typeface="Arial"/>
              </a:rPr>
              <a:t>.</a:t>
            </a:r>
            <a:endParaRPr lang="fr-FR" sz="1400" b="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p:txBody>
      </p:sp>
      <p:cxnSp>
        <p:nvCxnSpPr>
          <p:cNvPr id="20" name="Connecteur en arc 19"/>
          <p:cNvCxnSpPr>
            <a:stCxn id="48" idx="2"/>
            <a:endCxn id="19" idx="0"/>
          </p:cNvCxnSpPr>
          <p:nvPr/>
        </p:nvCxnSpPr>
        <p:spPr>
          <a:xfrm rot="5400000">
            <a:off x="5645643" y="2789598"/>
            <a:ext cx="946585" cy="12700"/>
          </a:xfrm>
          <a:prstGeom prst="curvedConnector3">
            <a:avLst>
              <a:gd name="adj1" fmla="val 50000"/>
            </a:avLst>
          </a:prstGeom>
          <a:noFill/>
          <a:ln w="9525" cap="flat" cmpd="sng" algn="ctr">
            <a:solidFill>
              <a:srgbClr val="E94190"/>
            </a:solidFill>
            <a:prstDash val="solid"/>
            <a:tailEnd type="triangle"/>
          </a:ln>
          <a:effectLst/>
        </p:spPr>
      </p:cxnSp>
      <p:pic>
        <p:nvPicPr>
          <p:cNvPr id="31" name="Picture 50">
            <a:extLst>
              <a:ext uri="{FF2B5EF4-FFF2-40B4-BE49-F238E27FC236}">
                <a16:creationId xmlns:a16="http://schemas.microsoft.com/office/drawing/2014/main" id="{B3E42009-21FC-4B20-8651-681CFC713958}"/>
              </a:ext>
            </a:extLst>
          </p:cNvPr>
          <p:cNvPicPr>
            <a:picLocks noChangeAspect="1"/>
          </p:cNvPicPr>
          <p:nvPr/>
        </p:nvPicPr>
        <p:blipFill>
          <a:blip r:embed="rId2"/>
          <a:stretch>
            <a:fillRect/>
          </a:stretch>
        </p:blipFill>
        <p:spPr>
          <a:xfrm>
            <a:off x="8467547" y="2927553"/>
            <a:ext cx="694853" cy="500784"/>
          </a:xfrm>
          <a:prstGeom prst="rect">
            <a:avLst/>
          </a:prstGeom>
        </p:spPr>
      </p:pic>
      <p:pic>
        <p:nvPicPr>
          <p:cNvPr id="35" name="Picture 50">
            <a:extLst>
              <a:ext uri="{FF2B5EF4-FFF2-40B4-BE49-F238E27FC236}">
                <a16:creationId xmlns:a16="http://schemas.microsoft.com/office/drawing/2014/main" id="{B3E42009-21FC-4B20-8651-681CFC713958}"/>
              </a:ext>
            </a:extLst>
          </p:cNvPr>
          <p:cNvPicPr>
            <a:picLocks noChangeAspect="1"/>
          </p:cNvPicPr>
          <p:nvPr/>
        </p:nvPicPr>
        <p:blipFill>
          <a:blip r:embed="rId2"/>
          <a:stretch>
            <a:fillRect/>
          </a:stretch>
        </p:blipFill>
        <p:spPr>
          <a:xfrm>
            <a:off x="4529901" y="3018850"/>
            <a:ext cx="694853" cy="500784"/>
          </a:xfrm>
          <a:prstGeom prst="rect">
            <a:avLst/>
          </a:prstGeom>
        </p:spPr>
      </p:pic>
      <p:sp>
        <p:nvSpPr>
          <p:cNvPr id="48" name="Rectangle 47"/>
          <p:cNvSpPr/>
          <p:nvPr/>
        </p:nvSpPr>
        <p:spPr>
          <a:xfrm>
            <a:off x="864541" y="1685655"/>
            <a:ext cx="10508788" cy="630651"/>
          </a:xfrm>
          <a:prstGeom prst="rect">
            <a:avLst/>
          </a:prstGeom>
          <a:solidFill>
            <a:srgbClr val="FFD9EC">
              <a:alpha val="30196"/>
            </a:srgbClr>
          </a:solidFill>
          <a:ln w="25400" cap="flat" cmpd="sng" algn="ctr">
            <a:noFill/>
            <a:prstDash val="solid"/>
          </a:ln>
          <a:effectLst/>
        </p:spPr>
        <p:txBody>
          <a:bodyPr rtlCol="0" anchor="ctr"/>
          <a:lstStyle/>
          <a:p>
            <a:pPr algn="ctr">
              <a:buClr>
                <a:srgbClr val="000000"/>
              </a:buClr>
              <a:buFont typeface="Arial"/>
              <a:buNone/>
            </a:pPr>
            <a:r>
              <a:rPr lang="fr-FR" b="1" kern="0" dirty="0">
                <a:latin typeface="Calibri" panose="020F0502020204030204" pitchFamily="34" charset="0"/>
                <a:cs typeface="Calibri" panose="020F0502020204030204" pitchFamily="34" charset="0"/>
                <a:sym typeface="Arial"/>
              </a:rPr>
              <a:t>Information plus exhaustive et plus facilement accessible sur la santé du patient au service de la qualité de la prise en charge</a:t>
            </a:r>
          </a:p>
        </p:txBody>
      </p:sp>
      <p:grpSp>
        <p:nvGrpSpPr>
          <p:cNvPr id="3" name="Groupe 2"/>
          <p:cNvGrpSpPr/>
          <p:nvPr/>
        </p:nvGrpSpPr>
        <p:grpSpPr>
          <a:xfrm>
            <a:off x="517493" y="3053450"/>
            <a:ext cx="659029" cy="418881"/>
            <a:chOff x="477044" y="2508672"/>
            <a:chExt cx="659029" cy="418881"/>
          </a:xfrm>
        </p:grpSpPr>
        <p:sp>
          <p:nvSpPr>
            <p:cNvPr id="2" name="Rectangle 1"/>
            <p:cNvSpPr/>
            <p:nvPr/>
          </p:nvSpPr>
          <p:spPr>
            <a:xfrm>
              <a:off x="554182" y="2508672"/>
              <a:ext cx="581891" cy="41888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6"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477044" y="2508672"/>
              <a:ext cx="659029" cy="322697"/>
            </a:xfrm>
            <a:prstGeom prst="roundRect">
              <a:avLst>
                <a:gd name="adj" fmla="val 37914"/>
              </a:avLst>
            </a:prstGeom>
          </p:spPr>
        </p:pic>
      </p:grpSp>
    </p:spTree>
    <p:extLst>
      <p:ext uri="{BB962C8B-B14F-4D97-AF65-F5344CB8AC3E}">
        <p14:creationId xmlns:p14="http://schemas.microsoft.com/office/powerpoint/2010/main" val="23297304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Quels avantages pour l’établissement ?</a:t>
            </a:r>
          </a:p>
        </p:txBody>
      </p:sp>
      <p:sp>
        <p:nvSpPr>
          <p:cNvPr id="17" name="Rectangle 16"/>
          <p:cNvSpPr/>
          <p:nvPr/>
        </p:nvSpPr>
        <p:spPr>
          <a:xfrm>
            <a:off x="273107" y="3030409"/>
            <a:ext cx="5730535" cy="2982464"/>
          </a:xfrm>
          <a:prstGeom prst="rect">
            <a:avLst/>
          </a:prstGeom>
          <a:noFill/>
          <a:ln w="9525" cap="flat" cmpd="sng" algn="ctr">
            <a:solidFill>
              <a:srgbClr val="FFD9EC"/>
            </a:solidFill>
            <a:prstDash val="lgDashDot"/>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rPr>
              <a:t>✅ Mon espace santé permet de dématérialiser les usages papiers et de générer des économies de temps pour les secrétariats</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0"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rPr>
              <a:t>🔎 </a:t>
            </a:r>
            <a:r>
              <a:rPr lang="fr-FR" sz="1400" kern="0" dirty="0">
                <a:solidFill>
                  <a:schemeClr val="tx2"/>
                </a:solidFill>
                <a:latin typeface="Calibri" panose="020F0502020204030204" pitchFamily="34" charset="0"/>
                <a:cs typeface="Calibri" panose="020F0502020204030204" pitchFamily="34" charset="0"/>
                <a:sym typeface="Arial"/>
              </a:rPr>
              <a:t>Exemple : </a:t>
            </a:r>
          </a:p>
          <a:p>
            <a:pPr marL="171450" marR="0" lvl="0" indent="-171450" defTabSz="914400" eaLnBrk="1" fontAlgn="auto" latinLnBrk="0" hangingPunct="1">
              <a:lnSpc>
                <a:spcPct val="100000"/>
              </a:lnSpc>
              <a:spcBef>
                <a:spcPts val="0"/>
              </a:spcBef>
              <a:spcAft>
                <a:spcPts val="0"/>
              </a:spcAft>
              <a:buClr>
                <a:srgbClr val="000000"/>
              </a:buClr>
              <a:buSzTx/>
              <a:buFontTx/>
              <a:buChar char="-"/>
              <a:tabLst/>
              <a:defRPr/>
            </a:pPr>
            <a:r>
              <a:rPr lang="fr-FR" sz="1400" kern="0" dirty="0">
                <a:solidFill>
                  <a:schemeClr val="tx2"/>
                </a:solidFill>
                <a:latin typeface="Calibri" panose="020F0502020204030204" pitchFamily="34" charset="0"/>
                <a:cs typeface="Calibri" panose="020F0502020204030204" pitchFamily="34" charset="0"/>
                <a:sym typeface="Arial"/>
              </a:rPr>
              <a:t>Passer de l’envoi papier des convocations de rdv à l’envoi dématérialisé vers la messagerie de Mon espace santé </a:t>
            </a:r>
            <a:r>
              <a:rPr lang="fr-FR" sz="1400" b="1" kern="0" dirty="0">
                <a:solidFill>
                  <a:schemeClr val="tx2"/>
                </a:solidFill>
                <a:latin typeface="Calibri" panose="020F0502020204030204" pitchFamily="34" charset="0"/>
                <a:cs typeface="Calibri" panose="020F0502020204030204" pitchFamily="34" charset="0"/>
                <a:sym typeface="Arial"/>
              </a:rPr>
              <a:t>diminue le nombre d’appels dans les secrétariats </a:t>
            </a:r>
            <a:r>
              <a:rPr lang="fr-FR" sz="1400" kern="0" dirty="0">
                <a:solidFill>
                  <a:schemeClr val="tx2"/>
                </a:solidFill>
                <a:latin typeface="Calibri" panose="020F0502020204030204" pitchFamily="34" charset="0"/>
                <a:cs typeface="Calibri" panose="020F0502020204030204" pitchFamily="34" charset="0"/>
                <a:sym typeface="Arial"/>
              </a:rPr>
              <a:t>(pour obtenir des demandes d’informations sur les rendez-vous). Cela diminue également le temps passé pour </a:t>
            </a:r>
            <a:r>
              <a:rPr lang="fr-FR" sz="1400" b="1" kern="0" dirty="0">
                <a:solidFill>
                  <a:schemeClr val="tx2"/>
                </a:solidFill>
                <a:latin typeface="Calibri" panose="020F0502020204030204" pitchFamily="34" charset="0"/>
                <a:cs typeface="Calibri" panose="020F0502020204030204" pitchFamily="34" charset="0"/>
                <a:sym typeface="Arial"/>
              </a:rPr>
              <a:t>l’impression et les plis postaux</a:t>
            </a:r>
            <a:r>
              <a:rPr lang="fr-FR" sz="1400" kern="0" dirty="0">
                <a:solidFill>
                  <a:schemeClr val="tx2"/>
                </a:solidFill>
                <a:latin typeface="Calibri" panose="020F0502020204030204" pitchFamily="34" charset="0"/>
                <a:cs typeface="Calibri" panose="020F0502020204030204" pitchFamily="34" charset="0"/>
                <a:sym typeface="Arial"/>
              </a:rPr>
              <a:t>.</a:t>
            </a:r>
          </a:p>
          <a:p>
            <a:pPr marR="0" lvl="0" defTabSz="914400" eaLnBrk="1" fontAlgn="auto" latinLnBrk="0" hangingPunct="1">
              <a:lnSpc>
                <a:spcPct val="100000"/>
              </a:lnSpc>
              <a:spcBef>
                <a:spcPts val="0"/>
              </a:spcBef>
              <a:spcAft>
                <a:spcPts val="0"/>
              </a:spcAft>
              <a:buClr>
                <a:srgbClr val="000000"/>
              </a:buClr>
              <a:buSzTx/>
              <a:tabLst/>
              <a:defRPr/>
            </a:pPr>
            <a:r>
              <a:rPr lang="fr-FR" sz="1400" kern="0" dirty="0">
                <a:solidFill>
                  <a:schemeClr val="tx2"/>
                </a:solidFill>
                <a:latin typeface="Calibri" panose="020F0502020204030204" pitchFamily="34" charset="0"/>
                <a:cs typeface="Calibri" panose="020F0502020204030204" pitchFamily="34" charset="0"/>
                <a:sym typeface="Arial"/>
              </a:rPr>
              <a:t>- Partager les CR dans le DMP </a:t>
            </a:r>
            <a:r>
              <a:rPr lang="fr-FR" sz="1400" b="1" kern="0" dirty="0">
                <a:solidFill>
                  <a:schemeClr val="tx2"/>
                </a:solidFill>
                <a:latin typeface="Calibri" panose="020F0502020204030204" pitchFamily="34" charset="0"/>
                <a:cs typeface="Calibri" panose="020F0502020204030204" pitchFamily="34" charset="0"/>
                <a:sym typeface="Arial"/>
              </a:rPr>
              <a:t>facilite la transmission des documents </a:t>
            </a:r>
            <a:r>
              <a:rPr lang="fr-FR" sz="1400" kern="0" dirty="0">
                <a:solidFill>
                  <a:schemeClr val="tx2"/>
                </a:solidFill>
                <a:latin typeface="Calibri" panose="020F0502020204030204" pitchFamily="34" charset="0"/>
                <a:cs typeface="Calibri" panose="020F0502020204030204" pitchFamily="34" charset="0"/>
                <a:sym typeface="Arial"/>
              </a:rPr>
              <a:t>de sortie au patient.</a:t>
            </a:r>
            <a:endParaRPr lang="fr-FR" sz="1400" kern="0" dirty="0">
              <a:solidFill>
                <a:schemeClr val="tx2"/>
              </a:solidFill>
              <a:latin typeface="Calibri" panose="020F0502020204030204" pitchFamily="34" charset="0"/>
              <a:cs typeface="Calibri" panose="020F0502020204030204" pitchFamily="34" charset="0"/>
            </a:endParaRPr>
          </a:p>
        </p:txBody>
      </p:sp>
      <p:sp>
        <p:nvSpPr>
          <p:cNvPr id="18" name="Rectangle 17"/>
          <p:cNvSpPr/>
          <p:nvPr/>
        </p:nvSpPr>
        <p:spPr>
          <a:xfrm>
            <a:off x="6191039" y="3030409"/>
            <a:ext cx="5730535" cy="2982463"/>
          </a:xfrm>
          <a:prstGeom prst="rect">
            <a:avLst/>
          </a:prstGeom>
          <a:noFill/>
          <a:ln w="9525" cap="flat" cmpd="sng" algn="ctr">
            <a:solidFill>
              <a:srgbClr val="FFD9EC"/>
            </a:solidFill>
            <a:prstDash val="lgDashDot"/>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rPr>
              <a:t>✅ La messagerie de Mon espace santé permet de faciliter les procédures de préadmission et ainsi désencombrer le bureau des admissions</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noProof="0" dirty="0">
              <a:ln>
                <a:noFill/>
              </a:ln>
              <a:solidFill>
                <a:srgbClr val="E94190"/>
              </a:solidFill>
              <a:effectLst/>
              <a:uLnTx/>
              <a:uFillTx/>
              <a:latin typeface="Calibri" panose="020F0502020204030204" pitchFamily="34" charset="0"/>
              <a:cs typeface="Calibri" panose="020F0502020204030204" pitchFamily="34" charset="0"/>
              <a:sym typeface="Arial"/>
            </a:endParaRPr>
          </a:p>
          <a:p>
            <a:pPr>
              <a:buClr>
                <a:srgbClr val="000000"/>
              </a:buClr>
              <a:defRPr/>
            </a:pPr>
            <a:r>
              <a:rPr lang="fr-FR" sz="1400" kern="0" dirty="0">
                <a:solidFill>
                  <a:srgbClr val="DF2680"/>
                </a:solidFill>
                <a:latin typeface="Calibri" panose="020F0502020204030204" pitchFamily="34" charset="0"/>
                <a:cs typeface="Calibri" panose="020F0502020204030204" pitchFamily="34" charset="0"/>
                <a:sym typeface="Arial"/>
              </a:rPr>
              <a:t>🔎</a:t>
            </a:r>
            <a:r>
              <a:rPr lang="fr-FR" sz="1400" kern="0" dirty="0">
                <a:solidFill>
                  <a:schemeClr val="tx2"/>
                </a:solidFill>
                <a:latin typeface="Calibri" panose="020F0502020204030204" pitchFamily="34" charset="0"/>
                <a:cs typeface="Calibri" panose="020F0502020204030204" pitchFamily="34" charset="0"/>
                <a:sym typeface="Arial"/>
              </a:rPr>
              <a:t>  Exemple : </a:t>
            </a:r>
          </a:p>
          <a:p>
            <a:pPr marL="171450" indent="-171450">
              <a:buClr>
                <a:srgbClr val="000000"/>
              </a:buClr>
              <a:buFontTx/>
              <a:buChar char="-"/>
              <a:defRPr/>
            </a:pPr>
            <a:r>
              <a:rPr lang="fr-FR" sz="1400" kern="0" dirty="0">
                <a:solidFill>
                  <a:schemeClr val="tx2"/>
                </a:solidFill>
                <a:latin typeface="Calibri" panose="020F0502020204030204" pitchFamily="34" charset="0"/>
                <a:cs typeface="Calibri" panose="020F0502020204030204" pitchFamily="34" charset="0"/>
                <a:sym typeface="Arial"/>
              </a:rPr>
              <a:t>Demander l’ensemble des documents nécessaires à l’admission du patient en amont, par la messagerie de Mon espace santé, permet de </a:t>
            </a:r>
            <a:r>
              <a:rPr lang="fr-FR" sz="1400" b="1" kern="0" dirty="0">
                <a:solidFill>
                  <a:schemeClr val="tx2"/>
                </a:solidFill>
                <a:latin typeface="Calibri" panose="020F0502020204030204" pitchFamily="34" charset="0"/>
                <a:cs typeface="Calibri" panose="020F0502020204030204" pitchFamily="34" charset="0"/>
                <a:sym typeface="Arial"/>
              </a:rPr>
              <a:t>diminuer le temps de passage aux admissions</a:t>
            </a:r>
            <a:r>
              <a:rPr lang="fr-FR" sz="1400" kern="0" dirty="0">
                <a:solidFill>
                  <a:schemeClr val="tx2"/>
                </a:solidFill>
                <a:latin typeface="Calibri" panose="020F0502020204030204" pitchFamily="34" charset="0"/>
                <a:cs typeface="Calibri" panose="020F0502020204030204" pitchFamily="34" charset="0"/>
                <a:sym typeface="Arial"/>
              </a:rPr>
              <a:t>.</a:t>
            </a:r>
          </a:p>
          <a:p>
            <a:pPr marL="171450" indent="-171450">
              <a:buClr>
                <a:srgbClr val="000000"/>
              </a:buClr>
              <a:buFontTx/>
              <a:buChar char="-"/>
              <a:defRPr/>
            </a:pPr>
            <a:r>
              <a:rPr lang="fr-FR" sz="1400" kern="0" dirty="0">
                <a:solidFill>
                  <a:schemeClr val="tx2"/>
                </a:solidFill>
                <a:latin typeface="Calibri" panose="020F0502020204030204" pitchFamily="34" charset="0"/>
                <a:cs typeface="Calibri" panose="020F0502020204030204" pitchFamily="34" charset="0"/>
                <a:sym typeface="Arial"/>
              </a:rPr>
              <a:t>Envoyer le livret d’accueil et les informations détaillées relatives à l’admission du patient permet </a:t>
            </a:r>
            <a:r>
              <a:rPr lang="fr-FR" sz="1400" b="1" kern="0" dirty="0">
                <a:solidFill>
                  <a:schemeClr val="tx2"/>
                </a:solidFill>
                <a:latin typeface="Calibri" panose="020F0502020204030204" pitchFamily="34" charset="0"/>
                <a:cs typeface="Calibri" panose="020F0502020204030204" pitchFamily="34" charset="0"/>
                <a:sym typeface="Arial"/>
              </a:rPr>
              <a:t>de réduire le nombre d’appels patients </a:t>
            </a:r>
            <a:r>
              <a:rPr lang="fr-FR" sz="1400" kern="0" dirty="0">
                <a:solidFill>
                  <a:schemeClr val="tx2"/>
                </a:solidFill>
                <a:latin typeface="Calibri" panose="020F0502020204030204" pitchFamily="34" charset="0"/>
                <a:cs typeface="Calibri" panose="020F0502020204030204" pitchFamily="34" charset="0"/>
                <a:sym typeface="Arial"/>
              </a:rPr>
              <a:t>(qui souhaitent obtenir des informations sur leur séjour)</a:t>
            </a:r>
            <a:endParaRPr lang="fr-FR" sz="1400" kern="0" dirty="0">
              <a:solidFill>
                <a:schemeClr val="tx2"/>
              </a:solidFill>
              <a:latin typeface="Calibri" panose="020F0502020204030204" pitchFamily="34" charset="0"/>
              <a:cs typeface="Calibri" panose="020F0502020204030204" pitchFamily="34" charset="0"/>
            </a:endParaRPr>
          </a:p>
        </p:txBody>
      </p:sp>
      <p:sp>
        <p:nvSpPr>
          <p:cNvPr id="19" name="Rectangle 18"/>
          <p:cNvSpPr/>
          <p:nvPr/>
        </p:nvSpPr>
        <p:spPr>
          <a:xfrm>
            <a:off x="304228" y="1780147"/>
            <a:ext cx="11583544" cy="644892"/>
          </a:xfrm>
          <a:prstGeom prst="rect">
            <a:avLst/>
          </a:prstGeom>
          <a:solidFill>
            <a:srgbClr val="FFD9EC">
              <a:alpha val="30196"/>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rPr>
              <a:t>Gain de temps dans les procédures administratives et de secrétariats</a:t>
            </a:r>
          </a:p>
        </p:txBody>
      </p:sp>
      <p:cxnSp>
        <p:nvCxnSpPr>
          <p:cNvPr id="20" name="Connecteur en arc 19"/>
          <p:cNvCxnSpPr>
            <a:stCxn id="19" idx="2"/>
            <a:endCxn id="17" idx="0"/>
          </p:cNvCxnSpPr>
          <p:nvPr/>
        </p:nvCxnSpPr>
        <p:spPr>
          <a:xfrm rot="5400000">
            <a:off x="4314503" y="1248912"/>
            <a:ext cx="605370" cy="2957625"/>
          </a:xfrm>
          <a:prstGeom prst="curvedConnector3">
            <a:avLst/>
          </a:prstGeom>
          <a:noFill/>
          <a:ln w="9525" cap="flat" cmpd="sng" algn="ctr">
            <a:solidFill>
              <a:srgbClr val="006AB2"/>
            </a:solidFill>
            <a:prstDash val="solid"/>
            <a:tailEnd type="triangle"/>
          </a:ln>
          <a:effectLst/>
        </p:spPr>
      </p:cxnSp>
      <p:cxnSp>
        <p:nvCxnSpPr>
          <p:cNvPr id="21" name="Connecteur en arc 20"/>
          <p:cNvCxnSpPr>
            <a:stCxn id="19" idx="2"/>
            <a:endCxn id="18" idx="0"/>
          </p:cNvCxnSpPr>
          <p:nvPr/>
        </p:nvCxnSpPr>
        <p:spPr>
          <a:xfrm rot="16200000" flipH="1">
            <a:off x="7273468" y="1247570"/>
            <a:ext cx="605370" cy="2960307"/>
          </a:xfrm>
          <a:prstGeom prst="curvedConnector3">
            <a:avLst>
              <a:gd name="adj1" fmla="val 50000"/>
            </a:avLst>
          </a:prstGeom>
          <a:noFill/>
          <a:ln w="9525" cap="flat" cmpd="sng" algn="ctr">
            <a:solidFill>
              <a:srgbClr val="006AB2"/>
            </a:solidFill>
            <a:prstDash val="solid"/>
            <a:tailEnd type="triangle"/>
          </a:ln>
          <a:effectLst/>
        </p:spPr>
      </p:cxnSp>
      <p:pic>
        <p:nvPicPr>
          <p:cNvPr id="33" name="Picture 50">
            <a:extLst>
              <a:ext uri="{FF2B5EF4-FFF2-40B4-BE49-F238E27FC236}">
                <a16:creationId xmlns:a16="http://schemas.microsoft.com/office/drawing/2014/main" id="{B3E42009-21FC-4B20-8651-681CFC713958}"/>
              </a:ext>
            </a:extLst>
          </p:cNvPr>
          <p:cNvPicPr>
            <a:picLocks noChangeAspect="1"/>
          </p:cNvPicPr>
          <p:nvPr/>
        </p:nvPicPr>
        <p:blipFill>
          <a:blip r:embed="rId2"/>
          <a:stretch>
            <a:fillRect/>
          </a:stretch>
        </p:blipFill>
        <p:spPr>
          <a:xfrm>
            <a:off x="1022750" y="2804827"/>
            <a:ext cx="694853" cy="500784"/>
          </a:xfrm>
          <a:prstGeom prst="rect">
            <a:avLst/>
          </a:prstGeom>
        </p:spPr>
      </p:pic>
      <p:grpSp>
        <p:nvGrpSpPr>
          <p:cNvPr id="34" name="Groupe 33"/>
          <p:cNvGrpSpPr/>
          <p:nvPr/>
        </p:nvGrpSpPr>
        <p:grpSpPr>
          <a:xfrm>
            <a:off x="352126" y="2819413"/>
            <a:ext cx="659029" cy="418881"/>
            <a:chOff x="477044" y="2508672"/>
            <a:chExt cx="659029" cy="418881"/>
          </a:xfrm>
        </p:grpSpPr>
        <p:sp>
          <p:nvSpPr>
            <p:cNvPr id="35" name="Rectangle 34"/>
            <p:cNvSpPr/>
            <p:nvPr/>
          </p:nvSpPr>
          <p:spPr>
            <a:xfrm>
              <a:off x="554182" y="2508672"/>
              <a:ext cx="581891" cy="41888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36"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477044" y="2508672"/>
              <a:ext cx="659029" cy="322697"/>
            </a:xfrm>
            <a:prstGeom prst="roundRect">
              <a:avLst>
                <a:gd name="adj" fmla="val 37914"/>
              </a:avLst>
            </a:prstGeom>
          </p:spPr>
        </p:pic>
      </p:grpSp>
      <p:grpSp>
        <p:nvGrpSpPr>
          <p:cNvPr id="37" name="Groupe 36"/>
          <p:cNvGrpSpPr/>
          <p:nvPr/>
        </p:nvGrpSpPr>
        <p:grpSpPr>
          <a:xfrm>
            <a:off x="6283398" y="2826295"/>
            <a:ext cx="659029" cy="418881"/>
            <a:chOff x="477044" y="2508672"/>
            <a:chExt cx="659029" cy="418881"/>
          </a:xfrm>
        </p:grpSpPr>
        <p:sp>
          <p:nvSpPr>
            <p:cNvPr id="38" name="Rectangle 37"/>
            <p:cNvSpPr/>
            <p:nvPr/>
          </p:nvSpPr>
          <p:spPr>
            <a:xfrm>
              <a:off x="554182" y="2508672"/>
              <a:ext cx="581891" cy="41888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39"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477044" y="2508672"/>
              <a:ext cx="659029" cy="322697"/>
            </a:xfrm>
            <a:prstGeom prst="roundRect">
              <a:avLst>
                <a:gd name="adj" fmla="val 37914"/>
              </a:avLst>
            </a:prstGeom>
          </p:spPr>
        </p:pic>
      </p:grpSp>
    </p:spTree>
    <p:extLst>
      <p:ext uri="{BB962C8B-B14F-4D97-AF65-F5344CB8AC3E}">
        <p14:creationId xmlns:p14="http://schemas.microsoft.com/office/powerpoint/2010/main" val="131446796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Projection sur les usages MON espace santé </a:t>
            </a:r>
          </a:p>
        </p:txBody>
      </p:sp>
    </p:spTree>
    <p:extLst>
      <p:ext uri="{BB962C8B-B14F-4D97-AF65-F5344CB8AC3E}">
        <p14:creationId xmlns:p14="http://schemas.microsoft.com/office/powerpoint/2010/main" val="182480695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Trois grands types d’usages </a:t>
            </a:r>
          </a:p>
        </p:txBody>
      </p:sp>
      <p:sp>
        <p:nvSpPr>
          <p:cNvPr id="11" name="Rectangle: Rounded Corners 10">
            <a:extLst>
              <a:ext uri="{FF2B5EF4-FFF2-40B4-BE49-F238E27FC236}">
                <a16:creationId xmlns:a16="http://schemas.microsoft.com/office/drawing/2014/main" id="{6A969BE9-414F-41FE-A605-314E206F2D60}"/>
              </a:ext>
            </a:extLst>
          </p:cNvPr>
          <p:cNvSpPr/>
          <p:nvPr/>
        </p:nvSpPr>
        <p:spPr>
          <a:xfrm>
            <a:off x="4639545" y="3666487"/>
            <a:ext cx="3694400" cy="2692399"/>
          </a:xfrm>
          <a:prstGeom prst="roundRect">
            <a:avLst>
              <a:gd name="adj" fmla="val 0"/>
            </a:avLst>
          </a:prstGeom>
          <a:noFill/>
        </p:spPr>
        <p:txBody>
          <a:bodyPr wrap="square"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545859"/>
              </a:solidFill>
              <a:effectLst/>
              <a:uLnTx/>
              <a:uFillTx/>
              <a:latin typeface="Arial" panose="020B0604020202020204"/>
              <a:ea typeface="+mn-ea"/>
              <a:cs typeface="Calibri Light" panose="020F0302020204030204" pitchFamily="34" charset="0"/>
            </a:endParaRPr>
          </a:p>
        </p:txBody>
      </p:sp>
      <p:sp>
        <p:nvSpPr>
          <p:cNvPr id="40" name="Google Shape;384;g13b5f3b2f4f_0_649"/>
          <p:cNvSpPr txBox="1"/>
          <p:nvPr/>
        </p:nvSpPr>
        <p:spPr>
          <a:xfrm>
            <a:off x="932352" y="2963334"/>
            <a:ext cx="3217321" cy="1295720"/>
          </a:xfrm>
          <a:prstGeom prst="rect">
            <a:avLst/>
          </a:prstGeom>
          <a:solidFill>
            <a:srgbClr val="DF2680"/>
          </a:solidFill>
          <a:ln>
            <a:noFill/>
          </a:ln>
        </p:spPr>
        <p:txBody>
          <a:bodyPr spcFirstLastPara="1" wrap="square" lIns="72000" tIns="108000" rIns="72000" bIns="108000" anchor="ctr" anchorCtr="0">
            <a:noAutofit/>
          </a:bodyPr>
          <a:lstStyle/>
          <a:p>
            <a:pPr marL="0" marR="0" lvl="0" indent="0" algn="ctr" rtl="0">
              <a:spcBef>
                <a:spcPts val="0"/>
              </a:spcBef>
              <a:spcAft>
                <a:spcPts val="0"/>
              </a:spcAft>
              <a:buNone/>
            </a:pPr>
            <a:r>
              <a:rPr lang="fr-FR" b="1" dirty="0">
                <a:solidFill>
                  <a:schemeClr val="lt1"/>
                </a:solidFill>
                <a:latin typeface="Calibri" panose="020F0502020204030204" pitchFamily="34" charset="0"/>
                <a:ea typeface="Arial"/>
                <a:cs typeface="Calibri" panose="020F0502020204030204" pitchFamily="34" charset="0"/>
                <a:sym typeface="Arial"/>
              </a:rPr>
              <a:t>Administratifs ou relatifs à la qualité de la prise en charge</a:t>
            </a:r>
            <a:endParaRPr sz="2800" b="1" dirty="0">
              <a:latin typeface="Calibri" panose="020F0502020204030204" pitchFamily="34" charset="0"/>
              <a:cs typeface="Calibri" panose="020F0502020204030204" pitchFamily="34" charset="0"/>
            </a:endParaRPr>
          </a:p>
        </p:txBody>
      </p:sp>
      <p:sp>
        <p:nvSpPr>
          <p:cNvPr id="42" name="Google Shape;384;g13b5f3b2f4f_0_649"/>
          <p:cNvSpPr txBox="1"/>
          <p:nvPr/>
        </p:nvSpPr>
        <p:spPr>
          <a:xfrm>
            <a:off x="4667756" y="2963334"/>
            <a:ext cx="3217321" cy="1295720"/>
          </a:xfrm>
          <a:prstGeom prst="rect">
            <a:avLst/>
          </a:prstGeom>
          <a:solidFill>
            <a:srgbClr val="0070C0"/>
          </a:solidFill>
          <a:ln>
            <a:noFill/>
          </a:ln>
        </p:spPr>
        <p:txBody>
          <a:bodyPr spcFirstLastPara="1" wrap="square" lIns="72000" tIns="108000" rIns="72000" bIns="108000" anchor="ctr" anchorCtr="0">
            <a:noAutofit/>
          </a:bodyPr>
          <a:lstStyle/>
          <a:p>
            <a:pPr marL="0" marR="0" lvl="0" indent="0" algn="ctr" rtl="0">
              <a:spcBef>
                <a:spcPts val="0"/>
              </a:spcBef>
              <a:spcAft>
                <a:spcPts val="0"/>
              </a:spcAft>
              <a:buNone/>
            </a:pPr>
            <a:r>
              <a:rPr lang="fr-FR" b="1" dirty="0">
                <a:solidFill>
                  <a:schemeClr val="lt1"/>
                </a:solidFill>
                <a:latin typeface="Calibri" panose="020F0502020204030204" pitchFamily="34" charset="0"/>
                <a:ea typeface="Arial"/>
                <a:cs typeface="Calibri" panose="020F0502020204030204" pitchFamily="34" charset="0"/>
                <a:sym typeface="Arial"/>
              </a:rPr>
              <a:t>Suivi médical entre professionnels de santé et patients</a:t>
            </a:r>
            <a:endParaRPr sz="2800" b="1" dirty="0">
              <a:latin typeface="Calibri" panose="020F0502020204030204" pitchFamily="34" charset="0"/>
              <a:cs typeface="Calibri" panose="020F0502020204030204" pitchFamily="34" charset="0"/>
            </a:endParaRPr>
          </a:p>
        </p:txBody>
      </p:sp>
      <p:sp>
        <p:nvSpPr>
          <p:cNvPr id="43" name="Google Shape;384;g13b5f3b2f4f_0_649"/>
          <p:cNvSpPr txBox="1"/>
          <p:nvPr/>
        </p:nvSpPr>
        <p:spPr>
          <a:xfrm>
            <a:off x="8368553" y="2963334"/>
            <a:ext cx="3217321" cy="1295720"/>
          </a:xfrm>
          <a:prstGeom prst="rect">
            <a:avLst/>
          </a:prstGeom>
          <a:solidFill>
            <a:schemeClr val="bg1">
              <a:lumMod val="50000"/>
            </a:schemeClr>
          </a:solidFill>
          <a:ln>
            <a:noFill/>
          </a:ln>
        </p:spPr>
        <p:txBody>
          <a:bodyPr spcFirstLastPara="1" wrap="square" lIns="72000" tIns="108000" rIns="72000" bIns="108000" anchor="ctr" anchorCtr="0">
            <a:noAutofit/>
          </a:bodyPr>
          <a:lstStyle/>
          <a:p>
            <a:pPr marL="0" marR="0" lvl="0" indent="0" algn="ctr" rtl="0">
              <a:spcBef>
                <a:spcPts val="0"/>
              </a:spcBef>
              <a:spcAft>
                <a:spcPts val="0"/>
              </a:spcAft>
              <a:buNone/>
            </a:pPr>
            <a:r>
              <a:rPr lang="fr-FR" b="1" dirty="0">
                <a:solidFill>
                  <a:schemeClr val="lt1"/>
                </a:solidFill>
                <a:latin typeface="Calibri" panose="020F0502020204030204" pitchFamily="34" charset="0"/>
                <a:ea typeface="Arial"/>
                <a:cs typeface="Calibri" panose="020F0502020204030204" pitchFamily="34" charset="0"/>
                <a:sym typeface="Arial"/>
              </a:rPr>
              <a:t>Transmission des documents de sortie</a:t>
            </a:r>
            <a:endParaRPr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037720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Exemples d’usages administratifs ou relatifs à la qualité</a:t>
            </a:r>
          </a:p>
        </p:txBody>
      </p:sp>
      <p:sp>
        <p:nvSpPr>
          <p:cNvPr id="18" name="Google Shape;477;g13b5f3b2f4f_0_615"/>
          <p:cNvSpPr/>
          <p:nvPr/>
        </p:nvSpPr>
        <p:spPr>
          <a:xfrm>
            <a:off x="1013646" y="2237752"/>
            <a:ext cx="5122104" cy="2306539"/>
          </a:xfrm>
          <a:prstGeom prst="rect">
            <a:avLst/>
          </a:prstGeom>
          <a:noFill/>
          <a:ln w="12700" cap="flat" cmpd="sng">
            <a:solidFill>
              <a:srgbClr val="006AB2"/>
            </a:solidFill>
            <a:prstDash val="lgDashDot"/>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prstClr val="white"/>
              </a:buClr>
              <a:buSzPts val="1000"/>
              <a:buFont typeface="Arial"/>
              <a:buNone/>
              <a:tabLst/>
              <a:defRPr/>
            </a:pPr>
            <a:endParaRPr kumimoji="0" sz="1600" b="1"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des rappels de RDV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des convocations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des consignes pré opératoires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d’informations générales relatives à la future prise en charge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du livret d’accueil de l’établissement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des demandes de pièces administratives afin de préparer la préadmission des patients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9" name="Google Shape;478;g13b5f3b2f4f_0_615"/>
          <p:cNvSpPr/>
          <p:nvPr/>
        </p:nvSpPr>
        <p:spPr>
          <a:xfrm>
            <a:off x="1275731" y="1906085"/>
            <a:ext cx="4572000" cy="468000"/>
          </a:xfrm>
          <a:prstGeom prst="rect">
            <a:avLst/>
          </a:prstGeom>
          <a:solidFill>
            <a:srgbClr val="2F75B5"/>
          </a:solidFill>
          <a:ln w="25400" cap="flat" cmpd="sng">
            <a:solidFill>
              <a:sysClr val="window" lastClr="FFFFFF"/>
            </a:solidFill>
            <a:prstDash val="solid"/>
            <a:round/>
            <a:headEnd type="none" w="sm" len="sm"/>
            <a:tailEnd type="none" w="sm" len="sm"/>
          </a:ln>
        </p:spPr>
        <p:txBody>
          <a:bodyPr spcFirstLastPara="1" wrap="square" lIns="91425" tIns="90000" rIns="91425" bIns="90000" anchor="ctr" anchorCtr="0">
            <a:noAutofit/>
          </a:bodyPr>
          <a:lstStyle/>
          <a:p>
            <a:pPr marL="0" marR="0" lvl="0" indent="0" algn="ctr" defTabSz="914400" eaLnBrk="1" fontAlgn="auto" latinLnBrk="0" hangingPunct="1">
              <a:lnSpc>
                <a:spcPct val="90000"/>
              </a:lnSpc>
              <a:spcBef>
                <a:spcPts val="0"/>
              </a:spcBef>
              <a:spcAft>
                <a:spcPts val="0"/>
              </a:spcAft>
              <a:buClr>
                <a:srgbClr val="EE2757"/>
              </a:buClr>
              <a:buSzPts val="1100"/>
              <a:buFont typeface="Arial"/>
              <a:buNone/>
              <a:tabLst/>
              <a:defRPr/>
            </a:pPr>
            <a:r>
              <a:rPr kumimoji="0" lang="fr-FR"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Cas d’usage administratifs</a:t>
            </a:r>
            <a:endParaRPr kumimoji="0"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0" name="Google Shape;479;g13b5f3b2f4f_0_615"/>
          <p:cNvSpPr/>
          <p:nvPr/>
        </p:nvSpPr>
        <p:spPr>
          <a:xfrm>
            <a:off x="6385349" y="2237752"/>
            <a:ext cx="5122104" cy="2306539"/>
          </a:xfrm>
          <a:prstGeom prst="rect">
            <a:avLst/>
          </a:prstGeom>
          <a:noFill/>
          <a:ln w="12700" cap="flat" cmpd="sng">
            <a:solidFill>
              <a:srgbClr val="006AB2"/>
            </a:solidFill>
            <a:prstDash val="lgDashDot"/>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prstClr val="white"/>
              </a:buClr>
              <a:buSzPts val="1000"/>
              <a:buFont typeface="Arial"/>
              <a:buNone/>
              <a:tabLst/>
              <a:defRPr/>
            </a:pPr>
            <a:endParaRPr kumimoji="0" sz="1600" b="1"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des liens pour accéder aux questionnaires de satisfaction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171450" marR="0" lvl="0" indent="-171450" defTabSz="914400" eaLnBrk="1" fontAlgn="auto" latinLnBrk="0" hangingPunct="1">
              <a:lnSpc>
                <a:spcPct val="100000"/>
              </a:lnSpc>
              <a:spcBef>
                <a:spcPts val="0"/>
              </a:spcBef>
              <a:spcAft>
                <a:spcPts val="0"/>
              </a:spcAft>
              <a:buClr>
                <a:srgbClr val="595959"/>
              </a:buClr>
              <a:buSzPts val="1000"/>
              <a:buFont typeface="Arial"/>
              <a:buChar char="•"/>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Envoi de relances pour répondre aux questionnaires E-Satis </a:t>
            </a:r>
            <a:endParaRPr kumimoji="0"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1" name="Google Shape;480;g13b5f3b2f4f_0_615"/>
          <p:cNvSpPr/>
          <p:nvPr/>
        </p:nvSpPr>
        <p:spPr>
          <a:xfrm>
            <a:off x="6670051" y="1906085"/>
            <a:ext cx="4572000" cy="468000"/>
          </a:xfrm>
          <a:prstGeom prst="rect">
            <a:avLst/>
          </a:prstGeom>
          <a:solidFill>
            <a:srgbClr val="2F75B5"/>
          </a:solidFill>
          <a:ln w="25400" cap="flat" cmpd="sng">
            <a:solidFill>
              <a:sysClr val="window" lastClr="FFFFFF"/>
            </a:solidFill>
            <a:prstDash val="solid"/>
            <a:round/>
            <a:headEnd type="none" w="sm" len="sm"/>
            <a:tailEnd type="none" w="sm" len="sm"/>
          </a:ln>
        </p:spPr>
        <p:txBody>
          <a:bodyPr spcFirstLastPara="1" wrap="square" lIns="91425" tIns="90000" rIns="91425" bIns="90000" anchor="ctr" anchorCtr="0">
            <a:noAutofit/>
          </a:bodyPr>
          <a:lstStyle/>
          <a:p>
            <a:pPr marL="0" marR="0" lvl="0" indent="0" algn="ctr" defTabSz="914400" eaLnBrk="1" fontAlgn="auto" latinLnBrk="0" hangingPunct="1">
              <a:lnSpc>
                <a:spcPct val="90000"/>
              </a:lnSpc>
              <a:spcBef>
                <a:spcPts val="0"/>
              </a:spcBef>
              <a:spcAft>
                <a:spcPts val="0"/>
              </a:spcAft>
              <a:buClr>
                <a:srgbClr val="EE2757"/>
              </a:buClr>
              <a:buSzPts val="1100"/>
              <a:buFont typeface="Arial"/>
              <a:buNone/>
              <a:tabLst/>
              <a:defRPr/>
            </a:pPr>
            <a:r>
              <a:rPr kumimoji="0" lang="fr-FR"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Cas d’usage qualité</a:t>
            </a:r>
            <a:endParaRPr kumimoji="0"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2" name="Google Shape;481;g13b5f3b2f4f_0_615"/>
          <p:cNvSpPr/>
          <p:nvPr/>
        </p:nvSpPr>
        <p:spPr>
          <a:xfrm>
            <a:off x="1013646" y="5059012"/>
            <a:ext cx="10493807" cy="700972"/>
          </a:xfrm>
          <a:prstGeom prst="rect">
            <a:avLst/>
          </a:prstGeom>
          <a:noFill/>
          <a:ln w="12700" cap="flat" cmpd="sng">
            <a:solidFill>
              <a:srgbClr val="006AB2"/>
            </a:solidFill>
            <a:prstDash val="lgDashDot"/>
            <a:round/>
            <a:headEnd type="none" w="sm" len="sm"/>
            <a:tailEnd type="none" w="sm" len="sm"/>
          </a:ln>
        </p:spPr>
        <p:txBody>
          <a:bodyPr spcFirstLastPara="1" wrap="square" lIns="91425" tIns="45700" rIns="91425" bIns="45700" anchor="ctr" anchorCtr="0">
            <a:noAutofit/>
          </a:bodyPr>
          <a:lstStyle/>
          <a:p>
            <a:pPr marR="0" lvl="0" defTabSz="914400" eaLnBrk="1" fontAlgn="auto" latinLnBrk="0" hangingPunct="1">
              <a:lnSpc>
                <a:spcPct val="100000"/>
              </a:lnSpc>
              <a:spcBef>
                <a:spcPts val="0"/>
              </a:spcBef>
              <a:spcAft>
                <a:spcPts val="0"/>
              </a:spcAft>
              <a:buClr>
                <a:srgbClr val="595959"/>
              </a:buClr>
              <a:buSzPts val="1000"/>
              <a:tabLst/>
              <a:defRPr/>
            </a:pP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Le service d’information médicale envoie</a:t>
            </a:r>
            <a:r>
              <a:rPr kumimoji="0" lang="fr-FR" sz="1600" b="0" i="0" u="none" strike="noStrike" kern="0" cap="none" spc="0" normalizeH="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 par la messagerie de Mon espace santé et partage dans le DMP les dossiers médicaux demandés par les patients. </a:t>
            </a:r>
            <a:r>
              <a:rPr kumimoji="0" lang="fr-FR"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rPr>
              <a:t> </a:t>
            </a:r>
            <a:endParaRPr kumimoji="0" sz="1600" b="0" i="0" u="none" strike="noStrike" kern="0" cap="none" spc="0" normalizeH="0" baseline="0" noProof="0" dirty="0">
              <a:ln>
                <a:noFill/>
              </a:ln>
              <a:solidFill>
                <a:srgbClr val="595959"/>
              </a:solidFill>
              <a:effectLst/>
              <a:uLnTx/>
              <a:uFillTx/>
              <a:latin typeface="Calibri" panose="020F0502020204030204" pitchFamily="34" charset="0"/>
              <a:ea typeface="Arial"/>
              <a:cs typeface="Calibri" panose="020F0502020204030204" pitchFamily="34" charset="0"/>
              <a:sym typeface="Arial"/>
            </a:endParaRPr>
          </a:p>
        </p:txBody>
      </p:sp>
      <p:sp>
        <p:nvSpPr>
          <p:cNvPr id="23" name="Google Shape;482;g13b5f3b2f4f_0_615"/>
          <p:cNvSpPr/>
          <p:nvPr/>
        </p:nvSpPr>
        <p:spPr>
          <a:xfrm>
            <a:off x="3994129" y="4650578"/>
            <a:ext cx="4572000" cy="468000"/>
          </a:xfrm>
          <a:prstGeom prst="rect">
            <a:avLst/>
          </a:prstGeom>
          <a:solidFill>
            <a:srgbClr val="2F75B5"/>
          </a:solidFill>
          <a:ln w="25400" cap="flat" cmpd="sng">
            <a:solidFill>
              <a:sysClr val="window" lastClr="FFFFFF"/>
            </a:solidFill>
            <a:prstDash val="solid"/>
            <a:round/>
            <a:headEnd type="none" w="sm" len="sm"/>
            <a:tailEnd type="none" w="sm" len="sm"/>
          </a:ln>
        </p:spPr>
        <p:txBody>
          <a:bodyPr spcFirstLastPara="1" wrap="square" lIns="91425" tIns="90000" rIns="91425" bIns="90000" anchor="ctr" anchorCtr="0">
            <a:noAutofit/>
          </a:bodyPr>
          <a:lstStyle/>
          <a:p>
            <a:pPr marL="0" marR="0" lvl="0" indent="0" algn="ctr" defTabSz="914400" eaLnBrk="1" fontAlgn="auto" latinLnBrk="0" hangingPunct="1">
              <a:lnSpc>
                <a:spcPct val="90000"/>
              </a:lnSpc>
              <a:spcBef>
                <a:spcPts val="0"/>
              </a:spcBef>
              <a:spcAft>
                <a:spcPts val="0"/>
              </a:spcAft>
              <a:buClr>
                <a:srgbClr val="EE2757"/>
              </a:buClr>
              <a:buSzPts val="1100"/>
              <a:buFont typeface="Arial"/>
              <a:buNone/>
              <a:tabLst/>
              <a:defRPr/>
            </a:pPr>
            <a:r>
              <a:rPr kumimoji="0" lang="fr-FR"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Cas d’usage archives / DIM</a:t>
            </a:r>
            <a:endParaRPr kumimoji="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341765475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Exemples d’usages de suivi médical</a:t>
            </a:r>
          </a:p>
        </p:txBody>
      </p:sp>
      <p:sp>
        <p:nvSpPr>
          <p:cNvPr id="35" name="Google Shape;369;g13b5f3b2f4f_0_649"/>
          <p:cNvSpPr/>
          <p:nvPr/>
        </p:nvSpPr>
        <p:spPr>
          <a:xfrm>
            <a:off x="4095402" y="2078959"/>
            <a:ext cx="3996000" cy="4014802"/>
          </a:xfrm>
          <a:prstGeom prst="rect">
            <a:avLst/>
          </a:prstGeom>
          <a:solidFill>
            <a:srgbClr val="F0FBFE"/>
          </a:solidFill>
          <a:ln>
            <a:noFill/>
          </a:ln>
        </p:spPr>
        <p:txBody>
          <a:bodyPr spcFirstLastPara="1" wrap="square" lIns="121900" tIns="60933" rIns="121900" bIns="60933" anchor="ctr" anchorCtr="0">
            <a:noAutofit/>
          </a:bodyPr>
          <a:lstStyle/>
          <a:p>
            <a:pPr defTabSz="1219170">
              <a:buClr>
                <a:srgbClr val="000000"/>
              </a:buClr>
            </a:pPr>
            <a:endParaRPr sz="1200" b="1" kern="0">
              <a:solidFill>
                <a:srgbClr val="595959"/>
              </a:solidFill>
              <a:latin typeface="Arial"/>
              <a:ea typeface="Arial"/>
              <a:cs typeface="Arial"/>
              <a:sym typeface="Arial"/>
            </a:endParaRPr>
          </a:p>
        </p:txBody>
      </p:sp>
      <p:sp>
        <p:nvSpPr>
          <p:cNvPr id="36" name="Google Shape;371;g13b5f3b2f4f_0_649"/>
          <p:cNvSpPr/>
          <p:nvPr/>
        </p:nvSpPr>
        <p:spPr>
          <a:xfrm>
            <a:off x="84666" y="2070910"/>
            <a:ext cx="3996000" cy="4013226"/>
          </a:xfrm>
          <a:prstGeom prst="rect">
            <a:avLst/>
          </a:prstGeom>
          <a:solidFill>
            <a:srgbClr val="FCF3F9"/>
          </a:solidFill>
          <a:ln>
            <a:noFill/>
          </a:ln>
        </p:spPr>
        <p:txBody>
          <a:bodyPr spcFirstLastPara="1" wrap="square" lIns="121900" tIns="60933" rIns="121900" bIns="60933" anchor="ctr" anchorCtr="0">
            <a:noAutofit/>
          </a:bodyPr>
          <a:lstStyle/>
          <a:p>
            <a:pPr defTabSz="1219170">
              <a:buClr>
                <a:srgbClr val="000000"/>
              </a:buClr>
            </a:pPr>
            <a:endParaRPr sz="1400" b="1" kern="0">
              <a:solidFill>
                <a:srgbClr val="595959"/>
              </a:solidFill>
              <a:latin typeface="Calibri" panose="020F0502020204030204" pitchFamily="34" charset="0"/>
              <a:ea typeface="Arial"/>
              <a:cs typeface="Calibri" panose="020F0502020204030204" pitchFamily="34" charset="0"/>
              <a:sym typeface="Arial"/>
            </a:endParaRPr>
          </a:p>
        </p:txBody>
      </p:sp>
      <p:sp>
        <p:nvSpPr>
          <p:cNvPr id="37" name="Google Shape;372;g13b5f3b2f4f_0_649"/>
          <p:cNvSpPr/>
          <p:nvPr/>
        </p:nvSpPr>
        <p:spPr>
          <a:xfrm>
            <a:off x="128313" y="2670555"/>
            <a:ext cx="3588836" cy="3188800"/>
          </a:xfrm>
          <a:prstGeom prst="rect">
            <a:avLst/>
          </a:prstGeom>
          <a:noFill/>
          <a:ln>
            <a:noFill/>
          </a:ln>
        </p:spPr>
        <p:txBody>
          <a:bodyPr spcFirstLastPara="1" wrap="square" lIns="121900" tIns="60933" rIns="121900" bIns="60933" anchor="ctr" anchorCtr="0">
            <a:noAutofit/>
          </a:bodyPr>
          <a:lstStyle/>
          <a:p>
            <a:pPr marL="285750" indent="-285750" defTabSz="1219170">
              <a:buClr>
                <a:srgbClr val="000000"/>
              </a:buClr>
              <a:buFont typeface="Arial" panose="020B0604020202020204" pitchFamily="34" charset="0"/>
              <a:buChar char="•"/>
            </a:pPr>
            <a:r>
              <a:rPr lang="fr-FR" sz="1400" b="1" kern="0" dirty="0">
                <a:solidFill>
                  <a:srgbClr val="595959"/>
                </a:solidFill>
                <a:latin typeface="Calibri" panose="020F0502020204030204" pitchFamily="34" charset="0"/>
                <a:ea typeface="Arial"/>
                <a:cs typeface="Calibri" panose="020F0502020204030204" pitchFamily="34" charset="0"/>
                <a:sym typeface="Arial"/>
              </a:rPr>
              <a:t>Envoi par les IDEC de la documentation relative à la prise en charge</a:t>
            </a:r>
            <a:r>
              <a:rPr lang="fr-FR" sz="1400" kern="0" dirty="0">
                <a:solidFill>
                  <a:srgbClr val="595959"/>
                </a:solidFill>
                <a:latin typeface="Calibri" panose="020F0502020204030204" pitchFamily="34" charset="0"/>
                <a:ea typeface="Arial"/>
                <a:cs typeface="Calibri" panose="020F0502020204030204" pitchFamily="34" charset="0"/>
                <a:sym typeface="Arial"/>
              </a:rPr>
              <a:t> du patient : documents disponibles dans le DPI, « conduites à tenir », mail d’explication diverses relatives à leur prise en charge. </a:t>
            </a:r>
          </a:p>
          <a:p>
            <a:pPr marL="285750" indent="-285750" defTabSz="1219170">
              <a:buClr>
                <a:srgbClr val="000000"/>
              </a:buClr>
              <a:buFont typeface="Arial" panose="020B0604020202020204" pitchFamily="34" charset="0"/>
              <a:buChar char="•"/>
            </a:pPr>
            <a:endParaRPr sz="1400" kern="0" dirty="0">
              <a:solidFill>
                <a:srgbClr val="000000"/>
              </a:solidFill>
              <a:latin typeface="Calibri" panose="020F0502020204030204" pitchFamily="34" charset="0"/>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Les patients </a:t>
            </a:r>
            <a:r>
              <a:rPr lang="fr-FR" sz="1400" b="1" kern="0" dirty="0">
                <a:solidFill>
                  <a:srgbClr val="595959"/>
                </a:solidFill>
                <a:latin typeface="Calibri" panose="020F0502020204030204" pitchFamily="34" charset="0"/>
                <a:ea typeface="Arial"/>
                <a:cs typeface="Calibri" panose="020F0502020204030204" pitchFamily="34" charset="0"/>
                <a:sym typeface="Arial"/>
              </a:rPr>
              <a:t>communiquent leurs divers résultats d’examens</a:t>
            </a:r>
            <a:r>
              <a:rPr lang="fr-FR" sz="1400" kern="0" dirty="0">
                <a:solidFill>
                  <a:srgbClr val="595959"/>
                </a:solidFill>
                <a:latin typeface="Calibri" panose="020F0502020204030204" pitchFamily="34" charset="0"/>
                <a:ea typeface="Arial"/>
                <a:cs typeface="Calibri" panose="020F0502020204030204" pitchFamily="34" charset="0"/>
                <a:sym typeface="Arial"/>
              </a:rPr>
              <a:t> aux IDEC. Les IDEC peuvent rebondir en envoyant les recommandations adaptées aux patients. </a:t>
            </a:r>
            <a:endParaRPr sz="1400" kern="0" dirty="0">
              <a:solidFill>
                <a:srgbClr val="000000"/>
              </a:solidFill>
              <a:latin typeface="Calibri" panose="020F0502020204030204" pitchFamily="34" charset="0"/>
              <a:cs typeface="Calibri" panose="020F0502020204030204" pitchFamily="34" charset="0"/>
              <a:sym typeface="Arial"/>
            </a:endParaRPr>
          </a:p>
          <a:p>
            <a:pPr defTabSz="1219170">
              <a:buClr>
                <a:srgbClr val="000000"/>
              </a:buClr>
            </a:pPr>
            <a:endParaRPr sz="1400" kern="0" dirty="0">
              <a:solidFill>
                <a:srgbClr val="595959"/>
              </a:solidFill>
              <a:latin typeface="Calibri" panose="020F0502020204030204" pitchFamily="34" charset="0"/>
              <a:ea typeface="Arial"/>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Les IDEC peuvent réaliser </a:t>
            </a:r>
            <a:r>
              <a:rPr lang="fr-FR" sz="1400" b="1" kern="0" dirty="0">
                <a:solidFill>
                  <a:srgbClr val="595959"/>
                </a:solidFill>
                <a:latin typeface="Calibri" panose="020F0502020204030204" pitchFamily="34" charset="0"/>
                <a:ea typeface="Arial"/>
                <a:cs typeface="Calibri" panose="020F0502020204030204" pitchFamily="34" charset="0"/>
                <a:sym typeface="Arial"/>
              </a:rPr>
              <a:t>le suivi des plaies de manière sécurisée </a:t>
            </a:r>
            <a:r>
              <a:rPr lang="fr-FR" sz="1400" kern="0" dirty="0">
                <a:solidFill>
                  <a:srgbClr val="595959"/>
                </a:solidFill>
                <a:latin typeface="Calibri" panose="020F0502020204030204" pitchFamily="34" charset="0"/>
                <a:ea typeface="Arial"/>
                <a:cs typeface="Calibri" panose="020F0502020204030204" pitchFamily="34" charset="0"/>
                <a:sym typeface="Arial"/>
              </a:rPr>
              <a:t>en réceptionnant les photos des patients.</a:t>
            </a:r>
            <a:endParaRPr sz="1400"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73;g13b5f3b2f4f_0_649"/>
          <p:cNvSpPr/>
          <p:nvPr/>
        </p:nvSpPr>
        <p:spPr>
          <a:xfrm>
            <a:off x="4193221" y="2855665"/>
            <a:ext cx="3737993" cy="2569772"/>
          </a:xfrm>
          <a:prstGeom prst="rect">
            <a:avLst/>
          </a:prstGeom>
          <a:noFill/>
          <a:ln>
            <a:noFill/>
          </a:ln>
        </p:spPr>
        <p:txBody>
          <a:bodyPr spcFirstLastPara="1" wrap="square" lIns="121900" tIns="60933" rIns="121900" bIns="60933" anchor="ctr" anchorCtr="0">
            <a:noAutofit/>
          </a:bodyPr>
          <a:lstStyle/>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Le secrétariat envoie </a:t>
            </a:r>
            <a:r>
              <a:rPr lang="fr-FR" sz="1400" b="1" kern="0" dirty="0">
                <a:solidFill>
                  <a:srgbClr val="595959"/>
                </a:solidFill>
                <a:latin typeface="Calibri" panose="020F0502020204030204" pitchFamily="34" charset="0"/>
                <a:ea typeface="Arial"/>
                <a:cs typeface="Calibri" panose="020F0502020204030204" pitchFamily="34" charset="0"/>
                <a:sym typeface="Arial"/>
              </a:rPr>
              <a:t>les ordonnances </a:t>
            </a:r>
            <a:r>
              <a:rPr lang="fr-FR" sz="1400" kern="0" dirty="0">
                <a:solidFill>
                  <a:srgbClr val="595959"/>
                </a:solidFill>
                <a:latin typeface="Calibri" panose="020F0502020204030204" pitchFamily="34" charset="0"/>
                <a:ea typeface="Arial"/>
                <a:cs typeface="Calibri" panose="020F0502020204030204" pitchFamily="34" charset="0"/>
                <a:sym typeface="Arial"/>
              </a:rPr>
              <a:t>suite à une consultation. </a:t>
            </a:r>
          </a:p>
          <a:p>
            <a:pPr defTabSz="1219170">
              <a:buClr>
                <a:srgbClr val="595959"/>
              </a:buClr>
              <a:buSzPts val="1000"/>
            </a:pPr>
            <a:endParaRPr sz="1400" kern="0" dirty="0">
              <a:solidFill>
                <a:srgbClr val="000000"/>
              </a:solidFill>
              <a:latin typeface="Calibri" panose="020F0502020204030204" pitchFamily="34" charset="0"/>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Le patient peut rebondir et </a:t>
            </a:r>
            <a:r>
              <a:rPr lang="fr-FR" sz="1400" b="1" kern="0" dirty="0">
                <a:solidFill>
                  <a:srgbClr val="595959"/>
                </a:solidFill>
                <a:latin typeface="Calibri" panose="020F0502020204030204" pitchFamily="34" charset="0"/>
                <a:ea typeface="Arial"/>
                <a:cs typeface="Calibri" panose="020F0502020204030204" pitchFamily="34" charset="0"/>
                <a:sym typeface="Arial"/>
              </a:rPr>
              <a:t>envoyer ses nouveaux résultats d’examens</a:t>
            </a:r>
            <a:r>
              <a:rPr lang="fr-FR" sz="1400" kern="0" dirty="0">
                <a:solidFill>
                  <a:srgbClr val="595959"/>
                </a:solidFill>
                <a:latin typeface="Calibri" panose="020F0502020204030204" pitchFamily="34" charset="0"/>
                <a:ea typeface="Arial"/>
                <a:cs typeface="Calibri" panose="020F0502020204030204" pitchFamily="34" charset="0"/>
                <a:sym typeface="Arial"/>
              </a:rPr>
              <a:t>.  </a:t>
            </a:r>
          </a:p>
          <a:p>
            <a:pPr defTabSz="1219170">
              <a:buClr>
                <a:srgbClr val="595959"/>
              </a:buClr>
              <a:buSzPts val="1000"/>
            </a:pPr>
            <a:endParaRPr sz="1400" kern="0" dirty="0">
              <a:solidFill>
                <a:srgbClr val="000000"/>
              </a:solidFill>
              <a:latin typeface="Calibri" panose="020F0502020204030204" pitchFamily="34" charset="0"/>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La messagerie permet ainsi de pouvoir ajuster et envoyer rapidement les ordonnances. </a:t>
            </a:r>
          </a:p>
          <a:p>
            <a:pPr defTabSz="1219170">
              <a:buClr>
                <a:srgbClr val="595959"/>
              </a:buClr>
              <a:buSzPts val="1000"/>
            </a:pPr>
            <a:endParaRPr sz="1400" kern="0" dirty="0">
              <a:solidFill>
                <a:srgbClr val="595959"/>
              </a:solidFill>
              <a:latin typeface="Calibri" panose="020F0502020204030204" pitchFamily="34" charset="0"/>
              <a:ea typeface="Arial"/>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Envoi des certificats de diabète français/anglais pour les patients voyagent.</a:t>
            </a:r>
            <a:endParaRPr sz="1400" kern="0" dirty="0">
              <a:solidFill>
                <a:srgbClr val="000000"/>
              </a:solidFill>
              <a:latin typeface="Calibri" panose="020F0502020204030204" pitchFamily="34" charset="0"/>
              <a:cs typeface="Calibri" panose="020F0502020204030204" pitchFamily="34" charset="0"/>
              <a:sym typeface="Arial"/>
            </a:endParaRPr>
          </a:p>
        </p:txBody>
      </p:sp>
      <p:sp>
        <p:nvSpPr>
          <p:cNvPr id="39" name="Google Shape;374;g13b5f3b2f4f_0_649"/>
          <p:cNvSpPr/>
          <p:nvPr/>
        </p:nvSpPr>
        <p:spPr>
          <a:xfrm>
            <a:off x="4251134" y="2174715"/>
            <a:ext cx="3680080" cy="528000"/>
          </a:xfrm>
          <a:prstGeom prst="rect">
            <a:avLst/>
          </a:prstGeom>
          <a:solidFill>
            <a:schemeClr val="lt1"/>
          </a:solidFill>
          <a:ln>
            <a:noFill/>
          </a:ln>
        </p:spPr>
        <p:txBody>
          <a:bodyPr spcFirstLastPara="1" wrap="square" lIns="121900" tIns="60933" rIns="121900" bIns="60933" anchor="ctr" anchorCtr="0">
            <a:noAutofit/>
          </a:bodyPr>
          <a:lstStyle/>
          <a:p>
            <a:pPr algn="ctr" defTabSz="1219170">
              <a:buClr>
                <a:srgbClr val="000000"/>
              </a:buClr>
            </a:pPr>
            <a:r>
              <a:rPr lang="fr-FR" sz="1600" b="1" kern="0" dirty="0">
                <a:solidFill>
                  <a:srgbClr val="006AB2"/>
                </a:solidFill>
                <a:latin typeface="Calibri" panose="020F0502020204030204" pitchFamily="34" charset="0"/>
                <a:ea typeface="Arial"/>
                <a:cs typeface="Calibri" panose="020F0502020204030204" pitchFamily="34" charset="0"/>
                <a:sym typeface="Arial"/>
              </a:rPr>
              <a:t>Parcours endocrinologie : suivi fin des patients</a:t>
            </a:r>
          </a:p>
        </p:txBody>
      </p:sp>
      <p:sp>
        <p:nvSpPr>
          <p:cNvPr id="40" name="Google Shape;378;g13b5f3b2f4f_0_649"/>
          <p:cNvSpPr/>
          <p:nvPr/>
        </p:nvSpPr>
        <p:spPr>
          <a:xfrm>
            <a:off x="188125" y="2165090"/>
            <a:ext cx="3694007" cy="528000"/>
          </a:xfrm>
          <a:prstGeom prst="rect">
            <a:avLst/>
          </a:prstGeom>
          <a:solidFill>
            <a:schemeClr val="lt1"/>
          </a:solidFill>
          <a:ln>
            <a:noFill/>
          </a:ln>
        </p:spPr>
        <p:txBody>
          <a:bodyPr spcFirstLastPara="1" wrap="square" lIns="121900" tIns="60933" rIns="121900" bIns="60933" anchor="ctr" anchorCtr="0">
            <a:noAutofit/>
          </a:bodyPr>
          <a:lstStyle/>
          <a:p>
            <a:pPr algn="ctr" defTabSz="1219170">
              <a:buClr>
                <a:srgbClr val="000000"/>
              </a:buClr>
            </a:pPr>
            <a:r>
              <a:rPr lang="fr-FR" sz="1600" b="1" kern="0" dirty="0">
                <a:solidFill>
                  <a:srgbClr val="E94190"/>
                </a:solidFill>
                <a:latin typeface="Calibri" panose="020F0502020204030204" pitchFamily="34" charset="0"/>
                <a:ea typeface="Arial"/>
                <a:cs typeface="Calibri" panose="020F0502020204030204" pitchFamily="34" charset="0"/>
                <a:sym typeface="Arial"/>
              </a:rPr>
              <a:t>Parcours oncologie : suivi par les IDEC</a:t>
            </a:r>
          </a:p>
        </p:txBody>
      </p:sp>
      <p:sp>
        <p:nvSpPr>
          <p:cNvPr id="42" name="Google Shape;385;g13b5f3b2f4f_0_649"/>
          <p:cNvSpPr/>
          <p:nvPr/>
        </p:nvSpPr>
        <p:spPr>
          <a:xfrm>
            <a:off x="201570" y="2793370"/>
            <a:ext cx="224000" cy="210800"/>
          </a:xfrm>
          <a:prstGeom prst="star8">
            <a:avLst>
              <a:gd name="adj" fmla="val 37500"/>
            </a:avLst>
          </a:prstGeom>
          <a:solidFill>
            <a:srgbClr val="DF2680"/>
          </a:solidFill>
          <a:ln w="25400" cap="flat" cmpd="sng">
            <a:solidFill>
              <a:srgbClr val="E73083"/>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1</a:t>
            </a:r>
            <a:endParaRPr sz="1867" kern="0" dirty="0">
              <a:solidFill>
                <a:srgbClr val="000000"/>
              </a:solidFill>
              <a:latin typeface="Arial"/>
              <a:cs typeface="Arial"/>
              <a:sym typeface="Arial"/>
            </a:endParaRPr>
          </a:p>
        </p:txBody>
      </p:sp>
      <p:sp>
        <p:nvSpPr>
          <p:cNvPr id="43" name="Google Shape;386;g13b5f3b2f4f_0_649"/>
          <p:cNvSpPr/>
          <p:nvPr/>
        </p:nvSpPr>
        <p:spPr>
          <a:xfrm>
            <a:off x="4164508" y="2958055"/>
            <a:ext cx="224000" cy="210800"/>
          </a:xfrm>
          <a:prstGeom prst="star8">
            <a:avLst>
              <a:gd name="adj" fmla="val 37500"/>
            </a:avLst>
          </a:prstGeom>
          <a:solidFill>
            <a:srgbClr val="006AB2"/>
          </a:solidFill>
          <a:ln w="25400" cap="flat" cmpd="sng">
            <a:solidFill>
              <a:srgbClr val="006AB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1</a:t>
            </a:r>
            <a:endParaRPr sz="1867" kern="0" dirty="0">
              <a:solidFill>
                <a:srgbClr val="000000"/>
              </a:solidFill>
              <a:latin typeface="Arial"/>
              <a:cs typeface="Arial"/>
              <a:sym typeface="Arial"/>
            </a:endParaRPr>
          </a:p>
        </p:txBody>
      </p:sp>
      <p:sp>
        <p:nvSpPr>
          <p:cNvPr id="45" name="Google Shape;388;g13b5f3b2f4f_0_649"/>
          <p:cNvSpPr/>
          <p:nvPr/>
        </p:nvSpPr>
        <p:spPr>
          <a:xfrm>
            <a:off x="172797" y="4196570"/>
            <a:ext cx="224000" cy="210800"/>
          </a:xfrm>
          <a:prstGeom prst="star8">
            <a:avLst>
              <a:gd name="adj" fmla="val 37500"/>
            </a:avLst>
          </a:prstGeom>
          <a:solidFill>
            <a:srgbClr val="DF2680"/>
          </a:solidFill>
          <a:ln w="25400" cap="flat" cmpd="sng">
            <a:solidFill>
              <a:srgbClr val="E73083"/>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2</a:t>
            </a:r>
            <a:endParaRPr sz="1867" kern="0" dirty="0">
              <a:solidFill>
                <a:srgbClr val="000000"/>
              </a:solidFill>
              <a:latin typeface="Arial"/>
              <a:cs typeface="Arial"/>
              <a:sym typeface="Arial"/>
            </a:endParaRPr>
          </a:p>
        </p:txBody>
      </p:sp>
      <p:sp>
        <p:nvSpPr>
          <p:cNvPr id="46" name="Google Shape;389;g13b5f3b2f4f_0_649"/>
          <p:cNvSpPr/>
          <p:nvPr/>
        </p:nvSpPr>
        <p:spPr>
          <a:xfrm>
            <a:off x="4164510" y="3578308"/>
            <a:ext cx="224000" cy="210800"/>
          </a:xfrm>
          <a:prstGeom prst="star8">
            <a:avLst>
              <a:gd name="adj" fmla="val 37500"/>
            </a:avLst>
          </a:prstGeom>
          <a:solidFill>
            <a:srgbClr val="006AB2"/>
          </a:solidFill>
          <a:ln w="25400" cap="flat" cmpd="sng">
            <a:solidFill>
              <a:srgbClr val="006AB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2</a:t>
            </a:r>
            <a:endParaRPr sz="1867" kern="0" dirty="0">
              <a:solidFill>
                <a:srgbClr val="000000"/>
              </a:solidFill>
              <a:latin typeface="Arial"/>
              <a:cs typeface="Arial"/>
              <a:sym typeface="Arial"/>
            </a:endParaRPr>
          </a:p>
        </p:txBody>
      </p:sp>
      <p:sp>
        <p:nvSpPr>
          <p:cNvPr id="49" name="Google Shape;392;g13b5f3b2f4f_0_649"/>
          <p:cNvSpPr/>
          <p:nvPr/>
        </p:nvSpPr>
        <p:spPr>
          <a:xfrm>
            <a:off x="4154882" y="4160531"/>
            <a:ext cx="224000" cy="210800"/>
          </a:xfrm>
          <a:prstGeom prst="star8">
            <a:avLst>
              <a:gd name="adj" fmla="val 37500"/>
            </a:avLst>
          </a:prstGeom>
          <a:solidFill>
            <a:srgbClr val="006AB2"/>
          </a:solidFill>
          <a:ln w="25400" cap="flat" cmpd="sng">
            <a:solidFill>
              <a:srgbClr val="006AB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3</a:t>
            </a:r>
            <a:endParaRPr sz="1867" kern="0" dirty="0">
              <a:solidFill>
                <a:srgbClr val="000000"/>
              </a:solidFill>
              <a:latin typeface="Arial"/>
              <a:cs typeface="Arial"/>
              <a:sym typeface="Arial"/>
            </a:endParaRPr>
          </a:p>
        </p:txBody>
      </p:sp>
      <p:sp>
        <p:nvSpPr>
          <p:cNvPr id="22" name="Google Shape;369;g13b5f3b2f4f_0_649"/>
          <p:cNvSpPr/>
          <p:nvPr/>
        </p:nvSpPr>
        <p:spPr>
          <a:xfrm>
            <a:off x="8104471" y="2069334"/>
            <a:ext cx="3996000" cy="4014802"/>
          </a:xfrm>
          <a:prstGeom prst="rect">
            <a:avLst/>
          </a:prstGeom>
          <a:solidFill>
            <a:srgbClr val="FCF3F9"/>
          </a:solidFill>
          <a:ln>
            <a:noFill/>
          </a:ln>
        </p:spPr>
        <p:txBody>
          <a:bodyPr spcFirstLastPara="1" wrap="square" lIns="121900" tIns="60933" rIns="121900" bIns="60933" anchor="ctr" anchorCtr="0">
            <a:noAutofit/>
          </a:bodyPr>
          <a:lstStyle/>
          <a:p>
            <a:pPr defTabSz="1219170">
              <a:buClr>
                <a:srgbClr val="000000"/>
              </a:buClr>
            </a:pPr>
            <a:endParaRPr sz="1200" b="1" kern="0">
              <a:solidFill>
                <a:srgbClr val="595959"/>
              </a:solidFill>
              <a:latin typeface="Arial"/>
              <a:ea typeface="Arial"/>
              <a:cs typeface="Arial"/>
              <a:sym typeface="Arial"/>
            </a:endParaRPr>
          </a:p>
        </p:txBody>
      </p:sp>
      <p:sp>
        <p:nvSpPr>
          <p:cNvPr id="23" name="Google Shape;373;g13b5f3b2f4f_0_649"/>
          <p:cNvSpPr/>
          <p:nvPr/>
        </p:nvSpPr>
        <p:spPr>
          <a:xfrm>
            <a:off x="8264232" y="2794803"/>
            <a:ext cx="3853974" cy="3188124"/>
          </a:xfrm>
          <a:prstGeom prst="rect">
            <a:avLst/>
          </a:prstGeom>
          <a:noFill/>
          <a:ln>
            <a:noFill/>
          </a:ln>
        </p:spPr>
        <p:txBody>
          <a:bodyPr spcFirstLastPara="1" wrap="square" lIns="121900" tIns="60933" rIns="121900" bIns="60933" anchor="ctr" anchorCtr="0">
            <a:noAutofit/>
          </a:bodyPr>
          <a:lstStyle/>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Suite à l’opération du patient, le </a:t>
            </a:r>
            <a:r>
              <a:rPr lang="fr-FR" sz="1400" b="1" kern="0" dirty="0">
                <a:solidFill>
                  <a:srgbClr val="595959"/>
                </a:solidFill>
                <a:latin typeface="Calibri" panose="020F0502020204030204" pitchFamily="34" charset="0"/>
                <a:ea typeface="Arial"/>
                <a:cs typeface="Calibri" panose="020F0502020204030204" pitchFamily="34" charset="0"/>
                <a:sym typeface="Arial"/>
              </a:rPr>
              <a:t>canal de discussion</a:t>
            </a:r>
            <a:r>
              <a:rPr lang="fr-FR" sz="1400" kern="0" dirty="0">
                <a:solidFill>
                  <a:srgbClr val="595959"/>
                </a:solidFill>
                <a:latin typeface="Calibri" panose="020F0502020204030204" pitchFamily="34" charset="0"/>
                <a:ea typeface="Arial"/>
                <a:cs typeface="Calibri" panose="020F0502020204030204" pitchFamily="34" charset="0"/>
                <a:sym typeface="Arial"/>
              </a:rPr>
              <a:t> de la messagerie est ouvert par le docteur. Ce canal est ouvert jusqu’à la consultation de contrôle à 1 mois, sauf si besoin de le maintenir ouvert. </a:t>
            </a:r>
          </a:p>
          <a:p>
            <a:pPr defTabSz="1219170">
              <a:buClr>
                <a:srgbClr val="595959"/>
              </a:buClr>
              <a:buSzPts val="1000"/>
            </a:pPr>
            <a:endParaRPr lang="fr-FR" sz="1400" kern="0" dirty="0">
              <a:solidFill>
                <a:srgbClr val="595959"/>
              </a:solidFill>
              <a:latin typeface="Calibri" panose="020F0502020204030204" pitchFamily="34" charset="0"/>
              <a:ea typeface="Arial"/>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Envoi des </a:t>
            </a:r>
            <a:r>
              <a:rPr lang="fr-FR" sz="1400" b="1" kern="0" dirty="0">
                <a:solidFill>
                  <a:srgbClr val="595959"/>
                </a:solidFill>
                <a:latin typeface="Calibri" panose="020F0502020204030204" pitchFamily="34" charset="0"/>
                <a:ea typeface="Arial"/>
                <a:cs typeface="Calibri" panose="020F0502020204030204" pitchFamily="34" charset="0"/>
                <a:sym typeface="Arial"/>
              </a:rPr>
              <a:t>comptes rendus opératoires </a:t>
            </a:r>
            <a:r>
              <a:rPr lang="fr-FR" sz="1400" kern="0" dirty="0">
                <a:solidFill>
                  <a:srgbClr val="595959"/>
                </a:solidFill>
                <a:latin typeface="Calibri" panose="020F0502020204030204" pitchFamily="34" charset="0"/>
                <a:ea typeface="Arial"/>
                <a:cs typeface="Calibri" panose="020F0502020204030204" pitchFamily="34" charset="0"/>
                <a:sym typeface="Arial"/>
              </a:rPr>
              <a:t>par messagerie sécurisée sur Mon espace santé</a:t>
            </a:r>
          </a:p>
          <a:p>
            <a:pPr marL="228594" indent="-228594" defTabSz="1219170">
              <a:buClr>
                <a:srgbClr val="595959"/>
              </a:buClr>
              <a:buSzPts val="1000"/>
              <a:buFont typeface="Arial"/>
              <a:buChar char="•"/>
            </a:pPr>
            <a:r>
              <a:rPr lang="fr-FR" sz="1400" b="1" kern="0" dirty="0">
                <a:solidFill>
                  <a:srgbClr val="595959"/>
                </a:solidFill>
                <a:latin typeface="Calibri" panose="020F0502020204030204" pitchFamily="34" charset="0"/>
                <a:ea typeface="Arial"/>
                <a:cs typeface="Calibri" panose="020F0502020204030204" pitchFamily="34" charset="0"/>
                <a:sym typeface="Arial"/>
              </a:rPr>
              <a:t>Partage d’informations </a:t>
            </a:r>
            <a:r>
              <a:rPr lang="fr-FR" sz="1400" kern="0" dirty="0">
                <a:solidFill>
                  <a:srgbClr val="595959"/>
                </a:solidFill>
                <a:latin typeface="Calibri" panose="020F0502020204030204" pitchFamily="34" charset="0"/>
                <a:ea typeface="Arial"/>
                <a:cs typeface="Calibri" panose="020F0502020204030204" pitchFamily="34" charset="0"/>
                <a:sym typeface="Arial"/>
              </a:rPr>
              <a:t>sur les consultations collectives et les évènements</a:t>
            </a:r>
          </a:p>
          <a:p>
            <a:pPr marL="228594" indent="-228594" defTabSz="1219170">
              <a:buClr>
                <a:srgbClr val="595959"/>
              </a:buClr>
              <a:buSzPts val="1000"/>
              <a:buFont typeface="Arial"/>
              <a:buChar char="•"/>
            </a:pPr>
            <a:r>
              <a:rPr lang="fr-FR" sz="1400" b="1" kern="0" dirty="0">
                <a:solidFill>
                  <a:srgbClr val="595959"/>
                </a:solidFill>
                <a:latin typeface="Calibri" panose="020F0502020204030204" pitchFamily="34" charset="0"/>
                <a:ea typeface="Arial"/>
                <a:cs typeface="Calibri" panose="020F0502020204030204" pitchFamily="34" charset="0"/>
                <a:sym typeface="Arial"/>
              </a:rPr>
              <a:t>Renouvellement d’ordonnances</a:t>
            </a:r>
            <a:endParaRPr lang="fr-FR" sz="1400" kern="0" dirty="0">
              <a:solidFill>
                <a:srgbClr val="595959"/>
              </a:solidFill>
              <a:latin typeface="Calibri" panose="020F0502020204030204" pitchFamily="34" charset="0"/>
              <a:ea typeface="Arial"/>
              <a:cs typeface="Calibri" panose="020F0502020204030204" pitchFamily="34" charset="0"/>
              <a:sym typeface="Arial"/>
            </a:endParaRPr>
          </a:p>
          <a:p>
            <a:pPr marL="228594" indent="-228594" defTabSz="1219170">
              <a:buClr>
                <a:srgbClr val="595959"/>
              </a:buClr>
              <a:buSzPts val="1000"/>
              <a:buFont typeface="Arial"/>
              <a:buChar char="•"/>
            </a:pPr>
            <a:r>
              <a:rPr lang="fr-FR" sz="1400" kern="0" dirty="0">
                <a:solidFill>
                  <a:srgbClr val="595959"/>
                </a:solidFill>
                <a:latin typeface="Calibri" panose="020F0502020204030204" pitchFamily="34" charset="0"/>
                <a:ea typeface="Arial"/>
                <a:cs typeface="Calibri" panose="020F0502020204030204" pitchFamily="34" charset="0"/>
                <a:sym typeface="Arial"/>
              </a:rPr>
              <a:t>Travail sur la silhouette via la réception de photographies des profils des patients</a:t>
            </a:r>
          </a:p>
          <a:p>
            <a:pPr marL="228594" indent="-228594" defTabSz="1219170">
              <a:buClr>
                <a:srgbClr val="595959"/>
              </a:buClr>
              <a:buSzPts val="1000"/>
              <a:buFont typeface="Arial"/>
              <a:buChar char="•"/>
            </a:pPr>
            <a:r>
              <a:rPr lang="fr-FR" sz="1400" b="1" kern="0" dirty="0">
                <a:solidFill>
                  <a:srgbClr val="595959"/>
                </a:solidFill>
                <a:latin typeface="Calibri" panose="020F0502020204030204" pitchFamily="34" charset="0"/>
                <a:ea typeface="Arial"/>
                <a:cs typeface="Calibri" panose="020F0502020204030204" pitchFamily="34" charset="0"/>
                <a:sym typeface="Arial"/>
              </a:rPr>
              <a:t>Surveillance post-opératoire </a:t>
            </a:r>
            <a:r>
              <a:rPr lang="fr-FR" sz="1400" kern="0" dirty="0">
                <a:solidFill>
                  <a:srgbClr val="595959"/>
                </a:solidFill>
                <a:latin typeface="Calibri" panose="020F0502020204030204" pitchFamily="34" charset="0"/>
                <a:ea typeface="Arial"/>
                <a:cs typeface="Calibri" panose="020F0502020204030204" pitchFamily="34" charset="0"/>
                <a:sym typeface="Arial"/>
              </a:rPr>
              <a:t>: échanges sur des préoccupations diverses des patients, etc.</a:t>
            </a:r>
          </a:p>
        </p:txBody>
      </p:sp>
      <p:sp>
        <p:nvSpPr>
          <p:cNvPr id="24" name="Google Shape;374;g13b5f3b2f4f_0_649"/>
          <p:cNvSpPr/>
          <p:nvPr/>
        </p:nvSpPr>
        <p:spPr>
          <a:xfrm>
            <a:off x="8264233" y="2165090"/>
            <a:ext cx="3622968" cy="528000"/>
          </a:xfrm>
          <a:prstGeom prst="rect">
            <a:avLst/>
          </a:prstGeom>
          <a:solidFill>
            <a:schemeClr val="lt1"/>
          </a:solidFill>
          <a:ln>
            <a:noFill/>
          </a:ln>
        </p:spPr>
        <p:txBody>
          <a:bodyPr spcFirstLastPara="1" wrap="square" lIns="121900" tIns="60933" rIns="121900" bIns="60933" anchor="ctr" anchorCtr="0">
            <a:noAutofit/>
          </a:bodyPr>
          <a:lstStyle/>
          <a:p>
            <a:pPr algn="ctr" defTabSz="1219170">
              <a:buClr>
                <a:srgbClr val="000000"/>
              </a:buClr>
            </a:pPr>
            <a:r>
              <a:rPr lang="fr-FR" sz="1600" b="1" kern="0" dirty="0">
                <a:solidFill>
                  <a:srgbClr val="006AB2"/>
                </a:solidFill>
                <a:latin typeface="Calibri" panose="020F0502020204030204" pitchFamily="34" charset="0"/>
                <a:ea typeface="Arial"/>
                <a:cs typeface="Calibri" panose="020F0502020204030204" pitchFamily="34" charset="0"/>
                <a:sym typeface="Arial"/>
              </a:rPr>
              <a:t>Obésité</a:t>
            </a:r>
            <a:r>
              <a:rPr lang="fr-FR" sz="1600" b="1" kern="0">
                <a:solidFill>
                  <a:srgbClr val="006AB2"/>
                </a:solidFill>
                <a:latin typeface="Calibri" panose="020F0502020204030204" pitchFamily="34" charset="0"/>
                <a:ea typeface="Arial"/>
                <a:cs typeface="Calibri" panose="020F0502020204030204" pitchFamily="34" charset="0"/>
                <a:sym typeface="Arial"/>
              </a:rPr>
              <a:t> </a:t>
            </a:r>
            <a:r>
              <a:rPr lang="fr-FR" sz="1600" b="1" kern="0" dirty="0" err="1">
                <a:solidFill>
                  <a:srgbClr val="006AB2"/>
                </a:solidFill>
                <a:latin typeface="Calibri" panose="020F0502020204030204" pitchFamily="34" charset="0"/>
                <a:ea typeface="Arial"/>
                <a:cs typeface="Calibri" panose="020F0502020204030204" pitchFamily="34" charset="0"/>
                <a:sym typeface="Arial"/>
              </a:rPr>
              <a:t>bariatrique</a:t>
            </a:r>
            <a:r>
              <a:rPr lang="fr-FR" sz="1600" b="1" kern="0" dirty="0">
                <a:solidFill>
                  <a:srgbClr val="006AB2"/>
                </a:solidFill>
                <a:latin typeface="Calibri" panose="020F0502020204030204" pitchFamily="34" charset="0"/>
                <a:ea typeface="Arial"/>
                <a:cs typeface="Calibri" panose="020F0502020204030204" pitchFamily="34" charset="0"/>
                <a:sym typeface="Arial"/>
              </a:rPr>
              <a:t> </a:t>
            </a:r>
            <a:r>
              <a:rPr lang="fr-FR" sz="1600" b="1" kern="0">
                <a:solidFill>
                  <a:srgbClr val="006AB2"/>
                </a:solidFill>
                <a:latin typeface="Calibri" panose="020F0502020204030204" pitchFamily="34" charset="0"/>
                <a:ea typeface="Arial"/>
                <a:cs typeface="Calibri" panose="020F0502020204030204" pitchFamily="34" charset="0"/>
                <a:sym typeface="Arial"/>
              </a:rPr>
              <a:t>: suivi </a:t>
            </a:r>
            <a:r>
              <a:rPr lang="fr-FR" sz="1600" b="1" kern="0" dirty="0">
                <a:solidFill>
                  <a:srgbClr val="006AB2"/>
                </a:solidFill>
                <a:latin typeface="Calibri" panose="020F0502020204030204" pitchFamily="34" charset="0"/>
                <a:ea typeface="Arial"/>
                <a:cs typeface="Calibri" panose="020F0502020204030204" pitchFamily="34" charset="0"/>
                <a:sym typeface="Arial"/>
              </a:rPr>
              <a:t>post opératoire chirurgie </a:t>
            </a:r>
            <a:r>
              <a:rPr lang="fr-FR" sz="1600" b="1" kern="0" dirty="0" err="1">
                <a:solidFill>
                  <a:srgbClr val="006AB2"/>
                </a:solidFill>
                <a:latin typeface="Calibri" panose="020F0502020204030204" pitchFamily="34" charset="0"/>
                <a:ea typeface="Arial"/>
                <a:cs typeface="Calibri" panose="020F0502020204030204" pitchFamily="34" charset="0"/>
                <a:sym typeface="Arial"/>
              </a:rPr>
              <a:t>bariatrique</a:t>
            </a:r>
            <a:endParaRPr sz="2000" kern="0" dirty="0">
              <a:solidFill>
                <a:srgbClr val="000000"/>
              </a:solidFill>
              <a:latin typeface="Calibri" panose="020F0502020204030204" pitchFamily="34" charset="0"/>
              <a:cs typeface="Calibri" panose="020F0502020204030204" pitchFamily="34" charset="0"/>
              <a:sym typeface="Arial"/>
            </a:endParaRPr>
          </a:p>
        </p:txBody>
      </p:sp>
      <p:sp>
        <p:nvSpPr>
          <p:cNvPr id="18" name="Google Shape;386;g13b5f3b2f4f_0_649"/>
          <p:cNvSpPr/>
          <p:nvPr/>
        </p:nvSpPr>
        <p:spPr>
          <a:xfrm>
            <a:off x="8264231" y="2817500"/>
            <a:ext cx="224000" cy="210800"/>
          </a:xfrm>
          <a:prstGeom prst="star8">
            <a:avLst>
              <a:gd name="adj" fmla="val 37500"/>
            </a:avLst>
          </a:prstGeom>
          <a:solidFill>
            <a:srgbClr val="006AB2"/>
          </a:solidFill>
          <a:ln w="25400" cap="flat" cmpd="sng">
            <a:solidFill>
              <a:srgbClr val="006AB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1</a:t>
            </a:r>
            <a:endParaRPr sz="1867" kern="0" dirty="0">
              <a:solidFill>
                <a:srgbClr val="000000"/>
              </a:solidFill>
              <a:latin typeface="Arial"/>
              <a:cs typeface="Arial"/>
              <a:sym typeface="Arial"/>
            </a:endParaRPr>
          </a:p>
        </p:txBody>
      </p:sp>
      <p:sp>
        <p:nvSpPr>
          <p:cNvPr id="19" name="Google Shape;389;g13b5f3b2f4f_0_649"/>
          <p:cNvSpPr/>
          <p:nvPr/>
        </p:nvSpPr>
        <p:spPr>
          <a:xfrm>
            <a:off x="8264233" y="3998467"/>
            <a:ext cx="224000" cy="210800"/>
          </a:xfrm>
          <a:prstGeom prst="star8">
            <a:avLst>
              <a:gd name="adj" fmla="val 37500"/>
            </a:avLst>
          </a:prstGeom>
          <a:solidFill>
            <a:srgbClr val="006AB2"/>
          </a:solidFill>
          <a:ln w="25400" cap="flat" cmpd="sng">
            <a:solidFill>
              <a:srgbClr val="006AB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fr-FR" sz="1067" b="1" kern="0" dirty="0">
                <a:solidFill>
                  <a:prstClr val="white"/>
                </a:solidFill>
                <a:latin typeface="Arial"/>
                <a:ea typeface="Arial"/>
                <a:cs typeface="Arial"/>
                <a:sym typeface="Arial"/>
              </a:rPr>
              <a:t>2</a:t>
            </a:r>
            <a:endParaRPr sz="1867" kern="0" dirty="0">
              <a:solidFill>
                <a:srgbClr val="000000"/>
              </a:solidFill>
              <a:latin typeface="Arial"/>
              <a:cs typeface="Arial"/>
              <a:sym typeface="Arial"/>
            </a:endParaRPr>
          </a:p>
        </p:txBody>
      </p:sp>
      <p:sp>
        <p:nvSpPr>
          <p:cNvPr id="2" name="Rectangle 1"/>
          <p:cNvSpPr/>
          <p:nvPr/>
        </p:nvSpPr>
        <p:spPr>
          <a:xfrm>
            <a:off x="0" y="1606679"/>
            <a:ext cx="12192000" cy="379591"/>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b="1" dirty="0">
                <a:solidFill>
                  <a:schemeClr val="bg1"/>
                </a:solidFill>
                <a:latin typeface="Calibri" panose="020F0502020204030204" pitchFamily="34" charset="0"/>
                <a:ea typeface="Helvetica Neue Medium"/>
                <a:cs typeface="Calibri" panose="020F0502020204030204" pitchFamily="34" charset="0"/>
                <a:sym typeface="Helvetica Neue Medium"/>
              </a:rPr>
              <a:t>Vers une meilleure coordination des soins grâce à une fluidité d’échanges sécurisés entre professionnels et patients</a:t>
            </a:r>
            <a:endParaRPr kumimoji="0" lang="fr-FR" b="1" i="0" u="none" strike="noStrike" cap="none" spc="0" normalizeH="0" baseline="0" dirty="0">
              <a:ln>
                <a:noFill/>
              </a:ln>
              <a:solidFill>
                <a:schemeClr val="bg1"/>
              </a:solidFill>
              <a:effectLst/>
              <a:uFillTx/>
              <a:latin typeface="Calibri" panose="020F0502020204030204" pitchFamily="34" charset="0"/>
              <a:ea typeface="Helvetica Neue Medium"/>
              <a:cs typeface="Calibri" panose="020F0502020204030204" pitchFamily="34" charset="0"/>
              <a:sym typeface="Helvetica Neue Medium"/>
            </a:endParaRPr>
          </a:p>
        </p:txBody>
      </p:sp>
    </p:spTree>
    <p:extLst>
      <p:ext uri="{BB962C8B-B14F-4D97-AF65-F5344CB8AC3E}">
        <p14:creationId xmlns:p14="http://schemas.microsoft.com/office/powerpoint/2010/main" val="401975538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Exemples d’usages de transmission des documents de sortie</a:t>
            </a:r>
          </a:p>
        </p:txBody>
      </p:sp>
      <p:sp>
        <p:nvSpPr>
          <p:cNvPr id="56" name="Google Shape;375;g13b5f3b2f4f_0_649"/>
          <p:cNvSpPr/>
          <p:nvPr/>
        </p:nvSpPr>
        <p:spPr>
          <a:xfrm>
            <a:off x="2192867" y="2777066"/>
            <a:ext cx="7425266" cy="1837267"/>
          </a:xfrm>
          <a:prstGeom prst="rect">
            <a:avLst/>
          </a:prstGeom>
          <a:solidFill>
            <a:srgbClr val="F2F2F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900" b="1">
              <a:solidFill>
                <a:srgbClr val="595959"/>
              </a:solidFill>
              <a:latin typeface="Arial"/>
              <a:ea typeface="Arial"/>
              <a:cs typeface="Arial"/>
              <a:sym typeface="Arial"/>
            </a:endParaRPr>
          </a:p>
        </p:txBody>
      </p:sp>
      <p:sp>
        <p:nvSpPr>
          <p:cNvPr id="57" name="Google Shape;376;g13b5f3b2f4f_0_649"/>
          <p:cNvSpPr txBox="1"/>
          <p:nvPr/>
        </p:nvSpPr>
        <p:spPr>
          <a:xfrm>
            <a:off x="4107395" y="2966535"/>
            <a:ext cx="4526400" cy="1453061"/>
          </a:xfrm>
          <a:prstGeom prst="rect">
            <a:avLst/>
          </a:prstGeom>
          <a:noFill/>
          <a:ln>
            <a:noFill/>
          </a:ln>
        </p:spPr>
        <p:txBody>
          <a:bodyPr spcFirstLastPara="1" wrap="square" lIns="72000" tIns="108000" rIns="72000" bIns="108000" anchor="ctr" anchorCtr="0">
            <a:noAutofit/>
          </a:bodyPr>
          <a:lstStyle/>
          <a:p>
            <a:pPr marL="171450" marR="0" lvl="0" indent="-171450" algn="l" rtl="0">
              <a:spcBef>
                <a:spcPts val="0"/>
              </a:spcBef>
              <a:spcAft>
                <a:spcPts val="0"/>
              </a:spcAft>
              <a:buClr>
                <a:srgbClr val="575757"/>
              </a:buClr>
              <a:buSzPts val="1000"/>
              <a:buFont typeface="Noto Sans Symbols"/>
              <a:buChar char="▪"/>
            </a:pPr>
            <a:r>
              <a:rPr lang="fr-FR" sz="1600" b="1" dirty="0">
                <a:solidFill>
                  <a:srgbClr val="575757"/>
                </a:solidFill>
                <a:latin typeface="Calibri" panose="020F0502020204030204" pitchFamily="34" charset="0"/>
                <a:ea typeface="Arial"/>
                <a:cs typeface="Calibri" panose="020F0502020204030204" pitchFamily="34" charset="0"/>
                <a:sym typeface="Arial"/>
              </a:rPr>
              <a:t>Transmission de la lettre de liaison</a:t>
            </a:r>
            <a:endParaRPr sz="1600" b="1" dirty="0">
              <a:latin typeface="Calibri" panose="020F0502020204030204" pitchFamily="34" charset="0"/>
              <a:cs typeface="Calibri" panose="020F0502020204030204" pitchFamily="34" charset="0"/>
            </a:endParaRPr>
          </a:p>
          <a:p>
            <a:pPr marL="171450" marR="0" lvl="0" indent="-171450" algn="l" rtl="0">
              <a:spcBef>
                <a:spcPts val="0"/>
              </a:spcBef>
              <a:spcAft>
                <a:spcPts val="0"/>
              </a:spcAft>
              <a:buClr>
                <a:srgbClr val="575757"/>
              </a:buClr>
              <a:buSzPts val="1000"/>
              <a:buFont typeface="Noto Sans Symbols"/>
              <a:buChar char="▪"/>
            </a:pPr>
            <a:r>
              <a:rPr lang="fr-FR" sz="1600" b="1" dirty="0">
                <a:solidFill>
                  <a:srgbClr val="575757"/>
                </a:solidFill>
                <a:latin typeface="Calibri" panose="020F0502020204030204" pitchFamily="34" charset="0"/>
                <a:ea typeface="Arial"/>
                <a:cs typeface="Calibri" panose="020F0502020204030204" pitchFamily="34" charset="0"/>
                <a:sym typeface="Arial"/>
              </a:rPr>
              <a:t>Transmission des comptes rendus</a:t>
            </a:r>
            <a:endParaRPr sz="1600" b="1" dirty="0">
              <a:latin typeface="Calibri" panose="020F0502020204030204" pitchFamily="34" charset="0"/>
              <a:cs typeface="Calibri" panose="020F0502020204030204" pitchFamily="34" charset="0"/>
            </a:endParaRPr>
          </a:p>
          <a:p>
            <a:pPr marL="171450" marR="0" lvl="0" indent="-171450" algn="l" rtl="0">
              <a:spcBef>
                <a:spcPts val="0"/>
              </a:spcBef>
              <a:spcAft>
                <a:spcPts val="0"/>
              </a:spcAft>
              <a:buClr>
                <a:srgbClr val="575757"/>
              </a:buClr>
              <a:buSzPts val="1000"/>
              <a:buFont typeface="Noto Sans Symbols"/>
              <a:buChar char="▪"/>
            </a:pPr>
            <a:r>
              <a:rPr lang="fr-FR" sz="1600" b="1" dirty="0">
                <a:solidFill>
                  <a:srgbClr val="575757"/>
                </a:solidFill>
                <a:latin typeface="Calibri" panose="020F0502020204030204" pitchFamily="34" charset="0"/>
                <a:ea typeface="Arial"/>
                <a:cs typeface="Calibri" panose="020F0502020204030204" pitchFamily="34" charset="0"/>
                <a:sym typeface="Arial"/>
              </a:rPr>
              <a:t>Transmission des comptes rendus opératoires </a:t>
            </a:r>
            <a:endParaRPr sz="1600" b="1" dirty="0">
              <a:latin typeface="Calibri" panose="020F0502020204030204" pitchFamily="34" charset="0"/>
              <a:cs typeface="Calibri" panose="020F0502020204030204" pitchFamily="34" charset="0"/>
            </a:endParaRPr>
          </a:p>
          <a:p>
            <a:pPr marL="171450" marR="0" lvl="0" indent="-171450" algn="l" rtl="0">
              <a:spcBef>
                <a:spcPts val="0"/>
              </a:spcBef>
              <a:spcAft>
                <a:spcPts val="0"/>
              </a:spcAft>
              <a:buClr>
                <a:srgbClr val="575757"/>
              </a:buClr>
              <a:buSzPts val="1000"/>
              <a:buFont typeface="Noto Sans Symbols"/>
              <a:buChar char="▪"/>
            </a:pPr>
            <a:r>
              <a:rPr lang="fr-FR" sz="1600" b="1" dirty="0">
                <a:solidFill>
                  <a:srgbClr val="575757"/>
                </a:solidFill>
                <a:latin typeface="Calibri" panose="020F0502020204030204" pitchFamily="34" charset="0"/>
                <a:ea typeface="Arial"/>
                <a:cs typeface="Calibri" panose="020F0502020204030204" pitchFamily="34" charset="0"/>
                <a:sym typeface="Arial"/>
              </a:rPr>
              <a:t>Transmission des ordonnances de sortie</a:t>
            </a:r>
            <a:endParaRPr sz="1600" b="1" dirty="0">
              <a:latin typeface="Calibri" panose="020F0502020204030204" pitchFamily="34" charset="0"/>
              <a:cs typeface="Calibri" panose="020F0502020204030204" pitchFamily="34" charset="0"/>
            </a:endParaRPr>
          </a:p>
          <a:p>
            <a:pPr marL="171450" marR="0" lvl="0" indent="-171450" algn="l" rtl="0">
              <a:spcBef>
                <a:spcPts val="0"/>
              </a:spcBef>
              <a:spcAft>
                <a:spcPts val="0"/>
              </a:spcAft>
              <a:buClr>
                <a:srgbClr val="575757"/>
              </a:buClr>
              <a:buSzPts val="1000"/>
              <a:buFont typeface="Noto Sans Symbols"/>
              <a:buChar char="▪"/>
            </a:pPr>
            <a:r>
              <a:rPr lang="fr-FR" sz="1600" b="1" dirty="0">
                <a:solidFill>
                  <a:srgbClr val="575757"/>
                </a:solidFill>
                <a:latin typeface="Calibri" panose="020F0502020204030204" pitchFamily="34" charset="0"/>
                <a:ea typeface="Arial"/>
                <a:cs typeface="Calibri" panose="020F0502020204030204" pitchFamily="34" charset="0"/>
                <a:sym typeface="Arial"/>
              </a:rPr>
              <a:t>Transmission des documents relatifs aux dispositifs médicaux implantables</a:t>
            </a:r>
            <a:endParaRPr sz="1600" b="1" dirty="0">
              <a:latin typeface="Calibri" panose="020F0502020204030204" pitchFamily="34" charset="0"/>
              <a:cs typeface="Calibri" panose="020F0502020204030204" pitchFamily="34" charset="0"/>
            </a:endParaRPr>
          </a:p>
        </p:txBody>
      </p:sp>
      <p:sp>
        <p:nvSpPr>
          <p:cNvPr id="58" name="Google Shape;377;g13b5f3b2f4f_0_649"/>
          <p:cNvSpPr/>
          <p:nvPr/>
        </p:nvSpPr>
        <p:spPr>
          <a:xfrm>
            <a:off x="2313517" y="3136899"/>
            <a:ext cx="1529572" cy="111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b="1" dirty="0">
                <a:solidFill>
                  <a:srgbClr val="595959"/>
                </a:solidFill>
                <a:latin typeface="Calibri" panose="020F0502020204030204" pitchFamily="34" charset="0"/>
                <a:ea typeface="Arial"/>
                <a:cs typeface="Calibri" panose="020F0502020204030204" pitchFamily="34" charset="0"/>
                <a:sym typeface="Arial"/>
              </a:rPr>
              <a:t>Transmission des documents médicaux </a:t>
            </a:r>
            <a:endParaRPr sz="4000" dirty="0">
              <a:latin typeface="Calibri" panose="020F0502020204030204" pitchFamily="34" charset="0"/>
              <a:cs typeface="Calibri" panose="020F0502020204030204" pitchFamily="34" charset="0"/>
            </a:endParaRPr>
          </a:p>
        </p:txBody>
      </p:sp>
      <p:sp>
        <p:nvSpPr>
          <p:cNvPr id="59" name="Google Shape;384;g13b5f3b2f4f_0_649"/>
          <p:cNvSpPr txBox="1"/>
          <p:nvPr/>
        </p:nvSpPr>
        <p:spPr>
          <a:xfrm rot="1211581">
            <a:off x="8234094" y="2594359"/>
            <a:ext cx="1744436" cy="560159"/>
          </a:xfrm>
          <a:prstGeom prst="rect">
            <a:avLst/>
          </a:prstGeom>
          <a:solidFill>
            <a:schemeClr val="lt2"/>
          </a:solidFill>
          <a:ln>
            <a:noFill/>
          </a:ln>
        </p:spPr>
        <p:txBody>
          <a:bodyPr spcFirstLastPara="1" wrap="square" lIns="72000" tIns="108000" rIns="72000" bIns="108000" anchor="ctr" anchorCtr="0">
            <a:noAutofit/>
          </a:bodyPr>
          <a:lstStyle/>
          <a:p>
            <a:pPr marL="0" marR="0" lvl="0" indent="0" algn="ctr" rtl="0">
              <a:spcBef>
                <a:spcPts val="0"/>
              </a:spcBef>
              <a:spcAft>
                <a:spcPts val="0"/>
              </a:spcAft>
              <a:buNone/>
            </a:pPr>
            <a:r>
              <a:rPr lang="fr-FR" dirty="0">
                <a:solidFill>
                  <a:schemeClr val="lt1"/>
                </a:solidFill>
                <a:latin typeface="Calibri" panose="020F0502020204030204" pitchFamily="34" charset="0"/>
                <a:ea typeface="Arial"/>
                <a:cs typeface="Calibri" panose="020F0502020204030204" pitchFamily="34" charset="0"/>
                <a:sym typeface="Arial"/>
              </a:rPr>
              <a:t>Transverses à tous les services</a:t>
            </a:r>
            <a:endParaRPr sz="2800" dirty="0">
              <a:latin typeface="Calibri" panose="020F0502020204030204" pitchFamily="34" charset="0"/>
              <a:cs typeface="Calibri" panose="020F0502020204030204" pitchFamily="34" charset="0"/>
            </a:endParaRPr>
          </a:p>
        </p:txBody>
      </p:sp>
      <p:sp>
        <p:nvSpPr>
          <p:cNvPr id="2" name="ZoneTexte 1"/>
          <p:cNvSpPr txBox="1"/>
          <p:nvPr/>
        </p:nvSpPr>
        <p:spPr>
          <a:xfrm>
            <a:off x="1385455" y="5009162"/>
            <a:ext cx="894080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fr-FR" sz="1600" b="1" dirty="0">
                <a:solidFill>
                  <a:schemeClr val="tx2"/>
                </a:solidFill>
                <a:latin typeface="Calibri" panose="020F0502020204030204" pitchFamily="34" charset="0"/>
                <a:cs typeface="Calibri" panose="020F0502020204030204" pitchFamily="34" charset="0"/>
                <a:sym typeface="Helvetica Neue"/>
              </a:rPr>
              <a:t>Le Code de la Santé Publique définit les documents de sortie qui sont à partager obligatoirement dans le DMP et par la messagerie de Mon espace santé. </a:t>
            </a:r>
            <a:endParaRPr kumimoji="0" lang="fr-FR" sz="1600" b="1" i="0" u="none" strike="noStrike" cap="none" spc="0" normalizeH="0" baseline="0" dirty="0">
              <a:ln>
                <a:noFill/>
              </a:ln>
              <a:solidFill>
                <a:schemeClr val="tx2"/>
              </a:solidFill>
              <a:effectLst/>
              <a:uFillTx/>
              <a:latin typeface="Calibri" panose="020F0502020204030204" pitchFamily="34" charset="0"/>
              <a:cs typeface="Calibri" panose="020F0502020204030204" pitchFamily="34" charset="0"/>
              <a:sym typeface="Helvetica Neue"/>
            </a:endParaRPr>
          </a:p>
        </p:txBody>
      </p:sp>
    </p:spTree>
    <p:extLst>
      <p:ext uri="{BB962C8B-B14F-4D97-AF65-F5344CB8AC3E}">
        <p14:creationId xmlns:p14="http://schemas.microsoft.com/office/powerpoint/2010/main" val="105122691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 d’un parcours de chirurgie ambulatoire</a:t>
            </a:r>
          </a:p>
        </p:txBody>
      </p:sp>
      <p:sp>
        <p:nvSpPr>
          <p:cNvPr id="8" name="ZoneTexte 7">
            <a:extLst>
              <a:ext uri="{FF2B5EF4-FFF2-40B4-BE49-F238E27FC236}">
                <a16:creationId xmlns:a16="http://schemas.microsoft.com/office/drawing/2014/main" id="{8B9168DD-7FC4-F784-0064-BF1C31B92CBE}"/>
              </a:ext>
            </a:extLst>
          </p:cNvPr>
          <p:cNvSpPr txBox="1"/>
          <p:nvPr/>
        </p:nvSpPr>
        <p:spPr>
          <a:xfrm flipV="1">
            <a:off x="4002801" y="6323947"/>
            <a:ext cx="0" cy="45719"/>
          </a:xfrm>
          <a:prstGeom prst="rect">
            <a:avLst/>
          </a:prstGeom>
          <a:noFill/>
        </p:spPr>
        <p:txBody>
          <a:bodyPr wrap="none" lIns="96000" tIns="144000" rIns="96000" bIns="144000" rtlCol="0" anchor="ctr" anchorCtr="0">
            <a:normAutofit fontScale="25000" lnSpcReduction="20000"/>
          </a:bodyPr>
          <a:lstStyle/>
          <a:p>
            <a:pPr algn="ctr" defTabSz="1219170">
              <a:buClr>
                <a:srgbClr val="000000"/>
              </a:buClr>
            </a:pPr>
            <a:endParaRPr lang="fr-FR" sz="2000" kern="0" dirty="0" err="1">
              <a:solidFill>
                <a:srgbClr val="575757"/>
              </a:solidFill>
              <a:latin typeface="Arial"/>
              <a:cs typeface="Arial"/>
              <a:sym typeface="Arial"/>
            </a:endParaRPr>
          </a:p>
        </p:txBody>
      </p:sp>
      <p:sp>
        <p:nvSpPr>
          <p:cNvPr id="161" name="Rectangle 160"/>
          <p:cNvSpPr/>
          <p:nvPr/>
        </p:nvSpPr>
        <p:spPr>
          <a:xfrm>
            <a:off x="143945" y="1628321"/>
            <a:ext cx="1221310" cy="4464000"/>
          </a:xfrm>
          <a:prstGeom prst="rect">
            <a:avLst/>
          </a:prstGeom>
          <a:solidFill>
            <a:srgbClr val="2A9CA9">
              <a:alpha val="5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62" name="Rectangle 161"/>
          <p:cNvSpPr/>
          <p:nvPr/>
        </p:nvSpPr>
        <p:spPr>
          <a:xfrm>
            <a:off x="1428362" y="1628321"/>
            <a:ext cx="7944449" cy="4464000"/>
          </a:xfrm>
          <a:prstGeom prst="rect">
            <a:avLst/>
          </a:prstGeom>
          <a:solidFill>
            <a:srgbClr val="F3F3F3">
              <a:alpha val="69804"/>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163" name="Groupe 162"/>
          <p:cNvGrpSpPr/>
          <p:nvPr/>
        </p:nvGrpSpPr>
        <p:grpSpPr>
          <a:xfrm>
            <a:off x="5513515" y="1628321"/>
            <a:ext cx="262117" cy="205570"/>
            <a:chOff x="8307599" y="1430338"/>
            <a:chExt cx="541335" cy="428625"/>
          </a:xfrm>
          <a:solidFill>
            <a:sysClr val="window" lastClr="FFFFFF"/>
          </a:solidFill>
        </p:grpSpPr>
        <p:sp>
          <p:nvSpPr>
            <p:cNvPr id="164" name="Freeform 120"/>
            <p:cNvSpPr>
              <a:spLocks noEditPoints="1"/>
            </p:cNvSpPr>
            <p:nvPr/>
          </p:nvSpPr>
          <p:spPr bwMode="auto">
            <a:xfrm>
              <a:off x="8307599" y="1439863"/>
              <a:ext cx="269874" cy="415925"/>
            </a:xfrm>
            <a:custGeom>
              <a:avLst/>
              <a:gdLst>
                <a:gd name="T0" fmla="*/ 727 w 768"/>
                <a:gd name="T1" fmla="*/ 15 h 1182"/>
                <a:gd name="T2" fmla="*/ 648 w 768"/>
                <a:gd name="T3" fmla="*/ 16 h 1182"/>
                <a:gd name="T4" fmla="*/ 645 w 768"/>
                <a:gd name="T5" fmla="*/ 18 h 1182"/>
                <a:gd name="T6" fmla="*/ 298 w 768"/>
                <a:gd name="T7" fmla="*/ 312 h 1182"/>
                <a:gd name="T8" fmla="*/ 26 w 768"/>
                <a:gd name="T9" fmla="*/ 312 h 1182"/>
                <a:gd name="T10" fmla="*/ 0 w 768"/>
                <a:gd name="T11" fmla="*/ 337 h 1182"/>
                <a:gd name="T12" fmla="*/ 0 w 768"/>
                <a:gd name="T13" fmla="*/ 824 h 1182"/>
                <a:gd name="T14" fmla="*/ 8 w 768"/>
                <a:gd name="T15" fmla="*/ 842 h 1182"/>
                <a:gd name="T16" fmla="*/ 26 w 768"/>
                <a:gd name="T17" fmla="*/ 849 h 1182"/>
                <a:gd name="T18" fmla="*/ 297 w 768"/>
                <a:gd name="T19" fmla="*/ 849 h 1182"/>
                <a:gd name="T20" fmla="*/ 644 w 768"/>
                <a:gd name="T21" fmla="*/ 1167 h 1182"/>
                <a:gd name="T22" fmla="*/ 648 w 768"/>
                <a:gd name="T23" fmla="*/ 1171 h 1182"/>
                <a:gd name="T24" fmla="*/ 689 w 768"/>
                <a:gd name="T25" fmla="*/ 1182 h 1182"/>
                <a:gd name="T26" fmla="*/ 727 w 768"/>
                <a:gd name="T27" fmla="*/ 1172 h 1182"/>
                <a:gd name="T28" fmla="*/ 768 w 768"/>
                <a:gd name="T29" fmla="*/ 1101 h 1182"/>
                <a:gd name="T30" fmla="*/ 768 w 768"/>
                <a:gd name="T31" fmla="*/ 85 h 1182"/>
                <a:gd name="T32" fmla="*/ 727 w 768"/>
                <a:gd name="T33" fmla="*/ 15 h 1182"/>
                <a:gd name="T34" fmla="*/ 717 w 768"/>
                <a:gd name="T35" fmla="*/ 1101 h 1182"/>
                <a:gd name="T36" fmla="*/ 702 w 768"/>
                <a:gd name="T37" fmla="*/ 1127 h 1182"/>
                <a:gd name="T38" fmla="*/ 676 w 768"/>
                <a:gd name="T39" fmla="*/ 1128 h 1182"/>
                <a:gd name="T40" fmla="*/ 333 w 768"/>
                <a:gd name="T41" fmla="*/ 812 h 1182"/>
                <a:gd name="T42" fmla="*/ 333 w 768"/>
                <a:gd name="T43" fmla="*/ 696 h 1182"/>
                <a:gd name="T44" fmla="*/ 307 w 768"/>
                <a:gd name="T45" fmla="*/ 670 h 1182"/>
                <a:gd name="T46" fmla="*/ 282 w 768"/>
                <a:gd name="T47" fmla="*/ 696 h 1182"/>
                <a:gd name="T48" fmla="*/ 282 w 768"/>
                <a:gd name="T49" fmla="*/ 798 h 1182"/>
                <a:gd name="T50" fmla="*/ 51 w 768"/>
                <a:gd name="T51" fmla="*/ 798 h 1182"/>
                <a:gd name="T52" fmla="*/ 51 w 768"/>
                <a:gd name="T53" fmla="*/ 363 h 1182"/>
                <a:gd name="T54" fmla="*/ 282 w 768"/>
                <a:gd name="T55" fmla="*/ 363 h 1182"/>
                <a:gd name="T56" fmla="*/ 282 w 768"/>
                <a:gd name="T57" fmla="*/ 465 h 1182"/>
                <a:gd name="T58" fmla="*/ 307 w 768"/>
                <a:gd name="T59" fmla="*/ 491 h 1182"/>
                <a:gd name="T60" fmla="*/ 333 w 768"/>
                <a:gd name="T61" fmla="*/ 465 h 1182"/>
                <a:gd name="T62" fmla="*/ 333 w 768"/>
                <a:gd name="T63" fmla="*/ 349 h 1182"/>
                <a:gd name="T64" fmla="*/ 676 w 768"/>
                <a:gd name="T65" fmla="*/ 59 h 1182"/>
                <a:gd name="T66" fmla="*/ 702 w 768"/>
                <a:gd name="T67" fmla="*/ 59 h 1182"/>
                <a:gd name="T68" fmla="*/ 717 w 768"/>
                <a:gd name="T69" fmla="*/ 85 h 1182"/>
                <a:gd name="T70" fmla="*/ 717 w 768"/>
                <a:gd name="T71" fmla="*/ 1101 h 1182"/>
                <a:gd name="T72" fmla="*/ 717 w 768"/>
                <a:gd name="T73" fmla="*/ 1101 h 1182"/>
                <a:gd name="T74" fmla="*/ 717 w 768"/>
                <a:gd name="T75" fmla="*/ 1101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8" h="1182">
                  <a:moveTo>
                    <a:pt x="727" y="15"/>
                  </a:moveTo>
                  <a:cubicBezTo>
                    <a:pt x="702" y="0"/>
                    <a:pt x="673" y="1"/>
                    <a:pt x="648" y="16"/>
                  </a:cubicBezTo>
                  <a:cubicBezTo>
                    <a:pt x="647" y="16"/>
                    <a:pt x="646" y="17"/>
                    <a:pt x="645" y="18"/>
                  </a:cubicBezTo>
                  <a:cubicBezTo>
                    <a:pt x="298" y="312"/>
                    <a:pt x="298" y="312"/>
                    <a:pt x="298" y="312"/>
                  </a:cubicBezTo>
                  <a:cubicBezTo>
                    <a:pt x="26" y="312"/>
                    <a:pt x="26" y="312"/>
                    <a:pt x="26" y="312"/>
                  </a:cubicBezTo>
                  <a:cubicBezTo>
                    <a:pt x="11" y="312"/>
                    <a:pt x="0" y="323"/>
                    <a:pt x="0" y="337"/>
                  </a:cubicBezTo>
                  <a:cubicBezTo>
                    <a:pt x="0" y="824"/>
                    <a:pt x="0" y="824"/>
                    <a:pt x="0" y="824"/>
                  </a:cubicBezTo>
                  <a:cubicBezTo>
                    <a:pt x="0" y="830"/>
                    <a:pt x="3" y="837"/>
                    <a:pt x="8" y="842"/>
                  </a:cubicBezTo>
                  <a:cubicBezTo>
                    <a:pt x="12" y="846"/>
                    <a:pt x="19" y="849"/>
                    <a:pt x="26" y="849"/>
                  </a:cubicBezTo>
                  <a:cubicBezTo>
                    <a:pt x="297" y="849"/>
                    <a:pt x="297" y="849"/>
                    <a:pt x="297" y="849"/>
                  </a:cubicBezTo>
                  <a:cubicBezTo>
                    <a:pt x="644" y="1167"/>
                    <a:pt x="644" y="1167"/>
                    <a:pt x="644" y="1167"/>
                  </a:cubicBezTo>
                  <a:cubicBezTo>
                    <a:pt x="645" y="1169"/>
                    <a:pt x="647" y="1170"/>
                    <a:pt x="648" y="1171"/>
                  </a:cubicBezTo>
                  <a:cubicBezTo>
                    <a:pt x="661" y="1178"/>
                    <a:pt x="675" y="1182"/>
                    <a:pt x="689" y="1182"/>
                  </a:cubicBezTo>
                  <a:cubicBezTo>
                    <a:pt x="702" y="1182"/>
                    <a:pt x="715" y="1179"/>
                    <a:pt x="727" y="1172"/>
                  </a:cubicBezTo>
                  <a:cubicBezTo>
                    <a:pt x="753" y="1157"/>
                    <a:pt x="768" y="1131"/>
                    <a:pt x="768" y="1101"/>
                  </a:cubicBezTo>
                  <a:cubicBezTo>
                    <a:pt x="768" y="85"/>
                    <a:pt x="768" y="85"/>
                    <a:pt x="768" y="85"/>
                  </a:cubicBezTo>
                  <a:cubicBezTo>
                    <a:pt x="768" y="55"/>
                    <a:pt x="753" y="29"/>
                    <a:pt x="727" y="15"/>
                  </a:cubicBezTo>
                  <a:close/>
                  <a:moveTo>
                    <a:pt x="717" y="1101"/>
                  </a:moveTo>
                  <a:cubicBezTo>
                    <a:pt x="717" y="1112"/>
                    <a:pt x="711" y="1122"/>
                    <a:pt x="702" y="1127"/>
                  </a:cubicBezTo>
                  <a:cubicBezTo>
                    <a:pt x="698" y="1129"/>
                    <a:pt x="688" y="1134"/>
                    <a:pt x="676" y="1128"/>
                  </a:cubicBezTo>
                  <a:cubicBezTo>
                    <a:pt x="333" y="812"/>
                    <a:pt x="333" y="812"/>
                    <a:pt x="333" y="812"/>
                  </a:cubicBezTo>
                  <a:cubicBezTo>
                    <a:pt x="333" y="696"/>
                    <a:pt x="333" y="696"/>
                    <a:pt x="333" y="696"/>
                  </a:cubicBezTo>
                  <a:cubicBezTo>
                    <a:pt x="333" y="681"/>
                    <a:pt x="321" y="670"/>
                    <a:pt x="307" y="670"/>
                  </a:cubicBezTo>
                  <a:cubicBezTo>
                    <a:pt x="293" y="670"/>
                    <a:pt x="282" y="681"/>
                    <a:pt x="282" y="696"/>
                  </a:cubicBezTo>
                  <a:cubicBezTo>
                    <a:pt x="282" y="798"/>
                    <a:pt x="282" y="798"/>
                    <a:pt x="282" y="798"/>
                  </a:cubicBezTo>
                  <a:cubicBezTo>
                    <a:pt x="51" y="798"/>
                    <a:pt x="51" y="798"/>
                    <a:pt x="51" y="798"/>
                  </a:cubicBezTo>
                  <a:cubicBezTo>
                    <a:pt x="51" y="363"/>
                    <a:pt x="51" y="363"/>
                    <a:pt x="51" y="363"/>
                  </a:cubicBezTo>
                  <a:cubicBezTo>
                    <a:pt x="282" y="363"/>
                    <a:pt x="282" y="363"/>
                    <a:pt x="282" y="363"/>
                  </a:cubicBezTo>
                  <a:cubicBezTo>
                    <a:pt x="282" y="465"/>
                    <a:pt x="282" y="465"/>
                    <a:pt x="282" y="465"/>
                  </a:cubicBezTo>
                  <a:cubicBezTo>
                    <a:pt x="282" y="479"/>
                    <a:pt x="293" y="491"/>
                    <a:pt x="307" y="491"/>
                  </a:cubicBezTo>
                  <a:cubicBezTo>
                    <a:pt x="321" y="491"/>
                    <a:pt x="333" y="479"/>
                    <a:pt x="333" y="465"/>
                  </a:cubicBezTo>
                  <a:cubicBezTo>
                    <a:pt x="333" y="349"/>
                    <a:pt x="333" y="349"/>
                    <a:pt x="333" y="349"/>
                  </a:cubicBezTo>
                  <a:cubicBezTo>
                    <a:pt x="676" y="59"/>
                    <a:pt x="676" y="59"/>
                    <a:pt x="676" y="59"/>
                  </a:cubicBezTo>
                  <a:cubicBezTo>
                    <a:pt x="688" y="53"/>
                    <a:pt x="698" y="57"/>
                    <a:pt x="702" y="59"/>
                  </a:cubicBezTo>
                  <a:cubicBezTo>
                    <a:pt x="711" y="64"/>
                    <a:pt x="717" y="74"/>
                    <a:pt x="717" y="85"/>
                  </a:cubicBezTo>
                  <a:lnTo>
                    <a:pt x="717" y="1101"/>
                  </a:lnTo>
                  <a:close/>
                  <a:moveTo>
                    <a:pt x="717" y="1101"/>
                  </a:moveTo>
                  <a:cubicBezTo>
                    <a:pt x="717" y="1101"/>
                    <a:pt x="717" y="1101"/>
                    <a:pt x="717" y="110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65" name="Freeform 121"/>
            <p:cNvSpPr>
              <a:spLocks noEditPoints="1"/>
            </p:cNvSpPr>
            <p:nvPr/>
          </p:nvSpPr>
          <p:spPr bwMode="auto">
            <a:xfrm>
              <a:off x="8644147" y="1476376"/>
              <a:ext cx="133349" cy="333375"/>
            </a:xfrm>
            <a:custGeom>
              <a:avLst/>
              <a:gdLst>
                <a:gd name="T0" fmla="*/ 376 w 376"/>
                <a:gd name="T1" fmla="*/ 476 h 950"/>
                <a:gd name="T2" fmla="*/ 37 w 376"/>
                <a:gd name="T3" fmla="*/ 4 h 950"/>
                <a:gd name="T4" fmla="*/ 5 w 376"/>
                <a:gd name="T5" fmla="*/ 20 h 950"/>
                <a:gd name="T6" fmla="*/ 21 w 376"/>
                <a:gd name="T7" fmla="*/ 53 h 950"/>
                <a:gd name="T8" fmla="*/ 325 w 376"/>
                <a:gd name="T9" fmla="*/ 476 h 950"/>
                <a:gd name="T10" fmla="*/ 21 w 376"/>
                <a:gd name="T11" fmla="*/ 900 h 950"/>
                <a:gd name="T12" fmla="*/ 5 w 376"/>
                <a:gd name="T13" fmla="*/ 933 h 950"/>
                <a:gd name="T14" fmla="*/ 30 w 376"/>
                <a:gd name="T15" fmla="*/ 950 h 950"/>
                <a:gd name="T16" fmla="*/ 38 w 376"/>
                <a:gd name="T17" fmla="*/ 949 h 950"/>
                <a:gd name="T18" fmla="*/ 376 w 376"/>
                <a:gd name="T19" fmla="*/ 476 h 950"/>
                <a:gd name="T20" fmla="*/ 376 w 376"/>
                <a:gd name="T21" fmla="*/ 476 h 950"/>
                <a:gd name="T22" fmla="*/ 376 w 376"/>
                <a:gd name="T23" fmla="*/ 47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6" h="950">
                  <a:moveTo>
                    <a:pt x="376" y="476"/>
                  </a:moveTo>
                  <a:cubicBezTo>
                    <a:pt x="376" y="263"/>
                    <a:pt x="240" y="73"/>
                    <a:pt x="37" y="4"/>
                  </a:cubicBezTo>
                  <a:cubicBezTo>
                    <a:pt x="24" y="0"/>
                    <a:pt x="9" y="7"/>
                    <a:pt x="5" y="20"/>
                  </a:cubicBezTo>
                  <a:cubicBezTo>
                    <a:pt x="0" y="34"/>
                    <a:pt x="7" y="48"/>
                    <a:pt x="21" y="53"/>
                  </a:cubicBezTo>
                  <a:cubicBezTo>
                    <a:pt x="203" y="114"/>
                    <a:pt x="325" y="285"/>
                    <a:pt x="325" y="476"/>
                  </a:cubicBezTo>
                  <a:cubicBezTo>
                    <a:pt x="325" y="668"/>
                    <a:pt x="203" y="838"/>
                    <a:pt x="21" y="900"/>
                  </a:cubicBezTo>
                  <a:cubicBezTo>
                    <a:pt x="8" y="905"/>
                    <a:pt x="1" y="919"/>
                    <a:pt x="5" y="933"/>
                  </a:cubicBezTo>
                  <a:cubicBezTo>
                    <a:pt x="9" y="943"/>
                    <a:pt x="19" y="950"/>
                    <a:pt x="30" y="950"/>
                  </a:cubicBezTo>
                  <a:cubicBezTo>
                    <a:pt x="32" y="950"/>
                    <a:pt x="35" y="950"/>
                    <a:pt x="38" y="949"/>
                  </a:cubicBezTo>
                  <a:cubicBezTo>
                    <a:pt x="240" y="880"/>
                    <a:pt x="376" y="690"/>
                    <a:pt x="376" y="476"/>
                  </a:cubicBezTo>
                  <a:close/>
                  <a:moveTo>
                    <a:pt x="376" y="476"/>
                  </a:moveTo>
                  <a:cubicBezTo>
                    <a:pt x="376" y="476"/>
                    <a:pt x="376" y="476"/>
                    <a:pt x="376" y="476"/>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66" name="Freeform 122"/>
            <p:cNvSpPr>
              <a:spLocks noEditPoints="1"/>
            </p:cNvSpPr>
            <p:nvPr/>
          </p:nvSpPr>
          <p:spPr bwMode="auto">
            <a:xfrm>
              <a:off x="8688597" y="1430338"/>
              <a:ext cx="160337" cy="428625"/>
            </a:xfrm>
            <a:custGeom>
              <a:avLst/>
              <a:gdLst>
                <a:gd name="T0" fmla="*/ 57 w 455"/>
                <a:gd name="T1" fmla="*/ 5 h 1217"/>
                <a:gd name="T2" fmla="*/ 23 w 455"/>
                <a:gd name="T3" fmla="*/ 19 h 1217"/>
                <a:gd name="T4" fmla="*/ 37 w 455"/>
                <a:gd name="T5" fmla="*/ 52 h 1217"/>
                <a:gd name="T6" fmla="*/ 404 w 455"/>
                <a:gd name="T7" fmla="*/ 606 h 1217"/>
                <a:gd name="T8" fmla="*/ 19 w 455"/>
                <a:gd name="T9" fmla="*/ 1167 h 1217"/>
                <a:gd name="T10" fmla="*/ 5 w 455"/>
                <a:gd name="T11" fmla="*/ 1200 h 1217"/>
                <a:gd name="T12" fmla="*/ 29 w 455"/>
                <a:gd name="T13" fmla="*/ 1217 h 1217"/>
                <a:gd name="T14" fmla="*/ 38 w 455"/>
                <a:gd name="T15" fmla="*/ 1215 h 1217"/>
                <a:gd name="T16" fmla="*/ 455 w 455"/>
                <a:gd name="T17" fmla="*/ 606 h 1217"/>
                <a:gd name="T18" fmla="*/ 57 w 455"/>
                <a:gd name="T19" fmla="*/ 5 h 1217"/>
                <a:gd name="T20" fmla="*/ 57 w 455"/>
                <a:gd name="T21" fmla="*/ 5 h 1217"/>
                <a:gd name="T22" fmla="*/ 57 w 455"/>
                <a:gd name="T23" fmla="*/ 5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 h="1217">
                  <a:moveTo>
                    <a:pt x="57" y="5"/>
                  </a:moveTo>
                  <a:cubicBezTo>
                    <a:pt x="44" y="0"/>
                    <a:pt x="29" y="6"/>
                    <a:pt x="23" y="19"/>
                  </a:cubicBezTo>
                  <a:cubicBezTo>
                    <a:pt x="18" y="32"/>
                    <a:pt x="24" y="47"/>
                    <a:pt x="37" y="52"/>
                  </a:cubicBezTo>
                  <a:cubicBezTo>
                    <a:pt x="260" y="147"/>
                    <a:pt x="404" y="364"/>
                    <a:pt x="404" y="606"/>
                  </a:cubicBezTo>
                  <a:cubicBezTo>
                    <a:pt x="404" y="857"/>
                    <a:pt x="253" y="1077"/>
                    <a:pt x="19" y="1167"/>
                  </a:cubicBezTo>
                  <a:cubicBezTo>
                    <a:pt x="6" y="1172"/>
                    <a:pt x="0" y="1187"/>
                    <a:pt x="5" y="1200"/>
                  </a:cubicBezTo>
                  <a:cubicBezTo>
                    <a:pt x="9" y="1211"/>
                    <a:pt x="18" y="1217"/>
                    <a:pt x="29" y="1217"/>
                  </a:cubicBezTo>
                  <a:cubicBezTo>
                    <a:pt x="32" y="1217"/>
                    <a:pt x="35" y="1216"/>
                    <a:pt x="38" y="1215"/>
                  </a:cubicBezTo>
                  <a:cubicBezTo>
                    <a:pt x="291" y="1117"/>
                    <a:pt x="455" y="878"/>
                    <a:pt x="455" y="606"/>
                  </a:cubicBezTo>
                  <a:cubicBezTo>
                    <a:pt x="455" y="344"/>
                    <a:pt x="299" y="108"/>
                    <a:pt x="57" y="5"/>
                  </a:cubicBezTo>
                  <a:close/>
                  <a:moveTo>
                    <a:pt x="57" y="5"/>
                  </a:moveTo>
                  <a:cubicBezTo>
                    <a:pt x="57" y="5"/>
                    <a:pt x="57" y="5"/>
                    <a:pt x="57" y="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67" name="Freeform 123"/>
            <p:cNvSpPr>
              <a:spLocks noEditPoints="1"/>
            </p:cNvSpPr>
            <p:nvPr/>
          </p:nvSpPr>
          <p:spPr bwMode="auto">
            <a:xfrm>
              <a:off x="8594935" y="1525588"/>
              <a:ext cx="100012" cy="234950"/>
            </a:xfrm>
            <a:custGeom>
              <a:avLst/>
              <a:gdLst>
                <a:gd name="T0" fmla="*/ 285 w 285"/>
                <a:gd name="T1" fmla="*/ 335 h 668"/>
                <a:gd name="T2" fmla="*/ 36 w 285"/>
                <a:gd name="T3" fmla="*/ 4 h 668"/>
                <a:gd name="T4" fmla="*/ 4 w 285"/>
                <a:gd name="T5" fmla="*/ 21 h 668"/>
                <a:gd name="T6" fmla="*/ 22 w 285"/>
                <a:gd name="T7" fmla="*/ 53 h 668"/>
                <a:gd name="T8" fmla="*/ 234 w 285"/>
                <a:gd name="T9" fmla="*/ 335 h 668"/>
                <a:gd name="T10" fmla="*/ 22 w 285"/>
                <a:gd name="T11" fmla="*/ 618 h 668"/>
                <a:gd name="T12" fmla="*/ 4 w 285"/>
                <a:gd name="T13" fmla="*/ 650 h 668"/>
                <a:gd name="T14" fmla="*/ 29 w 285"/>
                <a:gd name="T15" fmla="*/ 668 h 668"/>
                <a:gd name="T16" fmla="*/ 36 w 285"/>
                <a:gd name="T17" fmla="*/ 667 h 668"/>
                <a:gd name="T18" fmla="*/ 285 w 285"/>
                <a:gd name="T19" fmla="*/ 335 h 668"/>
                <a:gd name="T20" fmla="*/ 285 w 285"/>
                <a:gd name="T21" fmla="*/ 335 h 668"/>
                <a:gd name="T22" fmla="*/ 285 w 285"/>
                <a:gd name="T23" fmla="*/ 335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5" h="668">
                  <a:moveTo>
                    <a:pt x="285" y="335"/>
                  </a:moveTo>
                  <a:cubicBezTo>
                    <a:pt x="285" y="182"/>
                    <a:pt x="183" y="46"/>
                    <a:pt x="36" y="4"/>
                  </a:cubicBezTo>
                  <a:cubicBezTo>
                    <a:pt x="22" y="0"/>
                    <a:pt x="8" y="7"/>
                    <a:pt x="4" y="21"/>
                  </a:cubicBezTo>
                  <a:cubicBezTo>
                    <a:pt x="0" y="35"/>
                    <a:pt x="8" y="49"/>
                    <a:pt x="22" y="53"/>
                  </a:cubicBezTo>
                  <a:cubicBezTo>
                    <a:pt x="147" y="89"/>
                    <a:pt x="234" y="205"/>
                    <a:pt x="234" y="335"/>
                  </a:cubicBezTo>
                  <a:cubicBezTo>
                    <a:pt x="234" y="466"/>
                    <a:pt x="147" y="582"/>
                    <a:pt x="22" y="618"/>
                  </a:cubicBezTo>
                  <a:cubicBezTo>
                    <a:pt x="8" y="622"/>
                    <a:pt x="0" y="636"/>
                    <a:pt x="4" y="650"/>
                  </a:cubicBezTo>
                  <a:cubicBezTo>
                    <a:pt x="7" y="661"/>
                    <a:pt x="18" y="668"/>
                    <a:pt x="29" y="668"/>
                  </a:cubicBezTo>
                  <a:cubicBezTo>
                    <a:pt x="31" y="668"/>
                    <a:pt x="34" y="668"/>
                    <a:pt x="36" y="667"/>
                  </a:cubicBezTo>
                  <a:cubicBezTo>
                    <a:pt x="183" y="625"/>
                    <a:pt x="285" y="488"/>
                    <a:pt x="285" y="335"/>
                  </a:cubicBezTo>
                  <a:close/>
                  <a:moveTo>
                    <a:pt x="285" y="335"/>
                  </a:moveTo>
                  <a:cubicBezTo>
                    <a:pt x="285" y="335"/>
                    <a:pt x="285" y="335"/>
                    <a:pt x="285" y="33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sp>
        <p:nvSpPr>
          <p:cNvPr id="168" name="ZoneTexte 167"/>
          <p:cNvSpPr txBox="1"/>
          <p:nvPr/>
        </p:nvSpPr>
        <p:spPr>
          <a:xfrm>
            <a:off x="2855103" y="2134075"/>
            <a:ext cx="5732097"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dirty="0">
                <a:latin typeface="Calibri" panose="020F0502020204030204" pitchFamily="34" charset="0"/>
                <a:cs typeface="Calibri" panose="020F0502020204030204" pitchFamily="34" charset="0"/>
                <a:sym typeface="Helvetica Neue"/>
              </a:rPr>
              <a:t>Validation </a:t>
            </a:r>
            <a:r>
              <a:rPr lang="fr-FR" b="1" dirty="0">
                <a:solidFill>
                  <a:srgbClr val="2A9CA9"/>
                </a:solidFill>
                <a:latin typeface="Calibri" panose="020F0502020204030204" pitchFamily="34" charset="0"/>
                <a:cs typeface="Calibri" panose="020F0502020204030204" pitchFamily="34" charset="0"/>
                <a:sym typeface="Helvetica Neue"/>
              </a:rPr>
              <a:t>préadmission</a:t>
            </a:r>
            <a:r>
              <a:rPr lang="fr-FR" dirty="0">
                <a:latin typeface="Calibri" panose="020F0502020204030204" pitchFamily="34" charset="0"/>
                <a:cs typeface="Calibri" panose="020F0502020204030204" pitchFamily="34" charset="0"/>
                <a:sym typeface="Helvetica Neue"/>
              </a:rPr>
              <a:t> </a:t>
            </a:r>
            <a:endParaRPr kumimoji="0" lang="fr-FR" i="0" u="none" strike="noStrike" cap="none" spc="0" normalizeH="0" baseline="0" dirty="0">
              <a:ln>
                <a:noFill/>
              </a:ln>
              <a:effectLst/>
              <a:uFillTx/>
              <a:latin typeface="Calibri" panose="020F0502020204030204" pitchFamily="34" charset="0"/>
              <a:cs typeface="Calibri" panose="020F0502020204030204" pitchFamily="34" charset="0"/>
              <a:sym typeface="Helvetica Neue"/>
            </a:endParaRPr>
          </a:p>
        </p:txBody>
      </p:sp>
      <p:sp>
        <p:nvSpPr>
          <p:cNvPr id="169" name="ZoneTexte 168"/>
          <p:cNvSpPr txBox="1"/>
          <p:nvPr/>
        </p:nvSpPr>
        <p:spPr>
          <a:xfrm>
            <a:off x="2855104" y="2805351"/>
            <a:ext cx="581205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b="1" dirty="0">
                <a:solidFill>
                  <a:srgbClr val="2A9CA9"/>
                </a:solidFill>
                <a:latin typeface="Calibri" panose="020F0502020204030204" pitchFamily="34" charset="0"/>
                <a:cs typeface="Calibri" panose="020F0502020204030204" pitchFamily="34" charset="0"/>
                <a:sym typeface="Helvetica Neue"/>
              </a:rPr>
              <a:t>Prévenue :</a:t>
            </a:r>
            <a:r>
              <a:rPr lang="fr-FR" b="1" dirty="0">
                <a:latin typeface="Calibri" panose="020F0502020204030204" pitchFamily="34" charset="0"/>
                <a:cs typeface="Calibri" panose="020F0502020204030204" pitchFamily="34" charset="0"/>
                <a:sym typeface="Helvetica Neue"/>
              </a:rPr>
              <a:t> </a:t>
            </a:r>
            <a:r>
              <a:rPr lang="fr-FR" dirty="0">
                <a:latin typeface="Calibri" panose="020F0502020204030204" pitchFamily="34" charset="0"/>
                <a:cs typeface="Calibri" panose="020F0502020204030204" pitchFamily="34" charset="0"/>
                <a:sym typeface="Helvetica Neue"/>
              </a:rPr>
              <a:t>envoi du livret d’accueil et du passeport santé. Le patient peut transmettre des documents ou demander des informations  </a:t>
            </a:r>
            <a:endParaRPr kumimoji="0" lang="fr-FR" i="0" u="none" strike="noStrike" cap="none" spc="0" normalizeH="0" baseline="0" dirty="0">
              <a:ln>
                <a:noFill/>
              </a:ln>
              <a:effectLst/>
              <a:uFillTx/>
              <a:latin typeface="Calibri" panose="020F0502020204030204" pitchFamily="34" charset="0"/>
              <a:cs typeface="Calibri" panose="020F0502020204030204" pitchFamily="34" charset="0"/>
              <a:sym typeface="Helvetica Neue"/>
            </a:endParaRPr>
          </a:p>
        </p:txBody>
      </p:sp>
      <p:sp>
        <p:nvSpPr>
          <p:cNvPr id="170" name="ZoneTexte 169"/>
          <p:cNvSpPr txBox="1"/>
          <p:nvPr/>
        </p:nvSpPr>
        <p:spPr>
          <a:xfrm>
            <a:off x="2855103" y="3946483"/>
            <a:ext cx="5812057"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b="1" dirty="0">
                <a:solidFill>
                  <a:srgbClr val="2A9CA9"/>
                </a:solidFill>
                <a:latin typeface="Calibri" panose="020F0502020204030204" pitchFamily="34" charset="0"/>
                <a:cs typeface="Calibri" panose="020F0502020204030204" pitchFamily="34" charset="0"/>
                <a:sym typeface="Helvetica Neue"/>
              </a:rPr>
              <a:t>J-1</a:t>
            </a:r>
            <a:r>
              <a:rPr lang="fr-FR" dirty="0">
                <a:latin typeface="Calibri" panose="020F0502020204030204" pitchFamily="34" charset="0"/>
                <a:cs typeface="Calibri" panose="020F0502020204030204" pitchFamily="34" charset="0"/>
                <a:sym typeface="Helvetica Neue"/>
              </a:rPr>
              <a:t> : envoi des consignes pré opératoires </a:t>
            </a:r>
          </a:p>
        </p:txBody>
      </p:sp>
      <p:grpSp>
        <p:nvGrpSpPr>
          <p:cNvPr id="171" name="Groupe 170"/>
          <p:cNvGrpSpPr/>
          <p:nvPr/>
        </p:nvGrpSpPr>
        <p:grpSpPr>
          <a:xfrm>
            <a:off x="2066412" y="2013807"/>
            <a:ext cx="547643" cy="626551"/>
            <a:chOff x="4291013" y="4817745"/>
            <a:chExt cx="358775" cy="431800"/>
          </a:xfrm>
        </p:grpSpPr>
        <p:sp>
          <p:nvSpPr>
            <p:cNvPr id="172" name="Freeform 189"/>
            <p:cNvSpPr>
              <a:spLocks noEditPoints="1"/>
            </p:cNvSpPr>
            <p:nvPr/>
          </p:nvSpPr>
          <p:spPr bwMode="auto">
            <a:xfrm>
              <a:off x="4344988" y="5162233"/>
              <a:ext cx="12700" cy="39688"/>
            </a:xfrm>
            <a:custGeom>
              <a:avLst/>
              <a:gdLst>
                <a:gd name="T0" fmla="*/ 23 w 45"/>
                <a:gd name="T1" fmla="*/ 0 h 142"/>
                <a:gd name="T2" fmla="*/ 0 w 45"/>
                <a:gd name="T3" fmla="*/ 23 h 142"/>
                <a:gd name="T4" fmla="*/ 0 w 45"/>
                <a:gd name="T5" fmla="*/ 119 h 142"/>
                <a:gd name="T6" fmla="*/ 23 w 45"/>
                <a:gd name="T7" fmla="*/ 142 h 142"/>
                <a:gd name="T8" fmla="*/ 45 w 45"/>
                <a:gd name="T9" fmla="*/ 119 h 142"/>
                <a:gd name="T10" fmla="*/ 45 w 45"/>
                <a:gd name="T11" fmla="*/ 23 h 142"/>
                <a:gd name="T12" fmla="*/ 23 w 45"/>
                <a:gd name="T13" fmla="*/ 0 h 142"/>
                <a:gd name="T14" fmla="*/ 23 w 45"/>
                <a:gd name="T15" fmla="*/ 0 h 142"/>
                <a:gd name="T16" fmla="*/ 23 w 4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42">
                  <a:moveTo>
                    <a:pt x="23" y="0"/>
                  </a:moveTo>
                  <a:cubicBezTo>
                    <a:pt x="10" y="0"/>
                    <a:pt x="0" y="11"/>
                    <a:pt x="0" y="23"/>
                  </a:cubicBezTo>
                  <a:cubicBezTo>
                    <a:pt x="0" y="119"/>
                    <a:pt x="0" y="119"/>
                    <a:pt x="0" y="119"/>
                  </a:cubicBezTo>
                  <a:cubicBezTo>
                    <a:pt x="0" y="132"/>
                    <a:pt x="10" y="142"/>
                    <a:pt x="23" y="142"/>
                  </a:cubicBezTo>
                  <a:cubicBezTo>
                    <a:pt x="35" y="142"/>
                    <a:pt x="45" y="132"/>
                    <a:pt x="45" y="119"/>
                  </a:cubicBezTo>
                  <a:cubicBezTo>
                    <a:pt x="45" y="23"/>
                    <a:pt x="45" y="23"/>
                    <a:pt x="45" y="23"/>
                  </a:cubicBezTo>
                  <a:cubicBezTo>
                    <a:pt x="45" y="11"/>
                    <a:pt x="35" y="0"/>
                    <a:pt x="23" y="0"/>
                  </a:cubicBezTo>
                  <a:close/>
                  <a:moveTo>
                    <a:pt x="23" y="0"/>
                  </a:moveTo>
                  <a:cubicBezTo>
                    <a:pt x="23" y="0"/>
                    <a:pt x="23" y="0"/>
                    <a:pt x="23"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3" name="Freeform 190"/>
            <p:cNvSpPr>
              <a:spLocks noEditPoints="1"/>
            </p:cNvSpPr>
            <p:nvPr/>
          </p:nvSpPr>
          <p:spPr bwMode="auto">
            <a:xfrm>
              <a:off x="4291013" y="4817745"/>
              <a:ext cx="268288" cy="384175"/>
            </a:xfrm>
            <a:custGeom>
              <a:avLst/>
              <a:gdLst>
                <a:gd name="T0" fmla="*/ 894 w 950"/>
                <a:gd name="T1" fmla="*/ 389 h 1368"/>
                <a:gd name="T2" fmla="*/ 503 w 950"/>
                <a:gd name="T3" fmla="*/ 0 h 1368"/>
                <a:gd name="T4" fmla="*/ 113 w 950"/>
                <a:gd name="T5" fmla="*/ 389 h 1368"/>
                <a:gd name="T6" fmla="*/ 82 w 950"/>
                <a:gd name="T7" fmla="*/ 914 h 1368"/>
                <a:gd name="T8" fmla="*/ 101 w 950"/>
                <a:gd name="T9" fmla="*/ 1047 h 1368"/>
                <a:gd name="T10" fmla="*/ 0 w 950"/>
                <a:gd name="T11" fmla="*/ 1345 h 1368"/>
                <a:gd name="T12" fmla="*/ 45 w 950"/>
                <a:gd name="T13" fmla="*/ 1345 h 1368"/>
                <a:gd name="T14" fmla="*/ 119 w 950"/>
                <a:gd name="T15" fmla="*/ 1088 h 1368"/>
                <a:gd name="T16" fmla="*/ 503 w 950"/>
                <a:gd name="T17" fmla="*/ 1247 h 1368"/>
                <a:gd name="T18" fmla="*/ 649 w 950"/>
                <a:gd name="T19" fmla="*/ 1190 h 1368"/>
                <a:gd name="T20" fmla="*/ 503 w 950"/>
                <a:gd name="T21" fmla="*/ 1202 h 1368"/>
                <a:gd name="T22" fmla="*/ 282 w 950"/>
                <a:gd name="T23" fmla="*/ 1018 h 1368"/>
                <a:gd name="T24" fmla="*/ 647 w 950"/>
                <a:gd name="T25" fmla="*/ 1106 h 1368"/>
                <a:gd name="T26" fmla="*/ 924 w 950"/>
                <a:gd name="T27" fmla="*/ 914 h 1368"/>
                <a:gd name="T28" fmla="*/ 503 w 950"/>
                <a:gd name="T29" fmla="*/ 1106 h 1368"/>
                <a:gd name="T30" fmla="*/ 324 w 950"/>
                <a:gd name="T31" fmla="*/ 1000 h 1368"/>
                <a:gd name="T32" fmla="*/ 382 w 950"/>
                <a:gd name="T33" fmla="*/ 838 h 1368"/>
                <a:gd name="T34" fmla="*/ 625 w 950"/>
                <a:gd name="T35" fmla="*/ 838 h 1368"/>
                <a:gd name="T36" fmla="*/ 683 w 950"/>
                <a:gd name="T37" fmla="*/ 1000 h 1368"/>
                <a:gd name="T38" fmla="*/ 503 w 950"/>
                <a:gd name="T39" fmla="*/ 1106 h 1368"/>
                <a:gd name="T40" fmla="*/ 701 w 950"/>
                <a:gd name="T41" fmla="*/ 959 h 1368"/>
                <a:gd name="T42" fmla="*/ 670 w 950"/>
                <a:gd name="T43" fmla="*/ 913 h 1368"/>
                <a:gd name="T44" fmla="*/ 815 w 950"/>
                <a:gd name="T45" fmla="*/ 552 h 1368"/>
                <a:gd name="T46" fmla="*/ 778 w 950"/>
                <a:gd name="T47" fmla="*/ 428 h 1368"/>
                <a:gd name="T48" fmla="*/ 361 w 950"/>
                <a:gd name="T49" fmla="*/ 309 h 1368"/>
                <a:gd name="T50" fmla="*/ 747 w 950"/>
                <a:gd name="T51" fmla="*/ 460 h 1368"/>
                <a:gd name="T52" fmla="*/ 770 w 950"/>
                <a:gd name="T53" fmla="*/ 552 h 1368"/>
                <a:gd name="T54" fmla="*/ 237 w 950"/>
                <a:gd name="T55" fmla="*/ 552 h 1368"/>
                <a:gd name="T56" fmla="*/ 250 w 950"/>
                <a:gd name="T57" fmla="*/ 511 h 1368"/>
                <a:gd name="T58" fmla="*/ 345 w 950"/>
                <a:gd name="T59" fmla="*/ 363 h 1368"/>
                <a:gd name="T60" fmla="*/ 227 w 950"/>
                <a:gd name="T61" fmla="*/ 473 h 1368"/>
                <a:gd name="T62" fmla="*/ 192 w 950"/>
                <a:gd name="T63" fmla="*/ 552 h 1368"/>
                <a:gd name="T64" fmla="*/ 337 w 950"/>
                <a:gd name="T65" fmla="*/ 913 h 1368"/>
                <a:gd name="T66" fmla="*/ 306 w 950"/>
                <a:gd name="T67" fmla="*/ 959 h 1368"/>
                <a:gd name="T68" fmla="*/ 104 w 950"/>
                <a:gd name="T69" fmla="*/ 871 h 1368"/>
                <a:gd name="T70" fmla="*/ 265 w 950"/>
                <a:gd name="T71" fmla="*/ 137 h 1368"/>
                <a:gd name="T72" fmla="*/ 741 w 950"/>
                <a:gd name="T73" fmla="*/ 137 h 1368"/>
                <a:gd name="T74" fmla="*/ 903 w 950"/>
                <a:gd name="T75" fmla="*/ 871 h 1368"/>
                <a:gd name="T76" fmla="*/ 900 w 950"/>
                <a:gd name="T77" fmla="*/ 876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0" h="1368">
                  <a:moveTo>
                    <a:pt x="947" y="864"/>
                  </a:moveTo>
                  <a:cubicBezTo>
                    <a:pt x="926" y="741"/>
                    <a:pt x="908" y="581"/>
                    <a:pt x="894" y="389"/>
                  </a:cubicBezTo>
                  <a:cubicBezTo>
                    <a:pt x="885" y="272"/>
                    <a:pt x="843" y="174"/>
                    <a:pt x="773" y="105"/>
                  </a:cubicBezTo>
                  <a:cubicBezTo>
                    <a:pt x="703" y="36"/>
                    <a:pt x="610" y="0"/>
                    <a:pt x="503" y="0"/>
                  </a:cubicBezTo>
                  <a:cubicBezTo>
                    <a:pt x="397" y="0"/>
                    <a:pt x="304" y="36"/>
                    <a:pt x="234" y="105"/>
                  </a:cubicBezTo>
                  <a:cubicBezTo>
                    <a:pt x="164" y="174"/>
                    <a:pt x="122" y="272"/>
                    <a:pt x="113" y="389"/>
                  </a:cubicBezTo>
                  <a:cubicBezTo>
                    <a:pt x="99" y="581"/>
                    <a:pt x="81" y="741"/>
                    <a:pt x="60" y="864"/>
                  </a:cubicBezTo>
                  <a:cubicBezTo>
                    <a:pt x="57" y="884"/>
                    <a:pt x="65" y="903"/>
                    <a:pt x="82" y="914"/>
                  </a:cubicBezTo>
                  <a:cubicBezTo>
                    <a:pt x="105" y="929"/>
                    <a:pt x="178" y="960"/>
                    <a:pt x="245" y="985"/>
                  </a:cubicBezTo>
                  <a:cubicBezTo>
                    <a:pt x="101" y="1047"/>
                    <a:pt x="101" y="1047"/>
                    <a:pt x="101" y="1047"/>
                  </a:cubicBezTo>
                  <a:cubicBezTo>
                    <a:pt x="40" y="1073"/>
                    <a:pt x="0" y="1133"/>
                    <a:pt x="0" y="1200"/>
                  </a:cubicBezTo>
                  <a:cubicBezTo>
                    <a:pt x="0" y="1345"/>
                    <a:pt x="0" y="1345"/>
                    <a:pt x="0" y="1345"/>
                  </a:cubicBezTo>
                  <a:cubicBezTo>
                    <a:pt x="0" y="1358"/>
                    <a:pt x="10" y="1368"/>
                    <a:pt x="23" y="1368"/>
                  </a:cubicBezTo>
                  <a:cubicBezTo>
                    <a:pt x="35" y="1368"/>
                    <a:pt x="45" y="1358"/>
                    <a:pt x="45" y="1345"/>
                  </a:cubicBezTo>
                  <a:cubicBezTo>
                    <a:pt x="45" y="1200"/>
                    <a:pt x="45" y="1200"/>
                    <a:pt x="45" y="1200"/>
                  </a:cubicBezTo>
                  <a:cubicBezTo>
                    <a:pt x="45" y="1151"/>
                    <a:pt x="74" y="1107"/>
                    <a:pt x="119" y="1088"/>
                  </a:cubicBezTo>
                  <a:cubicBezTo>
                    <a:pt x="196" y="1055"/>
                    <a:pt x="196" y="1055"/>
                    <a:pt x="196" y="1055"/>
                  </a:cubicBezTo>
                  <a:cubicBezTo>
                    <a:pt x="258" y="1174"/>
                    <a:pt x="374" y="1247"/>
                    <a:pt x="503" y="1247"/>
                  </a:cubicBezTo>
                  <a:cubicBezTo>
                    <a:pt x="550" y="1247"/>
                    <a:pt x="595" y="1238"/>
                    <a:pt x="638" y="1219"/>
                  </a:cubicBezTo>
                  <a:cubicBezTo>
                    <a:pt x="649" y="1214"/>
                    <a:pt x="654" y="1201"/>
                    <a:pt x="649" y="1190"/>
                  </a:cubicBezTo>
                  <a:cubicBezTo>
                    <a:pt x="644" y="1178"/>
                    <a:pt x="631" y="1173"/>
                    <a:pt x="620" y="1178"/>
                  </a:cubicBezTo>
                  <a:cubicBezTo>
                    <a:pt x="583" y="1194"/>
                    <a:pt x="544" y="1202"/>
                    <a:pt x="503" y="1202"/>
                  </a:cubicBezTo>
                  <a:cubicBezTo>
                    <a:pt x="392" y="1202"/>
                    <a:pt x="292" y="1139"/>
                    <a:pt x="237" y="1037"/>
                  </a:cubicBezTo>
                  <a:cubicBezTo>
                    <a:pt x="282" y="1018"/>
                    <a:pt x="282" y="1018"/>
                    <a:pt x="282" y="1018"/>
                  </a:cubicBezTo>
                  <a:cubicBezTo>
                    <a:pt x="325" y="1100"/>
                    <a:pt x="410" y="1151"/>
                    <a:pt x="503" y="1151"/>
                  </a:cubicBezTo>
                  <a:cubicBezTo>
                    <a:pt x="555" y="1151"/>
                    <a:pt x="605" y="1136"/>
                    <a:pt x="647" y="1106"/>
                  </a:cubicBezTo>
                  <a:cubicBezTo>
                    <a:pt x="687" y="1078"/>
                    <a:pt x="718" y="1039"/>
                    <a:pt x="736" y="994"/>
                  </a:cubicBezTo>
                  <a:cubicBezTo>
                    <a:pt x="809" y="969"/>
                    <a:pt x="899" y="930"/>
                    <a:pt x="924" y="914"/>
                  </a:cubicBezTo>
                  <a:cubicBezTo>
                    <a:pt x="942" y="903"/>
                    <a:pt x="950" y="884"/>
                    <a:pt x="947" y="864"/>
                  </a:cubicBezTo>
                  <a:close/>
                  <a:moveTo>
                    <a:pt x="503" y="1106"/>
                  </a:moveTo>
                  <a:cubicBezTo>
                    <a:pt x="428" y="1106"/>
                    <a:pt x="359" y="1065"/>
                    <a:pt x="323" y="1000"/>
                  </a:cubicBezTo>
                  <a:cubicBezTo>
                    <a:pt x="324" y="1000"/>
                    <a:pt x="324" y="1000"/>
                    <a:pt x="324" y="1000"/>
                  </a:cubicBezTo>
                  <a:cubicBezTo>
                    <a:pt x="359" y="985"/>
                    <a:pt x="382" y="951"/>
                    <a:pt x="382" y="913"/>
                  </a:cubicBezTo>
                  <a:cubicBezTo>
                    <a:pt x="382" y="838"/>
                    <a:pt x="382" y="838"/>
                    <a:pt x="382" y="838"/>
                  </a:cubicBezTo>
                  <a:cubicBezTo>
                    <a:pt x="419" y="854"/>
                    <a:pt x="460" y="863"/>
                    <a:pt x="503" y="863"/>
                  </a:cubicBezTo>
                  <a:cubicBezTo>
                    <a:pt x="547" y="863"/>
                    <a:pt x="588" y="854"/>
                    <a:pt x="625" y="838"/>
                  </a:cubicBezTo>
                  <a:cubicBezTo>
                    <a:pt x="625" y="913"/>
                    <a:pt x="625" y="913"/>
                    <a:pt x="625" y="913"/>
                  </a:cubicBezTo>
                  <a:cubicBezTo>
                    <a:pt x="625" y="951"/>
                    <a:pt x="648" y="985"/>
                    <a:pt x="683" y="1000"/>
                  </a:cubicBezTo>
                  <a:cubicBezTo>
                    <a:pt x="684" y="1000"/>
                    <a:pt x="684" y="1000"/>
                    <a:pt x="684" y="1000"/>
                  </a:cubicBezTo>
                  <a:cubicBezTo>
                    <a:pt x="648" y="1065"/>
                    <a:pt x="578" y="1106"/>
                    <a:pt x="503" y="1106"/>
                  </a:cubicBezTo>
                  <a:close/>
                  <a:moveTo>
                    <a:pt x="900" y="876"/>
                  </a:moveTo>
                  <a:cubicBezTo>
                    <a:pt x="877" y="891"/>
                    <a:pt x="777" y="934"/>
                    <a:pt x="701" y="959"/>
                  </a:cubicBezTo>
                  <a:cubicBezTo>
                    <a:pt x="700" y="958"/>
                    <a:pt x="700" y="958"/>
                    <a:pt x="700" y="958"/>
                  </a:cubicBezTo>
                  <a:cubicBezTo>
                    <a:pt x="682" y="951"/>
                    <a:pt x="670" y="933"/>
                    <a:pt x="670" y="913"/>
                  </a:cubicBezTo>
                  <a:cubicBezTo>
                    <a:pt x="670" y="814"/>
                    <a:pt x="670" y="814"/>
                    <a:pt x="670" y="814"/>
                  </a:cubicBezTo>
                  <a:cubicBezTo>
                    <a:pt x="757" y="759"/>
                    <a:pt x="815" y="662"/>
                    <a:pt x="815" y="552"/>
                  </a:cubicBezTo>
                  <a:cubicBezTo>
                    <a:pt x="815" y="514"/>
                    <a:pt x="815" y="514"/>
                    <a:pt x="815" y="514"/>
                  </a:cubicBezTo>
                  <a:cubicBezTo>
                    <a:pt x="815" y="482"/>
                    <a:pt x="801" y="450"/>
                    <a:pt x="778" y="428"/>
                  </a:cubicBezTo>
                  <a:cubicBezTo>
                    <a:pt x="655" y="311"/>
                    <a:pt x="396" y="289"/>
                    <a:pt x="385" y="289"/>
                  </a:cubicBezTo>
                  <a:cubicBezTo>
                    <a:pt x="373" y="288"/>
                    <a:pt x="362" y="297"/>
                    <a:pt x="361" y="309"/>
                  </a:cubicBezTo>
                  <a:cubicBezTo>
                    <a:pt x="360" y="322"/>
                    <a:pt x="369" y="333"/>
                    <a:pt x="381" y="334"/>
                  </a:cubicBezTo>
                  <a:cubicBezTo>
                    <a:pt x="384" y="334"/>
                    <a:pt x="635" y="354"/>
                    <a:pt x="747" y="460"/>
                  </a:cubicBezTo>
                  <a:cubicBezTo>
                    <a:pt x="761" y="474"/>
                    <a:pt x="770" y="494"/>
                    <a:pt x="770" y="514"/>
                  </a:cubicBezTo>
                  <a:cubicBezTo>
                    <a:pt x="770" y="552"/>
                    <a:pt x="770" y="552"/>
                    <a:pt x="770" y="552"/>
                  </a:cubicBezTo>
                  <a:cubicBezTo>
                    <a:pt x="770" y="698"/>
                    <a:pt x="650" y="818"/>
                    <a:pt x="503" y="818"/>
                  </a:cubicBezTo>
                  <a:cubicBezTo>
                    <a:pt x="357" y="818"/>
                    <a:pt x="237" y="698"/>
                    <a:pt x="237" y="552"/>
                  </a:cubicBezTo>
                  <a:cubicBezTo>
                    <a:pt x="237" y="533"/>
                    <a:pt x="237" y="533"/>
                    <a:pt x="237" y="533"/>
                  </a:cubicBezTo>
                  <a:cubicBezTo>
                    <a:pt x="237" y="524"/>
                    <a:pt x="242" y="516"/>
                    <a:pt x="250" y="511"/>
                  </a:cubicBezTo>
                  <a:cubicBezTo>
                    <a:pt x="280" y="493"/>
                    <a:pt x="323" y="458"/>
                    <a:pt x="355" y="393"/>
                  </a:cubicBezTo>
                  <a:cubicBezTo>
                    <a:pt x="361" y="382"/>
                    <a:pt x="356" y="369"/>
                    <a:pt x="345" y="363"/>
                  </a:cubicBezTo>
                  <a:cubicBezTo>
                    <a:pt x="334" y="358"/>
                    <a:pt x="321" y="362"/>
                    <a:pt x="315" y="373"/>
                  </a:cubicBezTo>
                  <a:cubicBezTo>
                    <a:pt x="286" y="431"/>
                    <a:pt x="247" y="460"/>
                    <a:pt x="227" y="473"/>
                  </a:cubicBezTo>
                  <a:cubicBezTo>
                    <a:pt x="206" y="485"/>
                    <a:pt x="192" y="508"/>
                    <a:pt x="192" y="533"/>
                  </a:cubicBezTo>
                  <a:cubicBezTo>
                    <a:pt x="192" y="552"/>
                    <a:pt x="192" y="552"/>
                    <a:pt x="192" y="552"/>
                  </a:cubicBezTo>
                  <a:cubicBezTo>
                    <a:pt x="192" y="662"/>
                    <a:pt x="250" y="759"/>
                    <a:pt x="337" y="814"/>
                  </a:cubicBezTo>
                  <a:cubicBezTo>
                    <a:pt x="337" y="913"/>
                    <a:pt x="337" y="913"/>
                    <a:pt x="337" y="913"/>
                  </a:cubicBezTo>
                  <a:cubicBezTo>
                    <a:pt x="337" y="933"/>
                    <a:pt x="325" y="951"/>
                    <a:pt x="307" y="958"/>
                  </a:cubicBezTo>
                  <a:cubicBezTo>
                    <a:pt x="306" y="959"/>
                    <a:pt x="306" y="959"/>
                    <a:pt x="306" y="959"/>
                  </a:cubicBezTo>
                  <a:cubicBezTo>
                    <a:pt x="230" y="934"/>
                    <a:pt x="130" y="891"/>
                    <a:pt x="107" y="876"/>
                  </a:cubicBezTo>
                  <a:cubicBezTo>
                    <a:pt x="105" y="875"/>
                    <a:pt x="104" y="873"/>
                    <a:pt x="104" y="871"/>
                  </a:cubicBezTo>
                  <a:cubicBezTo>
                    <a:pt x="126" y="747"/>
                    <a:pt x="144" y="586"/>
                    <a:pt x="158" y="392"/>
                  </a:cubicBezTo>
                  <a:cubicBezTo>
                    <a:pt x="166" y="287"/>
                    <a:pt x="203" y="199"/>
                    <a:pt x="265" y="137"/>
                  </a:cubicBezTo>
                  <a:cubicBezTo>
                    <a:pt x="327" y="77"/>
                    <a:pt x="409" y="45"/>
                    <a:pt x="503" y="45"/>
                  </a:cubicBezTo>
                  <a:cubicBezTo>
                    <a:pt x="598" y="45"/>
                    <a:pt x="680" y="77"/>
                    <a:pt x="741" y="137"/>
                  </a:cubicBezTo>
                  <a:cubicBezTo>
                    <a:pt x="804" y="199"/>
                    <a:pt x="841" y="287"/>
                    <a:pt x="849" y="392"/>
                  </a:cubicBezTo>
                  <a:cubicBezTo>
                    <a:pt x="863" y="586"/>
                    <a:pt x="881" y="747"/>
                    <a:pt x="903" y="871"/>
                  </a:cubicBezTo>
                  <a:cubicBezTo>
                    <a:pt x="903" y="874"/>
                    <a:pt x="902" y="875"/>
                    <a:pt x="900" y="876"/>
                  </a:cubicBezTo>
                  <a:close/>
                  <a:moveTo>
                    <a:pt x="900" y="876"/>
                  </a:moveTo>
                  <a:cubicBezTo>
                    <a:pt x="900" y="876"/>
                    <a:pt x="900" y="876"/>
                    <a:pt x="900" y="87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4" name="Freeform 191"/>
            <p:cNvSpPr>
              <a:spLocks noEditPoints="1"/>
            </p:cNvSpPr>
            <p:nvPr/>
          </p:nvSpPr>
          <p:spPr bwMode="auto">
            <a:xfrm>
              <a:off x="4487863" y="5087620"/>
              <a:ext cx="161925" cy="161925"/>
            </a:xfrm>
            <a:custGeom>
              <a:avLst/>
              <a:gdLst>
                <a:gd name="T0" fmla="*/ 287 w 574"/>
                <a:gd name="T1" fmla="*/ 0 h 574"/>
                <a:gd name="T2" fmla="*/ 0 w 574"/>
                <a:gd name="T3" fmla="*/ 287 h 574"/>
                <a:gd name="T4" fmla="*/ 287 w 574"/>
                <a:gd name="T5" fmla="*/ 574 h 574"/>
                <a:gd name="T6" fmla="*/ 574 w 574"/>
                <a:gd name="T7" fmla="*/ 287 h 574"/>
                <a:gd name="T8" fmla="*/ 287 w 574"/>
                <a:gd name="T9" fmla="*/ 0 h 574"/>
                <a:gd name="T10" fmla="*/ 287 w 574"/>
                <a:gd name="T11" fmla="*/ 529 h 574"/>
                <a:gd name="T12" fmla="*/ 45 w 574"/>
                <a:gd name="T13" fmla="*/ 287 h 574"/>
                <a:gd name="T14" fmla="*/ 287 w 574"/>
                <a:gd name="T15" fmla="*/ 45 h 574"/>
                <a:gd name="T16" fmla="*/ 529 w 574"/>
                <a:gd name="T17" fmla="*/ 287 h 574"/>
                <a:gd name="T18" fmla="*/ 287 w 574"/>
                <a:gd name="T19" fmla="*/ 529 h 574"/>
                <a:gd name="T20" fmla="*/ 287 w 574"/>
                <a:gd name="T21" fmla="*/ 529 h 574"/>
                <a:gd name="T22" fmla="*/ 287 w 574"/>
                <a:gd name="T23" fmla="*/ 52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4" h="574">
                  <a:moveTo>
                    <a:pt x="287" y="0"/>
                  </a:moveTo>
                  <a:cubicBezTo>
                    <a:pt x="129" y="0"/>
                    <a:pt x="0" y="129"/>
                    <a:pt x="0" y="287"/>
                  </a:cubicBezTo>
                  <a:cubicBezTo>
                    <a:pt x="0" y="445"/>
                    <a:pt x="129" y="574"/>
                    <a:pt x="287" y="574"/>
                  </a:cubicBezTo>
                  <a:cubicBezTo>
                    <a:pt x="446" y="574"/>
                    <a:pt x="574" y="445"/>
                    <a:pt x="574" y="287"/>
                  </a:cubicBezTo>
                  <a:cubicBezTo>
                    <a:pt x="574" y="129"/>
                    <a:pt x="446" y="0"/>
                    <a:pt x="287" y="0"/>
                  </a:cubicBezTo>
                  <a:close/>
                  <a:moveTo>
                    <a:pt x="287" y="529"/>
                  </a:moveTo>
                  <a:cubicBezTo>
                    <a:pt x="154" y="529"/>
                    <a:pt x="45" y="420"/>
                    <a:pt x="45" y="287"/>
                  </a:cubicBezTo>
                  <a:cubicBezTo>
                    <a:pt x="45" y="153"/>
                    <a:pt x="154" y="45"/>
                    <a:pt x="287" y="45"/>
                  </a:cubicBezTo>
                  <a:cubicBezTo>
                    <a:pt x="421" y="45"/>
                    <a:pt x="529" y="153"/>
                    <a:pt x="529" y="287"/>
                  </a:cubicBezTo>
                  <a:cubicBezTo>
                    <a:pt x="529" y="420"/>
                    <a:pt x="421" y="529"/>
                    <a:pt x="287" y="529"/>
                  </a:cubicBezTo>
                  <a:close/>
                  <a:moveTo>
                    <a:pt x="287" y="529"/>
                  </a:moveTo>
                  <a:cubicBezTo>
                    <a:pt x="287" y="529"/>
                    <a:pt x="287" y="529"/>
                    <a:pt x="287" y="529"/>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5" name="Freeform 192"/>
            <p:cNvSpPr>
              <a:spLocks noEditPoints="1"/>
            </p:cNvSpPr>
            <p:nvPr/>
          </p:nvSpPr>
          <p:spPr bwMode="auto">
            <a:xfrm>
              <a:off x="4527551" y="5141595"/>
              <a:ext cx="88900" cy="60325"/>
            </a:xfrm>
            <a:custGeom>
              <a:avLst/>
              <a:gdLst>
                <a:gd name="T0" fmla="*/ 306 w 314"/>
                <a:gd name="T1" fmla="*/ 9 h 216"/>
                <a:gd name="T2" fmla="*/ 274 w 314"/>
                <a:gd name="T3" fmla="*/ 9 h 216"/>
                <a:gd name="T4" fmla="*/ 121 w 314"/>
                <a:gd name="T5" fmla="*/ 161 h 216"/>
                <a:gd name="T6" fmla="*/ 41 w 314"/>
                <a:gd name="T7" fmla="*/ 81 h 216"/>
                <a:gd name="T8" fmla="*/ 9 w 314"/>
                <a:gd name="T9" fmla="*/ 81 h 216"/>
                <a:gd name="T10" fmla="*/ 9 w 314"/>
                <a:gd name="T11" fmla="*/ 113 h 216"/>
                <a:gd name="T12" fmla="*/ 105 w 314"/>
                <a:gd name="T13" fmla="*/ 209 h 216"/>
                <a:gd name="T14" fmla="*/ 121 w 314"/>
                <a:gd name="T15" fmla="*/ 216 h 216"/>
                <a:gd name="T16" fmla="*/ 137 w 314"/>
                <a:gd name="T17" fmla="*/ 209 h 216"/>
                <a:gd name="T18" fmla="*/ 306 w 314"/>
                <a:gd name="T19" fmla="*/ 41 h 216"/>
                <a:gd name="T20" fmla="*/ 306 w 314"/>
                <a:gd name="T21" fmla="*/ 9 h 216"/>
                <a:gd name="T22" fmla="*/ 306 w 314"/>
                <a:gd name="T23" fmla="*/ 9 h 216"/>
                <a:gd name="T24" fmla="*/ 306 w 314"/>
                <a:gd name="T25"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4" h="216">
                  <a:moveTo>
                    <a:pt x="306" y="9"/>
                  </a:moveTo>
                  <a:cubicBezTo>
                    <a:pt x="297" y="0"/>
                    <a:pt x="283" y="0"/>
                    <a:pt x="274" y="9"/>
                  </a:cubicBezTo>
                  <a:cubicBezTo>
                    <a:pt x="121" y="161"/>
                    <a:pt x="121" y="161"/>
                    <a:pt x="121" y="161"/>
                  </a:cubicBezTo>
                  <a:cubicBezTo>
                    <a:pt x="41" y="81"/>
                    <a:pt x="41" y="81"/>
                    <a:pt x="41" y="81"/>
                  </a:cubicBezTo>
                  <a:cubicBezTo>
                    <a:pt x="32" y="72"/>
                    <a:pt x="18" y="72"/>
                    <a:pt x="9" y="81"/>
                  </a:cubicBezTo>
                  <a:cubicBezTo>
                    <a:pt x="0" y="90"/>
                    <a:pt x="0" y="104"/>
                    <a:pt x="9" y="113"/>
                  </a:cubicBezTo>
                  <a:cubicBezTo>
                    <a:pt x="105" y="209"/>
                    <a:pt x="105" y="209"/>
                    <a:pt x="105" y="209"/>
                  </a:cubicBezTo>
                  <a:cubicBezTo>
                    <a:pt x="110" y="213"/>
                    <a:pt x="116" y="216"/>
                    <a:pt x="121" y="216"/>
                  </a:cubicBezTo>
                  <a:cubicBezTo>
                    <a:pt x="127" y="216"/>
                    <a:pt x="133" y="213"/>
                    <a:pt x="137" y="209"/>
                  </a:cubicBezTo>
                  <a:cubicBezTo>
                    <a:pt x="306" y="41"/>
                    <a:pt x="306" y="41"/>
                    <a:pt x="306" y="41"/>
                  </a:cubicBezTo>
                  <a:cubicBezTo>
                    <a:pt x="314" y="32"/>
                    <a:pt x="314" y="18"/>
                    <a:pt x="306" y="9"/>
                  </a:cubicBezTo>
                  <a:close/>
                  <a:moveTo>
                    <a:pt x="306" y="9"/>
                  </a:moveTo>
                  <a:cubicBezTo>
                    <a:pt x="306" y="9"/>
                    <a:pt x="306" y="9"/>
                    <a:pt x="306" y="9"/>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sp>
        <p:nvSpPr>
          <p:cNvPr id="176" name="Flèche vers le bas 175"/>
          <p:cNvSpPr/>
          <p:nvPr/>
        </p:nvSpPr>
        <p:spPr>
          <a:xfrm>
            <a:off x="1663734" y="2078381"/>
            <a:ext cx="273314" cy="4032000"/>
          </a:xfrm>
          <a:prstGeom prst="downArrow">
            <a:avLst/>
          </a:prstGeom>
          <a:solidFill>
            <a:srgbClr val="2A9C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4000" b="0" i="0" u="none" strike="noStrike" cap="none" spc="0" normalizeH="0" baseline="0">
              <a:ln>
                <a:noFill/>
              </a:ln>
              <a:solidFill>
                <a:srgbClr val="FFFFFF"/>
              </a:solidFill>
              <a:effectLst/>
              <a:uFillTx/>
              <a:latin typeface="Calibri" panose="020F0502020204030204" pitchFamily="34" charset="0"/>
              <a:ea typeface="Helvetica Neue Medium"/>
              <a:cs typeface="Calibri" panose="020F0502020204030204" pitchFamily="34" charset="0"/>
              <a:sym typeface="Helvetica Neue Medium"/>
            </a:endParaRPr>
          </a:p>
        </p:txBody>
      </p:sp>
      <p:grpSp>
        <p:nvGrpSpPr>
          <p:cNvPr id="177" name="Groupe 176"/>
          <p:cNvGrpSpPr/>
          <p:nvPr/>
        </p:nvGrpSpPr>
        <p:grpSpPr>
          <a:xfrm>
            <a:off x="2048732" y="3831713"/>
            <a:ext cx="583003" cy="487573"/>
            <a:chOff x="2695132" y="2079377"/>
            <a:chExt cx="379412" cy="333375"/>
          </a:xfrm>
        </p:grpSpPr>
        <p:sp>
          <p:nvSpPr>
            <p:cNvPr id="178" name="AutoShape 315"/>
            <p:cNvSpPr>
              <a:spLocks noChangeAspect="1" noChangeArrowheads="1" noTextEdit="1"/>
            </p:cNvSpPr>
            <p:nvPr/>
          </p:nvSpPr>
          <p:spPr bwMode="auto">
            <a:xfrm>
              <a:off x="2695132" y="2079377"/>
              <a:ext cx="3794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9" name="Freeform 317"/>
            <p:cNvSpPr>
              <a:spLocks noEditPoints="1"/>
            </p:cNvSpPr>
            <p:nvPr/>
          </p:nvSpPr>
          <p:spPr bwMode="auto">
            <a:xfrm>
              <a:off x="2695132" y="2079377"/>
              <a:ext cx="379412" cy="333375"/>
            </a:xfrm>
            <a:custGeom>
              <a:avLst/>
              <a:gdLst>
                <a:gd name="T0" fmla="*/ 1536 w 1536"/>
                <a:gd name="T1" fmla="*/ 341 h 1353"/>
                <a:gd name="T2" fmla="*/ 1261 w 1536"/>
                <a:gd name="T3" fmla="*/ 6 h 1353"/>
                <a:gd name="T4" fmla="*/ 1195 w 1536"/>
                <a:gd name="T5" fmla="*/ 0 h 1353"/>
                <a:gd name="T6" fmla="*/ 883 w 1536"/>
                <a:gd name="T7" fmla="*/ 204 h 1353"/>
                <a:gd name="T8" fmla="*/ 170 w 1536"/>
                <a:gd name="T9" fmla="*/ 204 h 1353"/>
                <a:gd name="T10" fmla="*/ 0 w 1536"/>
                <a:gd name="T11" fmla="*/ 375 h 1353"/>
                <a:gd name="T12" fmla="*/ 0 w 1536"/>
                <a:gd name="T13" fmla="*/ 1187 h 1353"/>
                <a:gd name="T14" fmla="*/ 166 w 1536"/>
                <a:gd name="T15" fmla="*/ 1353 h 1353"/>
                <a:gd name="T16" fmla="*/ 424 w 1536"/>
                <a:gd name="T17" fmla="*/ 1353 h 1353"/>
                <a:gd name="T18" fmla="*/ 447 w 1536"/>
                <a:gd name="T19" fmla="*/ 1331 h 1353"/>
                <a:gd name="T20" fmla="*/ 424 w 1536"/>
                <a:gd name="T21" fmla="*/ 1308 h 1353"/>
                <a:gd name="T22" fmla="*/ 166 w 1536"/>
                <a:gd name="T23" fmla="*/ 1308 h 1353"/>
                <a:gd name="T24" fmla="*/ 46 w 1536"/>
                <a:gd name="T25" fmla="*/ 1187 h 1353"/>
                <a:gd name="T26" fmla="*/ 46 w 1536"/>
                <a:gd name="T27" fmla="*/ 428 h 1353"/>
                <a:gd name="T28" fmla="*/ 581 w 1536"/>
                <a:gd name="T29" fmla="*/ 874 h 1353"/>
                <a:gd name="T30" fmla="*/ 768 w 1536"/>
                <a:gd name="T31" fmla="*/ 942 h 1353"/>
                <a:gd name="T32" fmla="*/ 955 w 1536"/>
                <a:gd name="T33" fmla="*/ 874 h 1353"/>
                <a:gd name="T34" fmla="*/ 1111 w 1536"/>
                <a:gd name="T35" fmla="*/ 744 h 1353"/>
                <a:gd name="T36" fmla="*/ 1114 w 1536"/>
                <a:gd name="T37" fmla="*/ 712 h 1353"/>
                <a:gd name="T38" fmla="*/ 1082 w 1536"/>
                <a:gd name="T39" fmla="*/ 709 h 1353"/>
                <a:gd name="T40" fmla="*/ 926 w 1536"/>
                <a:gd name="T41" fmla="*/ 839 h 1353"/>
                <a:gd name="T42" fmla="*/ 610 w 1536"/>
                <a:gd name="T43" fmla="*/ 839 h 1353"/>
                <a:gd name="T44" fmla="*/ 46 w 1536"/>
                <a:gd name="T45" fmla="*/ 369 h 1353"/>
                <a:gd name="T46" fmla="*/ 170 w 1536"/>
                <a:gd name="T47" fmla="*/ 250 h 1353"/>
                <a:gd name="T48" fmla="*/ 867 w 1536"/>
                <a:gd name="T49" fmla="*/ 250 h 1353"/>
                <a:gd name="T50" fmla="*/ 855 w 1536"/>
                <a:gd name="T51" fmla="*/ 341 h 1353"/>
                <a:gd name="T52" fmla="*/ 1195 w 1536"/>
                <a:gd name="T53" fmla="*/ 681 h 1353"/>
                <a:gd name="T54" fmla="*/ 1261 w 1536"/>
                <a:gd name="T55" fmla="*/ 675 h 1353"/>
                <a:gd name="T56" fmla="*/ 1370 w 1536"/>
                <a:gd name="T57" fmla="*/ 633 h 1353"/>
                <a:gd name="T58" fmla="*/ 1378 w 1536"/>
                <a:gd name="T59" fmla="*/ 602 h 1353"/>
                <a:gd name="T60" fmla="*/ 1347 w 1536"/>
                <a:gd name="T61" fmla="*/ 594 h 1353"/>
                <a:gd name="T62" fmla="*/ 1253 w 1536"/>
                <a:gd name="T63" fmla="*/ 630 h 1353"/>
                <a:gd name="T64" fmla="*/ 1195 w 1536"/>
                <a:gd name="T65" fmla="*/ 636 h 1353"/>
                <a:gd name="T66" fmla="*/ 900 w 1536"/>
                <a:gd name="T67" fmla="*/ 341 h 1353"/>
                <a:gd name="T68" fmla="*/ 1195 w 1536"/>
                <a:gd name="T69" fmla="*/ 46 h 1353"/>
                <a:gd name="T70" fmla="*/ 1253 w 1536"/>
                <a:gd name="T71" fmla="*/ 51 h 1353"/>
                <a:gd name="T72" fmla="*/ 1490 w 1536"/>
                <a:gd name="T73" fmla="*/ 341 h 1353"/>
                <a:gd name="T74" fmla="*/ 1409 w 1536"/>
                <a:gd name="T75" fmla="*/ 544 h 1353"/>
                <a:gd name="T76" fmla="*/ 1410 w 1536"/>
                <a:gd name="T77" fmla="*/ 576 h 1353"/>
                <a:gd name="T78" fmla="*/ 1443 w 1536"/>
                <a:gd name="T79" fmla="*/ 575 h 1353"/>
                <a:gd name="T80" fmla="*/ 1490 w 1536"/>
                <a:gd name="T81" fmla="*/ 511 h 1353"/>
                <a:gd name="T82" fmla="*/ 1490 w 1536"/>
                <a:gd name="T83" fmla="*/ 1187 h 1353"/>
                <a:gd name="T84" fmla="*/ 1370 w 1536"/>
                <a:gd name="T85" fmla="*/ 1308 h 1353"/>
                <a:gd name="T86" fmla="*/ 515 w 1536"/>
                <a:gd name="T87" fmla="*/ 1308 h 1353"/>
                <a:gd name="T88" fmla="*/ 493 w 1536"/>
                <a:gd name="T89" fmla="*/ 1331 h 1353"/>
                <a:gd name="T90" fmla="*/ 515 w 1536"/>
                <a:gd name="T91" fmla="*/ 1353 h 1353"/>
                <a:gd name="T92" fmla="*/ 1370 w 1536"/>
                <a:gd name="T93" fmla="*/ 1353 h 1353"/>
                <a:gd name="T94" fmla="*/ 1536 w 1536"/>
                <a:gd name="T95" fmla="*/ 1187 h 1353"/>
                <a:gd name="T96" fmla="*/ 1536 w 1536"/>
                <a:gd name="T97" fmla="*/ 341 h 1353"/>
                <a:gd name="T98" fmla="*/ 1536 w 1536"/>
                <a:gd name="T99" fmla="*/ 341 h 1353"/>
                <a:gd name="T100" fmla="*/ 1536 w 1536"/>
                <a:gd name="T101" fmla="*/ 341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6" h="1353">
                  <a:moveTo>
                    <a:pt x="1536" y="341"/>
                  </a:moveTo>
                  <a:cubicBezTo>
                    <a:pt x="1536" y="178"/>
                    <a:pt x="1421" y="38"/>
                    <a:pt x="1261" y="6"/>
                  </a:cubicBezTo>
                  <a:cubicBezTo>
                    <a:pt x="1240" y="2"/>
                    <a:pt x="1218" y="0"/>
                    <a:pt x="1195" y="0"/>
                  </a:cubicBezTo>
                  <a:cubicBezTo>
                    <a:pt x="1056" y="0"/>
                    <a:pt x="936" y="84"/>
                    <a:pt x="883" y="204"/>
                  </a:cubicBezTo>
                  <a:cubicBezTo>
                    <a:pt x="170" y="204"/>
                    <a:pt x="170" y="204"/>
                    <a:pt x="170" y="204"/>
                  </a:cubicBezTo>
                  <a:cubicBezTo>
                    <a:pt x="76" y="204"/>
                    <a:pt x="0" y="281"/>
                    <a:pt x="0" y="375"/>
                  </a:cubicBezTo>
                  <a:cubicBezTo>
                    <a:pt x="0" y="1187"/>
                    <a:pt x="0" y="1187"/>
                    <a:pt x="0" y="1187"/>
                  </a:cubicBezTo>
                  <a:cubicBezTo>
                    <a:pt x="0" y="1279"/>
                    <a:pt x="74" y="1353"/>
                    <a:pt x="166" y="1353"/>
                  </a:cubicBezTo>
                  <a:cubicBezTo>
                    <a:pt x="424" y="1353"/>
                    <a:pt x="424" y="1353"/>
                    <a:pt x="424" y="1353"/>
                  </a:cubicBezTo>
                  <a:cubicBezTo>
                    <a:pt x="437" y="1353"/>
                    <a:pt x="447" y="1343"/>
                    <a:pt x="447" y="1331"/>
                  </a:cubicBezTo>
                  <a:cubicBezTo>
                    <a:pt x="447" y="1318"/>
                    <a:pt x="437" y="1308"/>
                    <a:pt x="424" y="1308"/>
                  </a:cubicBezTo>
                  <a:cubicBezTo>
                    <a:pt x="166" y="1308"/>
                    <a:pt x="166" y="1308"/>
                    <a:pt x="166" y="1308"/>
                  </a:cubicBezTo>
                  <a:cubicBezTo>
                    <a:pt x="100" y="1308"/>
                    <a:pt x="46" y="1254"/>
                    <a:pt x="46" y="1187"/>
                  </a:cubicBezTo>
                  <a:cubicBezTo>
                    <a:pt x="46" y="428"/>
                    <a:pt x="46" y="428"/>
                    <a:pt x="46" y="428"/>
                  </a:cubicBezTo>
                  <a:cubicBezTo>
                    <a:pt x="581" y="874"/>
                    <a:pt x="581" y="874"/>
                    <a:pt x="581" y="874"/>
                  </a:cubicBezTo>
                  <a:cubicBezTo>
                    <a:pt x="635" y="919"/>
                    <a:pt x="702" y="942"/>
                    <a:pt x="768" y="942"/>
                  </a:cubicBezTo>
                  <a:cubicBezTo>
                    <a:pt x="834" y="942"/>
                    <a:pt x="901" y="919"/>
                    <a:pt x="955" y="874"/>
                  </a:cubicBezTo>
                  <a:cubicBezTo>
                    <a:pt x="1111" y="744"/>
                    <a:pt x="1111" y="744"/>
                    <a:pt x="1111" y="744"/>
                  </a:cubicBezTo>
                  <a:cubicBezTo>
                    <a:pt x="1121" y="736"/>
                    <a:pt x="1122" y="721"/>
                    <a:pt x="1114" y="712"/>
                  </a:cubicBezTo>
                  <a:cubicBezTo>
                    <a:pt x="1106" y="702"/>
                    <a:pt x="1092" y="701"/>
                    <a:pt x="1082" y="709"/>
                  </a:cubicBezTo>
                  <a:cubicBezTo>
                    <a:pt x="926" y="839"/>
                    <a:pt x="926" y="839"/>
                    <a:pt x="926" y="839"/>
                  </a:cubicBezTo>
                  <a:cubicBezTo>
                    <a:pt x="834" y="915"/>
                    <a:pt x="702" y="915"/>
                    <a:pt x="610" y="839"/>
                  </a:cubicBezTo>
                  <a:cubicBezTo>
                    <a:pt x="46" y="369"/>
                    <a:pt x="46" y="369"/>
                    <a:pt x="46" y="369"/>
                  </a:cubicBezTo>
                  <a:cubicBezTo>
                    <a:pt x="49" y="303"/>
                    <a:pt x="103" y="250"/>
                    <a:pt x="170" y="250"/>
                  </a:cubicBezTo>
                  <a:cubicBezTo>
                    <a:pt x="867" y="250"/>
                    <a:pt x="867" y="250"/>
                    <a:pt x="867" y="250"/>
                  </a:cubicBezTo>
                  <a:cubicBezTo>
                    <a:pt x="859" y="279"/>
                    <a:pt x="855" y="309"/>
                    <a:pt x="855" y="341"/>
                  </a:cubicBezTo>
                  <a:cubicBezTo>
                    <a:pt x="855" y="529"/>
                    <a:pt x="1008" y="681"/>
                    <a:pt x="1195" y="681"/>
                  </a:cubicBezTo>
                  <a:cubicBezTo>
                    <a:pt x="1218" y="681"/>
                    <a:pt x="1240" y="679"/>
                    <a:pt x="1261" y="675"/>
                  </a:cubicBezTo>
                  <a:cubicBezTo>
                    <a:pt x="1300" y="667"/>
                    <a:pt x="1337" y="653"/>
                    <a:pt x="1370" y="633"/>
                  </a:cubicBezTo>
                  <a:cubicBezTo>
                    <a:pt x="1381" y="627"/>
                    <a:pt x="1385" y="612"/>
                    <a:pt x="1378" y="602"/>
                  </a:cubicBezTo>
                  <a:cubicBezTo>
                    <a:pt x="1372" y="591"/>
                    <a:pt x="1358" y="587"/>
                    <a:pt x="1347" y="594"/>
                  </a:cubicBezTo>
                  <a:cubicBezTo>
                    <a:pt x="1318" y="611"/>
                    <a:pt x="1286" y="624"/>
                    <a:pt x="1253" y="630"/>
                  </a:cubicBezTo>
                  <a:cubicBezTo>
                    <a:pt x="1234" y="634"/>
                    <a:pt x="1215" y="636"/>
                    <a:pt x="1195" y="636"/>
                  </a:cubicBezTo>
                  <a:cubicBezTo>
                    <a:pt x="1033" y="636"/>
                    <a:pt x="900" y="503"/>
                    <a:pt x="900" y="341"/>
                  </a:cubicBezTo>
                  <a:cubicBezTo>
                    <a:pt x="900" y="178"/>
                    <a:pt x="1033" y="46"/>
                    <a:pt x="1195" y="46"/>
                  </a:cubicBezTo>
                  <a:cubicBezTo>
                    <a:pt x="1215" y="46"/>
                    <a:pt x="1234" y="47"/>
                    <a:pt x="1253" y="51"/>
                  </a:cubicBezTo>
                  <a:cubicBezTo>
                    <a:pt x="1390" y="78"/>
                    <a:pt x="1490" y="200"/>
                    <a:pt x="1490" y="341"/>
                  </a:cubicBezTo>
                  <a:cubicBezTo>
                    <a:pt x="1490" y="417"/>
                    <a:pt x="1462" y="489"/>
                    <a:pt x="1409" y="544"/>
                  </a:cubicBezTo>
                  <a:cubicBezTo>
                    <a:pt x="1401" y="553"/>
                    <a:pt x="1401" y="567"/>
                    <a:pt x="1410" y="576"/>
                  </a:cubicBezTo>
                  <a:cubicBezTo>
                    <a:pt x="1419" y="585"/>
                    <a:pt x="1434" y="584"/>
                    <a:pt x="1443" y="575"/>
                  </a:cubicBezTo>
                  <a:cubicBezTo>
                    <a:pt x="1461" y="555"/>
                    <a:pt x="1477" y="534"/>
                    <a:pt x="1490" y="511"/>
                  </a:cubicBezTo>
                  <a:cubicBezTo>
                    <a:pt x="1490" y="1187"/>
                    <a:pt x="1490" y="1187"/>
                    <a:pt x="1490" y="1187"/>
                  </a:cubicBezTo>
                  <a:cubicBezTo>
                    <a:pt x="1490" y="1254"/>
                    <a:pt x="1436" y="1308"/>
                    <a:pt x="1370" y="1308"/>
                  </a:cubicBezTo>
                  <a:cubicBezTo>
                    <a:pt x="515" y="1308"/>
                    <a:pt x="515" y="1308"/>
                    <a:pt x="515" y="1308"/>
                  </a:cubicBezTo>
                  <a:cubicBezTo>
                    <a:pt x="503" y="1308"/>
                    <a:pt x="493" y="1318"/>
                    <a:pt x="493" y="1331"/>
                  </a:cubicBezTo>
                  <a:cubicBezTo>
                    <a:pt x="493" y="1343"/>
                    <a:pt x="503" y="1353"/>
                    <a:pt x="515" y="1353"/>
                  </a:cubicBezTo>
                  <a:cubicBezTo>
                    <a:pt x="1370" y="1353"/>
                    <a:pt x="1370" y="1353"/>
                    <a:pt x="1370" y="1353"/>
                  </a:cubicBezTo>
                  <a:cubicBezTo>
                    <a:pt x="1462" y="1353"/>
                    <a:pt x="1536" y="1279"/>
                    <a:pt x="1536" y="1187"/>
                  </a:cubicBezTo>
                  <a:cubicBezTo>
                    <a:pt x="1536" y="1187"/>
                    <a:pt x="1536" y="347"/>
                    <a:pt x="1536" y="341"/>
                  </a:cubicBezTo>
                  <a:close/>
                  <a:moveTo>
                    <a:pt x="1536" y="341"/>
                  </a:moveTo>
                  <a:cubicBezTo>
                    <a:pt x="1536" y="341"/>
                    <a:pt x="1536" y="341"/>
                    <a:pt x="1536" y="34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0" name="Freeform 318"/>
            <p:cNvSpPr>
              <a:spLocks noEditPoints="1"/>
            </p:cNvSpPr>
            <p:nvPr/>
          </p:nvSpPr>
          <p:spPr bwMode="auto">
            <a:xfrm>
              <a:off x="2938019" y="2296865"/>
              <a:ext cx="103187" cy="87313"/>
            </a:xfrm>
            <a:custGeom>
              <a:avLst/>
              <a:gdLst>
                <a:gd name="T0" fmla="*/ 375 w 415"/>
                <a:gd name="T1" fmla="*/ 346 h 352"/>
                <a:gd name="T2" fmla="*/ 389 w 415"/>
                <a:gd name="T3" fmla="*/ 352 h 352"/>
                <a:gd name="T4" fmla="*/ 407 w 415"/>
                <a:gd name="T5" fmla="*/ 344 h 352"/>
                <a:gd name="T6" fmla="*/ 404 w 415"/>
                <a:gd name="T7" fmla="*/ 311 h 352"/>
                <a:gd name="T8" fmla="*/ 40 w 415"/>
                <a:gd name="T9" fmla="*/ 9 h 352"/>
                <a:gd name="T10" fmla="*/ 8 w 415"/>
                <a:gd name="T11" fmla="*/ 11 h 352"/>
                <a:gd name="T12" fmla="*/ 11 w 415"/>
                <a:gd name="T13" fmla="*/ 44 h 352"/>
                <a:gd name="T14" fmla="*/ 375 w 415"/>
                <a:gd name="T15" fmla="*/ 346 h 352"/>
                <a:gd name="T16" fmla="*/ 375 w 415"/>
                <a:gd name="T17" fmla="*/ 346 h 352"/>
                <a:gd name="T18" fmla="*/ 375 w 415"/>
                <a:gd name="T19" fmla="*/ 34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a:moveTo>
                    <a:pt x="375" y="346"/>
                  </a:moveTo>
                  <a:cubicBezTo>
                    <a:pt x="379" y="350"/>
                    <a:pt x="384" y="352"/>
                    <a:pt x="389" y="352"/>
                  </a:cubicBezTo>
                  <a:cubicBezTo>
                    <a:pt x="396" y="352"/>
                    <a:pt x="402" y="349"/>
                    <a:pt x="407" y="344"/>
                  </a:cubicBezTo>
                  <a:cubicBezTo>
                    <a:pt x="415" y="334"/>
                    <a:pt x="414" y="319"/>
                    <a:pt x="404" y="311"/>
                  </a:cubicBezTo>
                  <a:cubicBezTo>
                    <a:pt x="40" y="9"/>
                    <a:pt x="40" y="9"/>
                    <a:pt x="40" y="9"/>
                  </a:cubicBezTo>
                  <a:cubicBezTo>
                    <a:pt x="30" y="0"/>
                    <a:pt x="16" y="2"/>
                    <a:pt x="8" y="11"/>
                  </a:cubicBezTo>
                  <a:cubicBezTo>
                    <a:pt x="0" y="21"/>
                    <a:pt x="1" y="36"/>
                    <a:pt x="11" y="44"/>
                  </a:cubicBezTo>
                  <a:lnTo>
                    <a:pt x="375" y="346"/>
                  </a:lnTo>
                  <a:close/>
                  <a:moveTo>
                    <a:pt x="375" y="346"/>
                  </a:moveTo>
                  <a:cubicBezTo>
                    <a:pt x="375" y="346"/>
                    <a:pt x="375" y="346"/>
                    <a:pt x="375" y="3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1" name="Freeform 319"/>
            <p:cNvSpPr>
              <a:spLocks noEditPoints="1"/>
            </p:cNvSpPr>
            <p:nvPr/>
          </p:nvSpPr>
          <p:spPr bwMode="auto">
            <a:xfrm>
              <a:off x="2728469" y="2296865"/>
              <a:ext cx="103187" cy="87313"/>
            </a:xfrm>
            <a:custGeom>
              <a:avLst/>
              <a:gdLst>
                <a:gd name="T0" fmla="*/ 407 w 415"/>
                <a:gd name="T1" fmla="*/ 11 h 352"/>
                <a:gd name="T2" fmla="*/ 375 w 415"/>
                <a:gd name="T3" fmla="*/ 9 h 352"/>
                <a:gd name="T4" fmla="*/ 11 w 415"/>
                <a:gd name="T5" fmla="*/ 311 h 352"/>
                <a:gd name="T6" fmla="*/ 8 w 415"/>
                <a:gd name="T7" fmla="*/ 344 h 352"/>
                <a:gd name="T8" fmla="*/ 26 w 415"/>
                <a:gd name="T9" fmla="*/ 352 h 352"/>
                <a:gd name="T10" fmla="*/ 40 w 415"/>
                <a:gd name="T11" fmla="*/ 346 h 352"/>
                <a:gd name="T12" fmla="*/ 404 w 415"/>
                <a:gd name="T13" fmla="*/ 44 h 352"/>
                <a:gd name="T14" fmla="*/ 407 w 415"/>
                <a:gd name="T15" fmla="*/ 11 h 352"/>
                <a:gd name="T16" fmla="*/ 407 w 415"/>
                <a:gd name="T17" fmla="*/ 11 h 352"/>
                <a:gd name="T18" fmla="*/ 407 w 415"/>
                <a:gd name="T19" fmla="*/ 1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a:moveTo>
                    <a:pt x="407" y="11"/>
                  </a:moveTo>
                  <a:cubicBezTo>
                    <a:pt x="399" y="2"/>
                    <a:pt x="385" y="0"/>
                    <a:pt x="375" y="9"/>
                  </a:cubicBezTo>
                  <a:cubicBezTo>
                    <a:pt x="11" y="311"/>
                    <a:pt x="11" y="311"/>
                    <a:pt x="11" y="311"/>
                  </a:cubicBezTo>
                  <a:cubicBezTo>
                    <a:pt x="1" y="319"/>
                    <a:pt x="0" y="334"/>
                    <a:pt x="8" y="344"/>
                  </a:cubicBezTo>
                  <a:cubicBezTo>
                    <a:pt x="13" y="349"/>
                    <a:pt x="19" y="352"/>
                    <a:pt x="26" y="352"/>
                  </a:cubicBezTo>
                  <a:cubicBezTo>
                    <a:pt x="31" y="352"/>
                    <a:pt x="36" y="350"/>
                    <a:pt x="40" y="346"/>
                  </a:cubicBezTo>
                  <a:cubicBezTo>
                    <a:pt x="404" y="44"/>
                    <a:pt x="404" y="44"/>
                    <a:pt x="404" y="44"/>
                  </a:cubicBezTo>
                  <a:cubicBezTo>
                    <a:pt x="414" y="36"/>
                    <a:pt x="415" y="21"/>
                    <a:pt x="407" y="11"/>
                  </a:cubicBezTo>
                  <a:close/>
                  <a:moveTo>
                    <a:pt x="407" y="11"/>
                  </a:moveTo>
                  <a:cubicBezTo>
                    <a:pt x="407" y="11"/>
                    <a:pt x="407" y="11"/>
                    <a:pt x="407" y="1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2" name="Freeform 320"/>
            <p:cNvSpPr>
              <a:spLocks noEditPoints="1"/>
            </p:cNvSpPr>
            <p:nvPr/>
          </p:nvSpPr>
          <p:spPr bwMode="auto">
            <a:xfrm>
              <a:off x="2958657" y="2120652"/>
              <a:ext cx="63500" cy="84138"/>
            </a:xfrm>
            <a:custGeom>
              <a:avLst/>
              <a:gdLst>
                <a:gd name="T0" fmla="*/ 126 w 252"/>
                <a:gd name="T1" fmla="*/ 339 h 339"/>
                <a:gd name="T2" fmla="*/ 149 w 252"/>
                <a:gd name="T3" fmla="*/ 317 h 339"/>
                <a:gd name="T4" fmla="*/ 149 w 252"/>
                <a:gd name="T5" fmla="*/ 80 h 339"/>
                <a:gd name="T6" fmla="*/ 211 w 252"/>
                <a:gd name="T7" fmla="*/ 142 h 339"/>
                <a:gd name="T8" fmla="*/ 227 w 252"/>
                <a:gd name="T9" fmla="*/ 148 h 339"/>
                <a:gd name="T10" fmla="*/ 243 w 252"/>
                <a:gd name="T11" fmla="*/ 142 h 339"/>
                <a:gd name="T12" fmla="*/ 243 w 252"/>
                <a:gd name="T13" fmla="*/ 110 h 339"/>
                <a:gd name="T14" fmla="*/ 142 w 252"/>
                <a:gd name="T15" fmla="*/ 9 h 339"/>
                <a:gd name="T16" fmla="*/ 110 w 252"/>
                <a:gd name="T17" fmla="*/ 9 h 339"/>
                <a:gd name="T18" fmla="*/ 9 w 252"/>
                <a:gd name="T19" fmla="*/ 110 h 339"/>
                <a:gd name="T20" fmla="*/ 9 w 252"/>
                <a:gd name="T21" fmla="*/ 142 h 339"/>
                <a:gd name="T22" fmla="*/ 41 w 252"/>
                <a:gd name="T23" fmla="*/ 142 h 339"/>
                <a:gd name="T24" fmla="*/ 104 w 252"/>
                <a:gd name="T25" fmla="*/ 80 h 339"/>
                <a:gd name="T26" fmla="*/ 104 w 252"/>
                <a:gd name="T27" fmla="*/ 317 h 339"/>
                <a:gd name="T28" fmla="*/ 126 w 252"/>
                <a:gd name="T29" fmla="*/ 339 h 339"/>
                <a:gd name="T30" fmla="*/ 126 w 252"/>
                <a:gd name="T31" fmla="*/ 339 h 339"/>
                <a:gd name="T32" fmla="*/ 126 w 252"/>
                <a:gd name="T33" fmla="*/ 3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339">
                  <a:moveTo>
                    <a:pt x="126" y="339"/>
                  </a:moveTo>
                  <a:cubicBezTo>
                    <a:pt x="139" y="339"/>
                    <a:pt x="149" y="329"/>
                    <a:pt x="149" y="317"/>
                  </a:cubicBezTo>
                  <a:cubicBezTo>
                    <a:pt x="149" y="80"/>
                    <a:pt x="149" y="80"/>
                    <a:pt x="149" y="80"/>
                  </a:cubicBezTo>
                  <a:cubicBezTo>
                    <a:pt x="211" y="142"/>
                    <a:pt x="211" y="142"/>
                    <a:pt x="211" y="142"/>
                  </a:cubicBezTo>
                  <a:cubicBezTo>
                    <a:pt x="216" y="146"/>
                    <a:pt x="222" y="148"/>
                    <a:pt x="227" y="148"/>
                  </a:cubicBezTo>
                  <a:cubicBezTo>
                    <a:pt x="233" y="148"/>
                    <a:pt x="239" y="146"/>
                    <a:pt x="243" y="142"/>
                  </a:cubicBezTo>
                  <a:cubicBezTo>
                    <a:pt x="252" y="133"/>
                    <a:pt x="252" y="118"/>
                    <a:pt x="243" y="110"/>
                  </a:cubicBezTo>
                  <a:cubicBezTo>
                    <a:pt x="142" y="9"/>
                    <a:pt x="142" y="9"/>
                    <a:pt x="142" y="9"/>
                  </a:cubicBezTo>
                  <a:cubicBezTo>
                    <a:pt x="134" y="0"/>
                    <a:pt x="119" y="0"/>
                    <a:pt x="110" y="9"/>
                  </a:cubicBezTo>
                  <a:cubicBezTo>
                    <a:pt x="9" y="110"/>
                    <a:pt x="9" y="110"/>
                    <a:pt x="9" y="110"/>
                  </a:cubicBezTo>
                  <a:cubicBezTo>
                    <a:pt x="0" y="118"/>
                    <a:pt x="0" y="133"/>
                    <a:pt x="9" y="142"/>
                  </a:cubicBezTo>
                  <a:cubicBezTo>
                    <a:pt x="18" y="151"/>
                    <a:pt x="33" y="151"/>
                    <a:pt x="41" y="142"/>
                  </a:cubicBezTo>
                  <a:cubicBezTo>
                    <a:pt x="104" y="80"/>
                    <a:pt x="104" y="80"/>
                    <a:pt x="104" y="80"/>
                  </a:cubicBezTo>
                  <a:cubicBezTo>
                    <a:pt x="104" y="317"/>
                    <a:pt x="104" y="317"/>
                    <a:pt x="104" y="317"/>
                  </a:cubicBezTo>
                  <a:cubicBezTo>
                    <a:pt x="104" y="329"/>
                    <a:pt x="114" y="339"/>
                    <a:pt x="126" y="339"/>
                  </a:cubicBezTo>
                  <a:close/>
                  <a:moveTo>
                    <a:pt x="126" y="339"/>
                  </a:moveTo>
                  <a:cubicBezTo>
                    <a:pt x="126" y="339"/>
                    <a:pt x="126" y="339"/>
                    <a:pt x="126" y="339"/>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grpSp>
        <p:nvGrpSpPr>
          <p:cNvPr id="183" name="Groupe 182"/>
          <p:cNvGrpSpPr/>
          <p:nvPr/>
        </p:nvGrpSpPr>
        <p:grpSpPr>
          <a:xfrm>
            <a:off x="2009859" y="2923432"/>
            <a:ext cx="660749" cy="625207"/>
            <a:chOff x="4259130" y="1428966"/>
            <a:chExt cx="430008" cy="427481"/>
          </a:xfrm>
        </p:grpSpPr>
        <p:sp>
          <p:nvSpPr>
            <p:cNvPr id="184" name="Freeform 55"/>
            <p:cNvSpPr>
              <a:spLocks noEditPoints="1"/>
            </p:cNvSpPr>
            <p:nvPr/>
          </p:nvSpPr>
          <p:spPr bwMode="auto">
            <a:xfrm>
              <a:off x="4305071" y="1543359"/>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5" name="Freeform 56"/>
            <p:cNvSpPr>
              <a:spLocks noEditPoints="1"/>
            </p:cNvSpPr>
            <p:nvPr/>
          </p:nvSpPr>
          <p:spPr bwMode="auto">
            <a:xfrm>
              <a:off x="4305071" y="1568627"/>
              <a:ext cx="78559" cy="12863"/>
            </a:xfrm>
            <a:custGeom>
              <a:avLst/>
              <a:gdLst>
                <a:gd name="T0" fmla="*/ 22 w 281"/>
                <a:gd name="T1" fmla="*/ 46 h 46"/>
                <a:gd name="T2" fmla="*/ 258 w 281"/>
                <a:gd name="T3" fmla="*/ 46 h 46"/>
                <a:gd name="T4" fmla="*/ 281 w 281"/>
                <a:gd name="T5" fmla="*/ 23 h 46"/>
                <a:gd name="T6" fmla="*/ 258 w 281"/>
                <a:gd name="T7" fmla="*/ 0 h 46"/>
                <a:gd name="T8" fmla="*/ 22 w 281"/>
                <a:gd name="T9" fmla="*/ 0 h 46"/>
                <a:gd name="T10" fmla="*/ 0 w 281"/>
                <a:gd name="T11" fmla="*/ 23 h 46"/>
                <a:gd name="T12" fmla="*/ 22 w 281"/>
                <a:gd name="T13" fmla="*/ 46 h 46"/>
                <a:gd name="T14" fmla="*/ 22 w 281"/>
                <a:gd name="T15" fmla="*/ 46 h 46"/>
                <a:gd name="T16" fmla="*/ 22 w 28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22" y="46"/>
                  </a:move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ubicBezTo>
                    <a:pt x="0" y="35"/>
                    <a:pt x="10" y="46"/>
                    <a:pt x="22" y="46"/>
                  </a:cubicBezTo>
                  <a:close/>
                  <a:moveTo>
                    <a:pt x="22" y="46"/>
                  </a:moveTo>
                  <a:cubicBezTo>
                    <a:pt x="22" y="46"/>
                    <a:pt x="22" y="46"/>
                    <a:pt x="22" y="46"/>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6" name="Freeform 57"/>
            <p:cNvSpPr>
              <a:spLocks noEditPoints="1"/>
            </p:cNvSpPr>
            <p:nvPr/>
          </p:nvSpPr>
          <p:spPr bwMode="auto">
            <a:xfrm>
              <a:off x="4400169" y="1568627"/>
              <a:ext cx="39509" cy="12863"/>
            </a:xfrm>
            <a:custGeom>
              <a:avLst/>
              <a:gdLst>
                <a:gd name="T0" fmla="*/ 141 w 141"/>
                <a:gd name="T1" fmla="*/ 23 h 46"/>
                <a:gd name="T2" fmla="*/ 118 w 141"/>
                <a:gd name="T3" fmla="*/ 0 h 46"/>
                <a:gd name="T4" fmla="*/ 23 w 141"/>
                <a:gd name="T5" fmla="*/ 0 h 46"/>
                <a:gd name="T6" fmla="*/ 0 w 141"/>
                <a:gd name="T7" fmla="*/ 23 h 46"/>
                <a:gd name="T8" fmla="*/ 23 w 141"/>
                <a:gd name="T9" fmla="*/ 46 h 46"/>
                <a:gd name="T10" fmla="*/ 118 w 141"/>
                <a:gd name="T11" fmla="*/ 46 h 46"/>
                <a:gd name="T12" fmla="*/ 141 w 141"/>
                <a:gd name="T13" fmla="*/ 23 h 46"/>
                <a:gd name="T14" fmla="*/ 141 w 141"/>
                <a:gd name="T15" fmla="*/ 23 h 46"/>
                <a:gd name="T16" fmla="*/ 141 w 14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41" y="23"/>
                  </a:moveTo>
                  <a:cubicBezTo>
                    <a:pt x="141" y="11"/>
                    <a:pt x="131" y="0"/>
                    <a:pt x="118" y="0"/>
                  </a:cubicBez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lose/>
                  <a:moveTo>
                    <a:pt x="141" y="23"/>
                  </a:moveTo>
                  <a:cubicBezTo>
                    <a:pt x="141" y="23"/>
                    <a:pt x="141" y="23"/>
                    <a:pt x="141" y="23"/>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7" name="Freeform 58"/>
            <p:cNvSpPr>
              <a:spLocks noEditPoints="1"/>
            </p:cNvSpPr>
            <p:nvPr/>
          </p:nvSpPr>
          <p:spPr bwMode="auto">
            <a:xfrm>
              <a:off x="4305071" y="1593894"/>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8" name="Freeform 59"/>
            <p:cNvSpPr>
              <a:spLocks noEditPoints="1"/>
            </p:cNvSpPr>
            <p:nvPr/>
          </p:nvSpPr>
          <p:spPr bwMode="auto">
            <a:xfrm>
              <a:off x="4369618" y="1593894"/>
              <a:ext cx="45941" cy="12634"/>
            </a:xfrm>
            <a:custGeom>
              <a:avLst/>
              <a:gdLst>
                <a:gd name="T0" fmla="*/ 22 w 164"/>
                <a:gd name="T1" fmla="*/ 0 h 45"/>
                <a:gd name="T2" fmla="*/ 0 w 164"/>
                <a:gd name="T3" fmla="*/ 23 h 45"/>
                <a:gd name="T4" fmla="*/ 22 w 164"/>
                <a:gd name="T5" fmla="*/ 45 h 45"/>
                <a:gd name="T6" fmla="*/ 142 w 164"/>
                <a:gd name="T7" fmla="*/ 45 h 45"/>
                <a:gd name="T8" fmla="*/ 164 w 164"/>
                <a:gd name="T9" fmla="*/ 23 h 45"/>
                <a:gd name="T10" fmla="*/ 142 w 164"/>
                <a:gd name="T11" fmla="*/ 0 h 45"/>
                <a:gd name="T12" fmla="*/ 22 w 164"/>
                <a:gd name="T13" fmla="*/ 0 h 45"/>
                <a:gd name="T14" fmla="*/ 22 w 164"/>
                <a:gd name="T15" fmla="*/ 0 h 45"/>
                <a:gd name="T16" fmla="*/ 22 w 164"/>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45">
                  <a:moveTo>
                    <a:pt x="22" y="0"/>
                  </a:moveTo>
                  <a:cubicBezTo>
                    <a:pt x="10" y="0"/>
                    <a:pt x="0" y="10"/>
                    <a:pt x="0" y="23"/>
                  </a:cubicBezTo>
                  <a:cubicBezTo>
                    <a:pt x="0" y="35"/>
                    <a:pt x="10" y="45"/>
                    <a:pt x="22" y="45"/>
                  </a:cubicBezTo>
                  <a:cubicBezTo>
                    <a:pt x="142" y="45"/>
                    <a:pt x="142" y="45"/>
                    <a:pt x="142" y="45"/>
                  </a:cubicBezTo>
                  <a:cubicBezTo>
                    <a:pt x="154" y="45"/>
                    <a:pt x="164" y="35"/>
                    <a:pt x="164" y="23"/>
                  </a:cubicBezTo>
                  <a:cubicBezTo>
                    <a:pt x="164" y="10"/>
                    <a:pt x="154" y="0"/>
                    <a:pt x="142" y="0"/>
                  </a:cubicBezTo>
                  <a:lnTo>
                    <a:pt x="22" y="0"/>
                  </a:lnTo>
                  <a:close/>
                  <a:moveTo>
                    <a:pt x="22" y="0"/>
                  </a:moveTo>
                  <a:cubicBezTo>
                    <a:pt x="22" y="0"/>
                    <a:pt x="22" y="0"/>
                    <a:pt x="22"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9" name="Freeform 60"/>
            <p:cNvSpPr>
              <a:spLocks noEditPoints="1"/>
            </p:cNvSpPr>
            <p:nvPr/>
          </p:nvSpPr>
          <p:spPr bwMode="auto">
            <a:xfrm>
              <a:off x="4349634" y="1487081"/>
              <a:ext cx="119447" cy="12863"/>
            </a:xfrm>
            <a:custGeom>
              <a:avLst/>
              <a:gdLst>
                <a:gd name="T0" fmla="*/ 404 w 427"/>
                <a:gd name="T1" fmla="*/ 0 h 46"/>
                <a:gd name="T2" fmla="*/ 23 w 427"/>
                <a:gd name="T3" fmla="*/ 0 h 46"/>
                <a:gd name="T4" fmla="*/ 0 w 427"/>
                <a:gd name="T5" fmla="*/ 23 h 46"/>
                <a:gd name="T6" fmla="*/ 23 w 427"/>
                <a:gd name="T7" fmla="*/ 46 h 46"/>
                <a:gd name="T8" fmla="*/ 404 w 427"/>
                <a:gd name="T9" fmla="*/ 46 h 46"/>
                <a:gd name="T10" fmla="*/ 427 w 427"/>
                <a:gd name="T11" fmla="*/ 23 h 46"/>
                <a:gd name="T12" fmla="*/ 404 w 427"/>
                <a:gd name="T13" fmla="*/ 0 h 46"/>
                <a:gd name="T14" fmla="*/ 404 w 427"/>
                <a:gd name="T15" fmla="*/ 0 h 46"/>
                <a:gd name="T16" fmla="*/ 404 w 427"/>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46">
                  <a:moveTo>
                    <a:pt x="404" y="0"/>
                  </a:moveTo>
                  <a:cubicBezTo>
                    <a:pt x="23" y="0"/>
                    <a:pt x="23" y="0"/>
                    <a:pt x="23" y="0"/>
                  </a:cubicBezTo>
                  <a:cubicBezTo>
                    <a:pt x="10" y="0"/>
                    <a:pt x="0" y="10"/>
                    <a:pt x="0" y="23"/>
                  </a:cubicBezTo>
                  <a:cubicBezTo>
                    <a:pt x="0" y="35"/>
                    <a:pt x="10" y="46"/>
                    <a:pt x="23" y="46"/>
                  </a:cubicBezTo>
                  <a:cubicBezTo>
                    <a:pt x="404" y="46"/>
                    <a:pt x="404" y="46"/>
                    <a:pt x="404" y="46"/>
                  </a:cubicBezTo>
                  <a:cubicBezTo>
                    <a:pt x="417" y="46"/>
                    <a:pt x="427" y="35"/>
                    <a:pt x="427" y="23"/>
                  </a:cubicBezTo>
                  <a:cubicBezTo>
                    <a:pt x="427" y="10"/>
                    <a:pt x="417" y="0"/>
                    <a:pt x="404" y="0"/>
                  </a:cubicBezTo>
                  <a:close/>
                  <a:moveTo>
                    <a:pt x="404" y="0"/>
                  </a:moveTo>
                  <a:cubicBezTo>
                    <a:pt x="404" y="0"/>
                    <a:pt x="404" y="0"/>
                    <a:pt x="404"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0" name="Freeform 61"/>
            <p:cNvSpPr>
              <a:spLocks noEditPoints="1"/>
            </p:cNvSpPr>
            <p:nvPr/>
          </p:nvSpPr>
          <p:spPr bwMode="auto">
            <a:xfrm>
              <a:off x="4305071" y="1518091"/>
              <a:ext cx="78559" cy="12863"/>
            </a:xfrm>
            <a:custGeom>
              <a:avLst/>
              <a:gdLst>
                <a:gd name="T0" fmla="*/ 0 w 281"/>
                <a:gd name="T1" fmla="*/ 23 h 46"/>
                <a:gd name="T2" fmla="*/ 22 w 281"/>
                <a:gd name="T3" fmla="*/ 46 h 46"/>
                <a:gd name="T4" fmla="*/ 258 w 281"/>
                <a:gd name="T5" fmla="*/ 46 h 46"/>
                <a:gd name="T6" fmla="*/ 281 w 281"/>
                <a:gd name="T7" fmla="*/ 23 h 46"/>
                <a:gd name="T8" fmla="*/ 258 w 281"/>
                <a:gd name="T9" fmla="*/ 0 h 46"/>
                <a:gd name="T10" fmla="*/ 22 w 281"/>
                <a:gd name="T11" fmla="*/ 0 h 46"/>
                <a:gd name="T12" fmla="*/ 0 w 281"/>
                <a:gd name="T13" fmla="*/ 23 h 46"/>
                <a:gd name="T14" fmla="*/ 0 w 281"/>
                <a:gd name="T15" fmla="*/ 23 h 46"/>
                <a:gd name="T16" fmla="*/ 0 w 28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0" y="23"/>
                  </a:moveTo>
                  <a:cubicBezTo>
                    <a:pt x="0" y="35"/>
                    <a:pt x="10" y="46"/>
                    <a:pt x="22" y="46"/>
                  </a:cubicBez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lose/>
                  <a:moveTo>
                    <a:pt x="0" y="23"/>
                  </a:moveTo>
                  <a:cubicBezTo>
                    <a:pt x="0" y="23"/>
                    <a:pt x="0" y="23"/>
                    <a:pt x="0" y="23"/>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1" name="Freeform 62"/>
            <p:cNvSpPr>
              <a:spLocks noEditPoints="1"/>
            </p:cNvSpPr>
            <p:nvPr/>
          </p:nvSpPr>
          <p:spPr bwMode="auto">
            <a:xfrm>
              <a:off x="4454150" y="1518091"/>
              <a:ext cx="59494" cy="12863"/>
            </a:xfrm>
            <a:custGeom>
              <a:avLst/>
              <a:gdLst>
                <a:gd name="T0" fmla="*/ 190 w 212"/>
                <a:gd name="T1" fmla="*/ 0 h 46"/>
                <a:gd name="T2" fmla="*/ 23 w 212"/>
                <a:gd name="T3" fmla="*/ 0 h 46"/>
                <a:gd name="T4" fmla="*/ 0 w 212"/>
                <a:gd name="T5" fmla="*/ 23 h 46"/>
                <a:gd name="T6" fmla="*/ 23 w 212"/>
                <a:gd name="T7" fmla="*/ 46 h 46"/>
                <a:gd name="T8" fmla="*/ 190 w 212"/>
                <a:gd name="T9" fmla="*/ 46 h 46"/>
                <a:gd name="T10" fmla="*/ 212 w 212"/>
                <a:gd name="T11" fmla="*/ 23 h 46"/>
                <a:gd name="T12" fmla="*/ 190 w 212"/>
                <a:gd name="T13" fmla="*/ 0 h 46"/>
                <a:gd name="T14" fmla="*/ 190 w 212"/>
                <a:gd name="T15" fmla="*/ 0 h 46"/>
                <a:gd name="T16" fmla="*/ 190 w 212"/>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46">
                  <a:moveTo>
                    <a:pt x="190" y="0"/>
                  </a:moveTo>
                  <a:cubicBezTo>
                    <a:pt x="23" y="0"/>
                    <a:pt x="23" y="0"/>
                    <a:pt x="23" y="0"/>
                  </a:cubicBezTo>
                  <a:cubicBezTo>
                    <a:pt x="10" y="0"/>
                    <a:pt x="0" y="11"/>
                    <a:pt x="0" y="23"/>
                  </a:cubicBezTo>
                  <a:cubicBezTo>
                    <a:pt x="0" y="35"/>
                    <a:pt x="10" y="46"/>
                    <a:pt x="23" y="46"/>
                  </a:cubicBezTo>
                  <a:cubicBezTo>
                    <a:pt x="190" y="46"/>
                    <a:pt x="190" y="46"/>
                    <a:pt x="190" y="46"/>
                  </a:cubicBezTo>
                  <a:cubicBezTo>
                    <a:pt x="202" y="46"/>
                    <a:pt x="212" y="35"/>
                    <a:pt x="212" y="23"/>
                  </a:cubicBezTo>
                  <a:cubicBezTo>
                    <a:pt x="212" y="11"/>
                    <a:pt x="202" y="0"/>
                    <a:pt x="190" y="0"/>
                  </a:cubicBezTo>
                  <a:close/>
                  <a:moveTo>
                    <a:pt x="190" y="0"/>
                  </a:moveTo>
                  <a:cubicBezTo>
                    <a:pt x="190" y="0"/>
                    <a:pt x="190" y="0"/>
                    <a:pt x="190"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2" name="Freeform 63"/>
            <p:cNvSpPr>
              <a:spLocks noEditPoints="1"/>
            </p:cNvSpPr>
            <p:nvPr/>
          </p:nvSpPr>
          <p:spPr bwMode="auto">
            <a:xfrm>
              <a:off x="4400169" y="1518091"/>
              <a:ext cx="39509" cy="12863"/>
            </a:xfrm>
            <a:custGeom>
              <a:avLst/>
              <a:gdLst>
                <a:gd name="T0" fmla="*/ 118 w 141"/>
                <a:gd name="T1" fmla="*/ 0 h 46"/>
                <a:gd name="T2" fmla="*/ 23 w 141"/>
                <a:gd name="T3" fmla="*/ 0 h 46"/>
                <a:gd name="T4" fmla="*/ 0 w 141"/>
                <a:gd name="T5" fmla="*/ 23 h 46"/>
                <a:gd name="T6" fmla="*/ 23 w 141"/>
                <a:gd name="T7" fmla="*/ 46 h 46"/>
                <a:gd name="T8" fmla="*/ 118 w 141"/>
                <a:gd name="T9" fmla="*/ 46 h 46"/>
                <a:gd name="T10" fmla="*/ 141 w 141"/>
                <a:gd name="T11" fmla="*/ 23 h 46"/>
                <a:gd name="T12" fmla="*/ 118 w 141"/>
                <a:gd name="T13" fmla="*/ 0 h 46"/>
                <a:gd name="T14" fmla="*/ 118 w 141"/>
                <a:gd name="T15" fmla="*/ 0 h 46"/>
                <a:gd name="T16" fmla="*/ 118 w 14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18" y="0"/>
                  </a:move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ubicBezTo>
                    <a:pt x="141" y="11"/>
                    <a:pt x="131" y="0"/>
                    <a:pt x="118" y="0"/>
                  </a:cubicBezTo>
                  <a:close/>
                  <a:moveTo>
                    <a:pt x="118" y="0"/>
                  </a:moveTo>
                  <a:cubicBezTo>
                    <a:pt x="118" y="0"/>
                    <a:pt x="118" y="0"/>
                    <a:pt x="118"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3" name="Freeform 64"/>
            <p:cNvSpPr>
              <a:spLocks noEditPoints="1"/>
            </p:cNvSpPr>
            <p:nvPr/>
          </p:nvSpPr>
          <p:spPr bwMode="auto">
            <a:xfrm>
              <a:off x="4448407" y="1543359"/>
              <a:ext cx="65236" cy="12634"/>
            </a:xfrm>
            <a:custGeom>
              <a:avLst/>
              <a:gdLst>
                <a:gd name="T0" fmla="*/ 211 w 233"/>
                <a:gd name="T1" fmla="*/ 0 h 45"/>
                <a:gd name="T2" fmla="*/ 23 w 233"/>
                <a:gd name="T3" fmla="*/ 0 h 45"/>
                <a:gd name="T4" fmla="*/ 0 w 233"/>
                <a:gd name="T5" fmla="*/ 23 h 45"/>
                <a:gd name="T6" fmla="*/ 23 w 233"/>
                <a:gd name="T7" fmla="*/ 45 h 45"/>
                <a:gd name="T8" fmla="*/ 211 w 233"/>
                <a:gd name="T9" fmla="*/ 45 h 45"/>
                <a:gd name="T10" fmla="*/ 233 w 233"/>
                <a:gd name="T11" fmla="*/ 23 h 45"/>
                <a:gd name="T12" fmla="*/ 211 w 233"/>
                <a:gd name="T13" fmla="*/ 0 h 45"/>
                <a:gd name="T14" fmla="*/ 211 w 233"/>
                <a:gd name="T15" fmla="*/ 0 h 45"/>
                <a:gd name="T16" fmla="*/ 211 w 233"/>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45">
                  <a:moveTo>
                    <a:pt x="211" y="0"/>
                  </a:moveTo>
                  <a:cubicBezTo>
                    <a:pt x="23" y="0"/>
                    <a:pt x="23" y="0"/>
                    <a:pt x="23" y="0"/>
                  </a:cubicBezTo>
                  <a:cubicBezTo>
                    <a:pt x="10" y="0"/>
                    <a:pt x="0" y="10"/>
                    <a:pt x="0" y="23"/>
                  </a:cubicBezTo>
                  <a:cubicBezTo>
                    <a:pt x="0" y="35"/>
                    <a:pt x="10" y="45"/>
                    <a:pt x="23" y="45"/>
                  </a:cubicBezTo>
                  <a:cubicBezTo>
                    <a:pt x="211" y="45"/>
                    <a:pt x="211" y="45"/>
                    <a:pt x="211" y="45"/>
                  </a:cubicBezTo>
                  <a:cubicBezTo>
                    <a:pt x="223" y="45"/>
                    <a:pt x="233" y="35"/>
                    <a:pt x="233" y="23"/>
                  </a:cubicBezTo>
                  <a:cubicBezTo>
                    <a:pt x="233" y="10"/>
                    <a:pt x="223" y="0"/>
                    <a:pt x="211" y="0"/>
                  </a:cubicBezTo>
                  <a:close/>
                  <a:moveTo>
                    <a:pt x="211" y="0"/>
                  </a:moveTo>
                  <a:cubicBezTo>
                    <a:pt x="211" y="0"/>
                    <a:pt x="211" y="0"/>
                    <a:pt x="211"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4" name="Freeform 65"/>
            <p:cNvSpPr>
              <a:spLocks noEditPoints="1"/>
            </p:cNvSpPr>
            <p:nvPr/>
          </p:nvSpPr>
          <p:spPr bwMode="auto">
            <a:xfrm>
              <a:off x="4369618" y="1543359"/>
              <a:ext cx="62020" cy="12634"/>
            </a:xfrm>
            <a:custGeom>
              <a:avLst/>
              <a:gdLst>
                <a:gd name="T0" fmla="*/ 221 w 221"/>
                <a:gd name="T1" fmla="*/ 23 h 45"/>
                <a:gd name="T2" fmla="*/ 199 w 221"/>
                <a:gd name="T3" fmla="*/ 0 h 45"/>
                <a:gd name="T4" fmla="*/ 22 w 221"/>
                <a:gd name="T5" fmla="*/ 0 h 45"/>
                <a:gd name="T6" fmla="*/ 0 w 221"/>
                <a:gd name="T7" fmla="*/ 23 h 45"/>
                <a:gd name="T8" fmla="*/ 22 w 221"/>
                <a:gd name="T9" fmla="*/ 45 h 45"/>
                <a:gd name="T10" fmla="*/ 199 w 221"/>
                <a:gd name="T11" fmla="*/ 45 h 45"/>
                <a:gd name="T12" fmla="*/ 221 w 221"/>
                <a:gd name="T13" fmla="*/ 23 h 45"/>
                <a:gd name="T14" fmla="*/ 221 w 221"/>
                <a:gd name="T15" fmla="*/ 23 h 45"/>
                <a:gd name="T16" fmla="*/ 221 w 221"/>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5">
                  <a:moveTo>
                    <a:pt x="221" y="23"/>
                  </a:moveTo>
                  <a:cubicBezTo>
                    <a:pt x="221" y="10"/>
                    <a:pt x="211" y="0"/>
                    <a:pt x="199" y="0"/>
                  </a:cubicBezTo>
                  <a:cubicBezTo>
                    <a:pt x="22" y="0"/>
                    <a:pt x="22" y="0"/>
                    <a:pt x="22" y="0"/>
                  </a:cubicBezTo>
                  <a:cubicBezTo>
                    <a:pt x="10" y="0"/>
                    <a:pt x="0" y="10"/>
                    <a:pt x="0" y="23"/>
                  </a:cubicBezTo>
                  <a:cubicBezTo>
                    <a:pt x="0" y="35"/>
                    <a:pt x="10" y="45"/>
                    <a:pt x="22" y="45"/>
                  </a:cubicBezTo>
                  <a:cubicBezTo>
                    <a:pt x="199" y="45"/>
                    <a:pt x="199" y="45"/>
                    <a:pt x="199" y="45"/>
                  </a:cubicBezTo>
                  <a:cubicBezTo>
                    <a:pt x="211" y="45"/>
                    <a:pt x="221" y="35"/>
                    <a:pt x="221" y="23"/>
                  </a:cubicBezTo>
                  <a:close/>
                  <a:moveTo>
                    <a:pt x="221" y="23"/>
                  </a:moveTo>
                  <a:cubicBezTo>
                    <a:pt x="221" y="23"/>
                    <a:pt x="221" y="23"/>
                    <a:pt x="221" y="23"/>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5" name="Freeform 66"/>
            <p:cNvSpPr>
              <a:spLocks noEditPoints="1"/>
            </p:cNvSpPr>
            <p:nvPr/>
          </p:nvSpPr>
          <p:spPr bwMode="auto">
            <a:xfrm>
              <a:off x="4259130" y="1428966"/>
              <a:ext cx="430008" cy="427481"/>
            </a:xfrm>
            <a:custGeom>
              <a:avLst/>
              <a:gdLst>
                <a:gd name="T0" fmla="*/ 1422 w 1536"/>
                <a:gd name="T1" fmla="*/ 706 h 1534"/>
                <a:gd name="T2" fmla="*/ 1491 w 1536"/>
                <a:gd name="T3" fmla="*/ 969 h 1534"/>
                <a:gd name="T4" fmla="*/ 1183 w 1536"/>
                <a:gd name="T5" fmla="*/ 1359 h 1534"/>
                <a:gd name="T6" fmla="*/ 1169 w 1536"/>
                <a:gd name="T7" fmla="*/ 1486 h 1534"/>
                <a:gd name="T8" fmla="*/ 1168 w 1536"/>
                <a:gd name="T9" fmla="*/ 1488 h 1534"/>
                <a:gd name="T10" fmla="*/ 970 w 1536"/>
                <a:gd name="T11" fmla="*/ 1370 h 1534"/>
                <a:gd name="T12" fmla="*/ 626 w 1536"/>
                <a:gd name="T13" fmla="*/ 1252 h 1534"/>
                <a:gd name="T14" fmla="*/ 626 w 1536"/>
                <a:gd name="T15" fmla="*/ 686 h 1534"/>
                <a:gd name="T16" fmla="*/ 1090 w 1536"/>
                <a:gd name="T17" fmla="*/ 568 h 1534"/>
                <a:gd name="T18" fmla="*/ 1383 w 1536"/>
                <a:gd name="T19" fmla="*/ 663 h 1534"/>
                <a:gd name="T20" fmla="*/ 1090 w 1536"/>
                <a:gd name="T21" fmla="*/ 523 h 1534"/>
                <a:gd name="T22" fmla="*/ 1073 w 1536"/>
                <a:gd name="T23" fmla="*/ 446 h 1534"/>
                <a:gd name="T24" fmla="*/ 627 w 1536"/>
                <a:gd name="T25" fmla="*/ 0 h 1534"/>
                <a:gd name="T26" fmla="*/ 131 w 1536"/>
                <a:gd name="T27" fmla="*/ 131 h 1534"/>
                <a:gd name="T28" fmla="*/ 28 w 1536"/>
                <a:gd name="T29" fmla="*/ 600 h 1534"/>
                <a:gd name="T30" fmla="*/ 70 w 1536"/>
                <a:gd name="T31" fmla="*/ 585 h 1534"/>
                <a:gd name="T32" fmla="*/ 163 w 1536"/>
                <a:gd name="T33" fmla="*/ 163 h 1534"/>
                <a:gd name="T34" fmla="*/ 627 w 1536"/>
                <a:gd name="T35" fmla="*/ 45 h 1534"/>
                <a:gd name="T36" fmla="*/ 1028 w 1536"/>
                <a:gd name="T37" fmla="*/ 446 h 1534"/>
                <a:gd name="T38" fmla="*/ 909 w 1536"/>
                <a:gd name="T39" fmla="*/ 523 h 1534"/>
                <a:gd name="T40" fmla="*/ 464 w 1536"/>
                <a:gd name="T41" fmla="*/ 936 h 1534"/>
                <a:gd name="T42" fmla="*/ 367 w 1536"/>
                <a:gd name="T43" fmla="*/ 965 h 1534"/>
                <a:gd name="T44" fmla="*/ 389 w 1536"/>
                <a:gd name="T45" fmla="*/ 885 h 1534"/>
                <a:gd name="T46" fmla="*/ 115 w 1536"/>
                <a:gd name="T47" fmla="*/ 672 h 1534"/>
                <a:gd name="T48" fmla="*/ 78 w 1536"/>
                <a:gd name="T49" fmla="*/ 697 h 1534"/>
                <a:gd name="T50" fmla="*/ 344 w 1536"/>
                <a:gd name="T51" fmla="*/ 882 h 1534"/>
                <a:gd name="T52" fmla="*/ 330 w 1536"/>
                <a:gd name="T53" fmla="*/ 991 h 1534"/>
                <a:gd name="T54" fmla="*/ 374 w 1536"/>
                <a:gd name="T55" fmla="*/ 1010 h 1534"/>
                <a:gd name="T56" fmla="*/ 594 w 1536"/>
                <a:gd name="T57" fmla="*/ 1284 h 1534"/>
                <a:gd name="T58" fmla="*/ 970 w 1536"/>
                <a:gd name="T59" fmla="*/ 1415 h 1534"/>
                <a:gd name="T60" fmla="*/ 1162 w 1536"/>
                <a:gd name="T61" fmla="*/ 1533 h 1534"/>
                <a:gd name="T62" fmla="*/ 1206 w 1536"/>
                <a:gd name="T63" fmla="*/ 1513 h 1534"/>
                <a:gd name="T64" fmla="*/ 1192 w 1536"/>
                <a:gd name="T65" fmla="*/ 1405 h 1534"/>
                <a:gd name="T66" fmla="*/ 1438 w 1536"/>
                <a:gd name="T67" fmla="*/ 1247 h 1534"/>
                <a:gd name="T68" fmla="*/ 1454 w 1536"/>
                <a:gd name="T69" fmla="*/ 712 h 1534"/>
                <a:gd name="T70" fmla="*/ 1454 w 1536"/>
                <a:gd name="T71" fmla="*/ 712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6" h="1534">
                  <a:moveTo>
                    <a:pt x="1454" y="712"/>
                  </a:moveTo>
                  <a:cubicBezTo>
                    <a:pt x="1447" y="701"/>
                    <a:pt x="1432" y="699"/>
                    <a:pt x="1422" y="706"/>
                  </a:cubicBezTo>
                  <a:cubicBezTo>
                    <a:pt x="1412" y="714"/>
                    <a:pt x="1410" y="728"/>
                    <a:pt x="1417" y="738"/>
                  </a:cubicBezTo>
                  <a:cubicBezTo>
                    <a:pt x="1465" y="806"/>
                    <a:pt x="1491" y="886"/>
                    <a:pt x="1491" y="969"/>
                  </a:cubicBezTo>
                  <a:cubicBezTo>
                    <a:pt x="1491" y="1059"/>
                    <a:pt x="1460" y="1148"/>
                    <a:pt x="1403" y="1219"/>
                  </a:cubicBezTo>
                  <a:cubicBezTo>
                    <a:pt x="1347" y="1289"/>
                    <a:pt x="1269" y="1339"/>
                    <a:pt x="1183" y="1359"/>
                  </a:cubicBezTo>
                  <a:cubicBezTo>
                    <a:pt x="1161" y="1365"/>
                    <a:pt x="1146" y="1385"/>
                    <a:pt x="1147" y="1407"/>
                  </a:cubicBezTo>
                  <a:cubicBezTo>
                    <a:pt x="1148" y="1427"/>
                    <a:pt x="1153" y="1457"/>
                    <a:pt x="1169" y="1486"/>
                  </a:cubicBezTo>
                  <a:cubicBezTo>
                    <a:pt x="1169" y="1486"/>
                    <a:pt x="1170" y="1487"/>
                    <a:pt x="1169" y="1488"/>
                  </a:cubicBezTo>
                  <a:cubicBezTo>
                    <a:pt x="1169" y="1489"/>
                    <a:pt x="1168" y="1489"/>
                    <a:pt x="1168" y="1488"/>
                  </a:cubicBezTo>
                  <a:cubicBezTo>
                    <a:pt x="1114" y="1482"/>
                    <a:pt x="1044" y="1461"/>
                    <a:pt x="1011" y="1396"/>
                  </a:cubicBezTo>
                  <a:cubicBezTo>
                    <a:pt x="1003" y="1380"/>
                    <a:pt x="987" y="1370"/>
                    <a:pt x="970" y="1370"/>
                  </a:cubicBezTo>
                  <a:cubicBezTo>
                    <a:pt x="909" y="1370"/>
                    <a:pt x="909" y="1370"/>
                    <a:pt x="909" y="1370"/>
                  </a:cubicBezTo>
                  <a:cubicBezTo>
                    <a:pt x="803" y="1370"/>
                    <a:pt x="702" y="1329"/>
                    <a:pt x="626" y="1252"/>
                  </a:cubicBezTo>
                  <a:cubicBezTo>
                    <a:pt x="550" y="1176"/>
                    <a:pt x="508" y="1076"/>
                    <a:pt x="508" y="969"/>
                  </a:cubicBezTo>
                  <a:cubicBezTo>
                    <a:pt x="508" y="862"/>
                    <a:pt x="550" y="762"/>
                    <a:pt x="626" y="686"/>
                  </a:cubicBezTo>
                  <a:cubicBezTo>
                    <a:pt x="702" y="610"/>
                    <a:pt x="803" y="568"/>
                    <a:pt x="909" y="568"/>
                  </a:cubicBezTo>
                  <a:cubicBezTo>
                    <a:pt x="1090" y="568"/>
                    <a:pt x="1090" y="568"/>
                    <a:pt x="1090" y="568"/>
                  </a:cubicBezTo>
                  <a:cubicBezTo>
                    <a:pt x="1185" y="568"/>
                    <a:pt x="1278" y="602"/>
                    <a:pt x="1351" y="665"/>
                  </a:cubicBezTo>
                  <a:cubicBezTo>
                    <a:pt x="1360" y="673"/>
                    <a:pt x="1375" y="672"/>
                    <a:pt x="1383" y="663"/>
                  </a:cubicBezTo>
                  <a:cubicBezTo>
                    <a:pt x="1391" y="653"/>
                    <a:pt x="1390" y="639"/>
                    <a:pt x="1380" y="631"/>
                  </a:cubicBezTo>
                  <a:cubicBezTo>
                    <a:pt x="1299" y="561"/>
                    <a:pt x="1196" y="523"/>
                    <a:pt x="1090" y="523"/>
                  </a:cubicBezTo>
                  <a:cubicBezTo>
                    <a:pt x="1067" y="523"/>
                    <a:pt x="1067" y="523"/>
                    <a:pt x="1067" y="523"/>
                  </a:cubicBezTo>
                  <a:cubicBezTo>
                    <a:pt x="1071" y="498"/>
                    <a:pt x="1073" y="472"/>
                    <a:pt x="1073" y="446"/>
                  </a:cubicBezTo>
                  <a:cubicBezTo>
                    <a:pt x="1073" y="328"/>
                    <a:pt x="1027" y="216"/>
                    <a:pt x="942" y="131"/>
                  </a:cubicBezTo>
                  <a:cubicBezTo>
                    <a:pt x="857" y="47"/>
                    <a:pt x="745" y="0"/>
                    <a:pt x="627" y="0"/>
                  </a:cubicBezTo>
                  <a:cubicBezTo>
                    <a:pt x="446" y="0"/>
                    <a:pt x="446" y="0"/>
                    <a:pt x="446" y="0"/>
                  </a:cubicBezTo>
                  <a:cubicBezTo>
                    <a:pt x="328" y="0"/>
                    <a:pt x="216" y="47"/>
                    <a:pt x="131" y="131"/>
                  </a:cubicBezTo>
                  <a:cubicBezTo>
                    <a:pt x="47" y="216"/>
                    <a:pt x="0" y="328"/>
                    <a:pt x="0" y="446"/>
                  </a:cubicBezTo>
                  <a:cubicBezTo>
                    <a:pt x="0" y="499"/>
                    <a:pt x="9" y="551"/>
                    <a:pt x="28" y="600"/>
                  </a:cubicBezTo>
                  <a:cubicBezTo>
                    <a:pt x="32" y="612"/>
                    <a:pt x="45" y="618"/>
                    <a:pt x="57" y="614"/>
                  </a:cubicBezTo>
                  <a:cubicBezTo>
                    <a:pt x="68" y="609"/>
                    <a:pt x="74" y="596"/>
                    <a:pt x="70" y="585"/>
                  </a:cubicBezTo>
                  <a:cubicBezTo>
                    <a:pt x="53" y="540"/>
                    <a:pt x="45" y="494"/>
                    <a:pt x="45" y="446"/>
                  </a:cubicBezTo>
                  <a:cubicBezTo>
                    <a:pt x="45" y="340"/>
                    <a:pt x="87" y="239"/>
                    <a:pt x="163" y="163"/>
                  </a:cubicBezTo>
                  <a:cubicBezTo>
                    <a:pt x="239" y="87"/>
                    <a:pt x="340" y="45"/>
                    <a:pt x="446" y="45"/>
                  </a:cubicBezTo>
                  <a:cubicBezTo>
                    <a:pt x="627" y="45"/>
                    <a:pt x="627" y="45"/>
                    <a:pt x="627" y="45"/>
                  </a:cubicBezTo>
                  <a:cubicBezTo>
                    <a:pt x="733" y="45"/>
                    <a:pt x="834" y="87"/>
                    <a:pt x="910" y="163"/>
                  </a:cubicBezTo>
                  <a:cubicBezTo>
                    <a:pt x="986" y="239"/>
                    <a:pt x="1028" y="340"/>
                    <a:pt x="1028" y="446"/>
                  </a:cubicBezTo>
                  <a:cubicBezTo>
                    <a:pt x="1028" y="472"/>
                    <a:pt x="1025" y="498"/>
                    <a:pt x="1021" y="523"/>
                  </a:cubicBezTo>
                  <a:cubicBezTo>
                    <a:pt x="909" y="523"/>
                    <a:pt x="909" y="523"/>
                    <a:pt x="909" y="523"/>
                  </a:cubicBezTo>
                  <a:cubicBezTo>
                    <a:pt x="791" y="523"/>
                    <a:pt x="679" y="569"/>
                    <a:pt x="594" y="654"/>
                  </a:cubicBezTo>
                  <a:cubicBezTo>
                    <a:pt x="517" y="730"/>
                    <a:pt x="472" y="830"/>
                    <a:pt x="464" y="936"/>
                  </a:cubicBezTo>
                  <a:cubicBezTo>
                    <a:pt x="433" y="954"/>
                    <a:pt x="398" y="962"/>
                    <a:pt x="368" y="966"/>
                  </a:cubicBezTo>
                  <a:cubicBezTo>
                    <a:pt x="368" y="966"/>
                    <a:pt x="367" y="966"/>
                    <a:pt x="367" y="965"/>
                  </a:cubicBezTo>
                  <a:cubicBezTo>
                    <a:pt x="366" y="964"/>
                    <a:pt x="367" y="964"/>
                    <a:pt x="367" y="963"/>
                  </a:cubicBezTo>
                  <a:cubicBezTo>
                    <a:pt x="383" y="934"/>
                    <a:pt x="388" y="904"/>
                    <a:pt x="389" y="885"/>
                  </a:cubicBezTo>
                  <a:cubicBezTo>
                    <a:pt x="390" y="862"/>
                    <a:pt x="375" y="842"/>
                    <a:pt x="353" y="837"/>
                  </a:cubicBezTo>
                  <a:cubicBezTo>
                    <a:pt x="256" y="813"/>
                    <a:pt x="172" y="755"/>
                    <a:pt x="115" y="672"/>
                  </a:cubicBezTo>
                  <a:cubicBezTo>
                    <a:pt x="108" y="661"/>
                    <a:pt x="94" y="659"/>
                    <a:pt x="83" y="666"/>
                  </a:cubicBezTo>
                  <a:cubicBezTo>
                    <a:pt x="73" y="673"/>
                    <a:pt x="71" y="687"/>
                    <a:pt x="78" y="697"/>
                  </a:cubicBezTo>
                  <a:cubicBezTo>
                    <a:pt x="141" y="789"/>
                    <a:pt x="235" y="855"/>
                    <a:pt x="343" y="880"/>
                  </a:cubicBezTo>
                  <a:cubicBezTo>
                    <a:pt x="343" y="881"/>
                    <a:pt x="344" y="881"/>
                    <a:pt x="344" y="882"/>
                  </a:cubicBezTo>
                  <a:cubicBezTo>
                    <a:pt x="343" y="897"/>
                    <a:pt x="339" y="920"/>
                    <a:pt x="327" y="942"/>
                  </a:cubicBezTo>
                  <a:cubicBezTo>
                    <a:pt x="319" y="957"/>
                    <a:pt x="320" y="976"/>
                    <a:pt x="330" y="991"/>
                  </a:cubicBezTo>
                  <a:cubicBezTo>
                    <a:pt x="338" y="1003"/>
                    <a:pt x="353" y="1011"/>
                    <a:pt x="368" y="1011"/>
                  </a:cubicBezTo>
                  <a:cubicBezTo>
                    <a:pt x="370" y="1011"/>
                    <a:pt x="372" y="1011"/>
                    <a:pt x="374" y="1010"/>
                  </a:cubicBezTo>
                  <a:cubicBezTo>
                    <a:pt x="407" y="1006"/>
                    <a:pt x="437" y="998"/>
                    <a:pt x="463" y="987"/>
                  </a:cubicBezTo>
                  <a:cubicBezTo>
                    <a:pt x="468" y="1099"/>
                    <a:pt x="514" y="1204"/>
                    <a:pt x="594" y="1284"/>
                  </a:cubicBezTo>
                  <a:cubicBezTo>
                    <a:pt x="679" y="1369"/>
                    <a:pt x="791" y="1415"/>
                    <a:pt x="909" y="1415"/>
                  </a:cubicBezTo>
                  <a:cubicBezTo>
                    <a:pt x="970" y="1415"/>
                    <a:pt x="970" y="1415"/>
                    <a:pt x="970" y="1415"/>
                  </a:cubicBezTo>
                  <a:cubicBezTo>
                    <a:pt x="970" y="1415"/>
                    <a:pt x="971" y="1416"/>
                    <a:pt x="971" y="1416"/>
                  </a:cubicBezTo>
                  <a:cubicBezTo>
                    <a:pt x="1004" y="1481"/>
                    <a:pt x="1072" y="1522"/>
                    <a:pt x="1162" y="1533"/>
                  </a:cubicBezTo>
                  <a:cubicBezTo>
                    <a:pt x="1164" y="1533"/>
                    <a:pt x="1166" y="1534"/>
                    <a:pt x="1168" y="1534"/>
                  </a:cubicBezTo>
                  <a:cubicBezTo>
                    <a:pt x="1183" y="1534"/>
                    <a:pt x="1198" y="1526"/>
                    <a:pt x="1206" y="1513"/>
                  </a:cubicBezTo>
                  <a:cubicBezTo>
                    <a:pt x="1216" y="1499"/>
                    <a:pt x="1217" y="1480"/>
                    <a:pt x="1209" y="1464"/>
                  </a:cubicBezTo>
                  <a:cubicBezTo>
                    <a:pt x="1197" y="1442"/>
                    <a:pt x="1193" y="1420"/>
                    <a:pt x="1192" y="1405"/>
                  </a:cubicBezTo>
                  <a:cubicBezTo>
                    <a:pt x="1192" y="1404"/>
                    <a:pt x="1193" y="1403"/>
                    <a:pt x="1193" y="1403"/>
                  </a:cubicBezTo>
                  <a:cubicBezTo>
                    <a:pt x="1289" y="1380"/>
                    <a:pt x="1376" y="1325"/>
                    <a:pt x="1438" y="1247"/>
                  </a:cubicBezTo>
                  <a:cubicBezTo>
                    <a:pt x="1501" y="1168"/>
                    <a:pt x="1536" y="1070"/>
                    <a:pt x="1536" y="969"/>
                  </a:cubicBezTo>
                  <a:cubicBezTo>
                    <a:pt x="1536" y="876"/>
                    <a:pt x="1508" y="787"/>
                    <a:pt x="1454" y="712"/>
                  </a:cubicBezTo>
                  <a:close/>
                  <a:moveTo>
                    <a:pt x="1454" y="712"/>
                  </a:moveTo>
                  <a:cubicBezTo>
                    <a:pt x="1454" y="712"/>
                    <a:pt x="1454" y="712"/>
                    <a:pt x="1454" y="712"/>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grpSp>
        <p:nvGrpSpPr>
          <p:cNvPr id="196" name="Groupe 195"/>
          <p:cNvGrpSpPr/>
          <p:nvPr/>
        </p:nvGrpSpPr>
        <p:grpSpPr>
          <a:xfrm>
            <a:off x="2009681" y="4602360"/>
            <a:ext cx="661104" cy="626551"/>
            <a:chOff x="7683894" y="1432159"/>
            <a:chExt cx="430239" cy="428400"/>
          </a:xfrm>
        </p:grpSpPr>
        <p:sp>
          <p:nvSpPr>
            <p:cNvPr id="197" name="AutoShape 61"/>
            <p:cNvSpPr>
              <a:spLocks noChangeAspect="1" noChangeArrowheads="1" noTextEdit="1"/>
            </p:cNvSpPr>
            <p:nvPr/>
          </p:nvSpPr>
          <p:spPr bwMode="auto">
            <a:xfrm>
              <a:off x="7683894" y="1432159"/>
              <a:ext cx="430239" cy="42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8" name="Freeform 63"/>
            <p:cNvSpPr>
              <a:spLocks noEditPoints="1"/>
            </p:cNvSpPr>
            <p:nvPr/>
          </p:nvSpPr>
          <p:spPr bwMode="auto">
            <a:xfrm>
              <a:off x="7683894" y="1432159"/>
              <a:ext cx="430239" cy="428170"/>
            </a:xfrm>
            <a:custGeom>
              <a:avLst/>
              <a:gdLst>
                <a:gd name="T0" fmla="*/ 1164 w 1536"/>
                <a:gd name="T1" fmla="*/ 0 h 1535"/>
                <a:gd name="T2" fmla="*/ 821 w 1536"/>
                <a:gd name="T3" fmla="*/ 0 h 1535"/>
                <a:gd name="T4" fmla="*/ 798 w 1536"/>
                <a:gd name="T5" fmla="*/ 22 h 1535"/>
                <a:gd name="T6" fmla="*/ 821 w 1536"/>
                <a:gd name="T7" fmla="*/ 45 h 1535"/>
                <a:gd name="T8" fmla="*/ 1164 w 1536"/>
                <a:gd name="T9" fmla="*/ 45 h 1535"/>
                <a:gd name="T10" fmla="*/ 1491 w 1536"/>
                <a:gd name="T11" fmla="*/ 372 h 1535"/>
                <a:gd name="T12" fmla="*/ 1491 w 1536"/>
                <a:gd name="T13" fmla="*/ 1163 h 1535"/>
                <a:gd name="T14" fmla="*/ 1164 w 1536"/>
                <a:gd name="T15" fmla="*/ 1490 h 1535"/>
                <a:gd name="T16" fmla="*/ 372 w 1536"/>
                <a:gd name="T17" fmla="*/ 1490 h 1535"/>
                <a:gd name="T18" fmla="*/ 45 w 1536"/>
                <a:gd name="T19" fmla="*/ 1163 h 1535"/>
                <a:gd name="T20" fmla="*/ 45 w 1536"/>
                <a:gd name="T21" fmla="*/ 372 h 1535"/>
                <a:gd name="T22" fmla="*/ 372 w 1536"/>
                <a:gd name="T23" fmla="*/ 45 h 1535"/>
                <a:gd name="T24" fmla="*/ 716 w 1536"/>
                <a:gd name="T25" fmla="*/ 45 h 1535"/>
                <a:gd name="T26" fmla="*/ 738 w 1536"/>
                <a:gd name="T27" fmla="*/ 22 h 1535"/>
                <a:gd name="T28" fmla="*/ 716 w 1536"/>
                <a:gd name="T29" fmla="*/ 0 h 1535"/>
                <a:gd name="T30" fmla="*/ 372 w 1536"/>
                <a:gd name="T31" fmla="*/ 0 h 1535"/>
                <a:gd name="T32" fmla="*/ 0 w 1536"/>
                <a:gd name="T33" fmla="*/ 372 h 1535"/>
                <a:gd name="T34" fmla="*/ 0 w 1536"/>
                <a:gd name="T35" fmla="*/ 1163 h 1535"/>
                <a:gd name="T36" fmla="*/ 372 w 1536"/>
                <a:gd name="T37" fmla="*/ 1535 h 1535"/>
                <a:gd name="T38" fmla="*/ 1164 w 1536"/>
                <a:gd name="T39" fmla="*/ 1535 h 1535"/>
                <a:gd name="T40" fmla="*/ 1536 w 1536"/>
                <a:gd name="T41" fmla="*/ 1163 h 1535"/>
                <a:gd name="T42" fmla="*/ 1536 w 1536"/>
                <a:gd name="T43" fmla="*/ 372 h 1535"/>
                <a:gd name="T44" fmla="*/ 1164 w 1536"/>
                <a:gd name="T45" fmla="*/ 0 h 1535"/>
                <a:gd name="T46" fmla="*/ 1164 w 1536"/>
                <a:gd name="T47" fmla="*/ 0 h 1535"/>
                <a:gd name="T48" fmla="*/ 1164 w 1536"/>
                <a:gd name="T49" fmla="*/ 0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6" h="1535">
                  <a:moveTo>
                    <a:pt x="1164" y="0"/>
                  </a:moveTo>
                  <a:cubicBezTo>
                    <a:pt x="821" y="0"/>
                    <a:pt x="821" y="0"/>
                    <a:pt x="821" y="0"/>
                  </a:cubicBezTo>
                  <a:cubicBezTo>
                    <a:pt x="808" y="0"/>
                    <a:pt x="798" y="10"/>
                    <a:pt x="798" y="22"/>
                  </a:cubicBezTo>
                  <a:cubicBezTo>
                    <a:pt x="798" y="35"/>
                    <a:pt x="808" y="45"/>
                    <a:pt x="821" y="45"/>
                  </a:cubicBezTo>
                  <a:cubicBezTo>
                    <a:pt x="1164" y="45"/>
                    <a:pt x="1164" y="45"/>
                    <a:pt x="1164" y="45"/>
                  </a:cubicBezTo>
                  <a:cubicBezTo>
                    <a:pt x="1344" y="45"/>
                    <a:pt x="1491" y="192"/>
                    <a:pt x="1491" y="372"/>
                  </a:cubicBezTo>
                  <a:cubicBezTo>
                    <a:pt x="1491" y="1163"/>
                    <a:pt x="1491" y="1163"/>
                    <a:pt x="1491" y="1163"/>
                  </a:cubicBezTo>
                  <a:cubicBezTo>
                    <a:pt x="1491" y="1343"/>
                    <a:pt x="1344" y="1490"/>
                    <a:pt x="1164" y="1490"/>
                  </a:cubicBezTo>
                  <a:cubicBezTo>
                    <a:pt x="372" y="1490"/>
                    <a:pt x="372" y="1490"/>
                    <a:pt x="372" y="1490"/>
                  </a:cubicBezTo>
                  <a:cubicBezTo>
                    <a:pt x="192" y="1490"/>
                    <a:pt x="45" y="1343"/>
                    <a:pt x="45" y="1163"/>
                  </a:cubicBezTo>
                  <a:cubicBezTo>
                    <a:pt x="45" y="372"/>
                    <a:pt x="45" y="372"/>
                    <a:pt x="45" y="372"/>
                  </a:cubicBezTo>
                  <a:cubicBezTo>
                    <a:pt x="45" y="192"/>
                    <a:pt x="192" y="45"/>
                    <a:pt x="372" y="45"/>
                  </a:cubicBezTo>
                  <a:cubicBezTo>
                    <a:pt x="716" y="45"/>
                    <a:pt x="716" y="45"/>
                    <a:pt x="716" y="45"/>
                  </a:cubicBezTo>
                  <a:cubicBezTo>
                    <a:pt x="728" y="45"/>
                    <a:pt x="738" y="35"/>
                    <a:pt x="738" y="22"/>
                  </a:cubicBezTo>
                  <a:cubicBezTo>
                    <a:pt x="738" y="10"/>
                    <a:pt x="728" y="0"/>
                    <a:pt x="716" y="0"/>
                  </a:cubicBezTo>
                  <a:cubicBezTo>
                    <a:pt x="372" y="0"/>
                    <a:pt x="372" y="0"/>
                    <a:pt x="372" y="0"/>
                  </a:cubicBezTo>
                  <a:cubicBezTo>
                    <a:pt x="167" y="0"/>
                    <a:pt x="0" y="167"/>
                    <a:pt x="0" y="372"/>
                  </a:cubicBezTo>
                  <a:cubicBezTo>
                    <a:pt x="0" y="1163"/>
                    <a:pt x="0" y="1163"/>
                    <a:pt x="0" y="1163"/>
                  </a:cubicBezTo>
                  <a:cubicBezTo>
                    <a:pt x="0" y="1368"/>
                    <a:pt x="167" y="1535"/>
                    <a:pt x="372" y="1535"/>
                  </a:cubicBezTo>
                  <a:cubicBezTo>
                    <a:pt x="1164" y="1535"/>
                    <a:pt x="1164" y="1535"/>
                    <a:pt x="1164" y="1535"/>
                  </a:cubicBezTo>
                  <a:cubicBezTo>
                    <a:pt x="1369" y="1535"/>
                    <a:pt x="1536" y="1368"/>
                    <a:pt x="1536" y="1163"/>
                  </a:cubicBezTo>
                  <a:cubicBezTo>
                    <a:pt x="1536" y="372"/>
                    <a:pt x="1536" y="372"/>
                    <a:pt x="1536" y="372"/>
                  </a:cubicBezTo>
                  <a:cubicBezTo>
                    <a:pt x="1536" y="167"/>
                    <a:pt x="1369" y="0"/>
                    <a:pt x="1164" y="0"/>
                  </a:cubicBezTo>
                  <a:close/>
                  <a:moveTo>
                    <a:pt x="1164" y="0"/>
                  </a:moveTo>
                  <a:cubicBezTo>
                    <a:pt x="1164" y="0"/>
                    <a:pt x="1164" y="0"/>
                    <a:pt x="1164"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9" name="Freeform 64"/>
            <p:cNvSpPr>
              <a:spLocks noEditPoints="1"/>
            </p:cNvSpPr>
            <p:nvPr/>
          </p:nvSpPr>
          <p:spPr bwMode="auto">
            <a:xfrm>
              <a:off x="7782490" y="1570975"/>
              <a:ext cx="233046" cy="215119"/>
            </a:xfrm>
            <a:custGeom>
              <a:avLst/>
              <a:gdLst>
                <a:gd name="T0" fmla="*/ 708 w 832"/>
                <a:gd name="T1" fmla="*/ 771 h 771"/>
                <a:gd name="T2" fmla="*/ 832 w 832"/>
                <a:gd name="T3" fmla="*/ 647 h 771"/>
                <a:gd name="T4" fmla="*/ 832 w 832"/>
                <a:gd name="T5" fmla="*/ 23 h 771"/>
                <a:gd name="T6" fmla="*/ 809 w 832"/>
                <a:gd name="T7" fmla="*/ 0 h 771"/>
                <a:gd name="T8" fmla="*/ 787 w 832"/>
                <a:gd name="T9" fmla="*/ 23 h 771"/>
                <a:gd name="T10" fmla="*/ 787 w 832"/>
                <a:gd name="T11" fmla="*/ 647 h 771"/>
                <a:gd name="T12" fmla="*/ 708 w 832"/>
                <a:gd name="T13" fmla="*/ 726 h 771"/>
                <a:gd name="T14" fmla="*/ 629 w 832"/>
                <a:gd name="T15" fmla="*/ 647 h 771"/>
                <a:gd name="T16" fmla="*/ 629 w 832"/>
                <a:gd name="T17" fmla="*/ 312 h 771"/>
                <a:gd name="T18" fmla="*/ 606 w 832"/>
                <a:gd name="T19" fmla="*/ 290 h 771"/>
                <a:gd name="T20" fmla="*/ 226 w 832"/>
                <a:gd name="T21" fmla="*/ 290 h 771"/>
                <a:gd name="T22" fmla="*/ 203 w 832"/>
                <a:gd name="T23" fmla="*/ 312 h 771"/>
                <a:gd name="T24" fmla="*/ 203 w 832"/>
                <a:gd name="T25" fmla="*/ 647 h 771"/>
                <a:gd name="T26" fmla="*/ 124 w 832"/>
                <a:gd name="T27" fmla="*/ 726 h 771"/>
                <a:gd name="T28" fmla="*/ 45 w 832"/>
                <a:gd name="T29" fmla="*/ 647 h 771"/>
                <a:gd name="T30" fmla="*/ 45 w 832"/>
                <a:gd name="T31" fmla="*/ 519 h 771"/>
                <a:gd name="T32" fmla="*/ 23 w 832"/>
                <a:gd name="T33" fmla="*/ 497 h 771"/>
                <a:gd name="T34" fmla="*/ 0 w 832"/>
                <a:gd name="T35" fmla="*/ 519 h 771"/>
                <a:gd name="T36" fmla="*/ 0 w 832"/>
                <a:gd name="T37" fmla="*/ 647 h 771"/>
                <a:gd name="T38" fmla="*/ 124 w 832"/>
                <a:gd name="T39" fmla="*/ 771 h 771"/>
                <a:gd name="T40" fmla="*/ 248 w 832"/>
                <a:gd name="T41" fmla="*/ 647 h 771"/>
                <a:gd name="T42" fmla="*/ 248 w 832"/>
                <a:gd name="T43" fmla="*/ 335 h 771"/>
                <a:gd name="T44" fmla="*/ 584 w 832"/>
                <a:gd name="T45" fmla="*/ 335 h 771"/>
                <a:gd name="T46" fmla="*/ 584 w 832"/>
                <a:gd name="T47" fmla="*/ 647 h 771"/>
                <a:gd name="T48" fmla="*/ 708 w 832"/>
                <a:gd name="T49" fmla="*/ 771 h 771"/>
                <a:gd name="T50" fmla="*/ 708 w 832"/>
                <a:gd name="T51" fmla="*/ 771 h 771"/>
                <a:gd name="T52" fmla="*/ 708 w 832"/>
                <a:gd name="T53"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2" h="771">
                  <a:moveTo>
                    <a:pt x="708" y="771"/>
                  </a:moveTo>
                  <a:cubicBezTo>
                    <a:pt x="776" y="771"/>
                    <a:pt x="832" y="716"/>
                    <a:pt x="832" y="647"/>
                  </a:cubicBezTo>
                  <a:cubicBezTo>
                    <a:pt x="832" y="23"/>
                    <a:pt x="832" y="23"/>
                    <a:pt x="832" y="23"/>
                  </a:cubicBezTo>
                  <a:cubicBezTo>
                    <a:pt x="832" y="10"/>
                    <a:pt x="822" y="0"/>
                    <a:pt x="809" y="0"/>
                  </a:cubicBezTo>
                  <a:cubicBezTo>
                    <a:pt x="797" y="0"/>
                    <a:pt x="787" y="10"/>
                    <a:pt x="787" y="23"/>
                  </a:cubicBezTo>
                  <a:cubicBezTo>
                    <a:pt x="787" y="647"/>
                    <a:pt x="787" y="647"/>
                    <a:pt x="787" y="647"/>
                  </a:cubicBezTo>
                  <a:cubicBezTo>
                    <a:pt x="787" y="691"/>
                    <a:pt x="751" y="726"/>
                    <a:pt x="708" y="726"/>
                  </a:cubicBezTo>
                  <a:cubicBezTo>
                    <a:pt x="664" y="726"/>
                    <a:pt x="629" y="691"/>
                    <a:pt x="629" y="647"/>
                  </a:cubicBezTo>
                  <a:cubicBezTo>
                    <a:pt x="629" y="312"/>
                    <a:pt x="629" y="312"/>
                    <a:pt x="629" y="312"/>
                  </a:cubicBezTo>
                  <a:cubicBezTo>
                    <a:pt x="629" y="300"/>
                    <a:pt x="619" y="290"/>
                    <a:pt x="606" y="290"/>
                  </a:cubicBezTo>
                  <a:cubicBezTo>
                    <a:pt x="226" y="290"/>
                    <a:pt x="226" y="290"/>
                    <a:pt x="226" y="290"/>
                  </a:cubicBezTo>
                  <a:cubicBezTo>
                    <a:pt x="213" y="290"/>
                    <a:pt x="203" y="300"/>
                    <a:pt x="203" y="312"/>
                  </a:cubicBezTo>
                  <a:cubicBezTo>
                    <a:pt x="203" y="647"/>
                    <a:pt x="203" y="647"/>
                    <a:pt x="203" y="647"/>
                  </a:cubicBezTo>
                  <a:cubicBezTo>
                    <a:pt x="203" y="691"/>
                    <a:pt x="168" y="726"/>
                    <a:pt x="124" y="726"/>
                  </a:cubicBezTo>
                  <a:cubicBezTo>
                    <a:pt x="81" y="726"/>
                    <a:pt x="45" y="691"/>
                    <a:pt x="45" y="647"/>
                  </a:cubicBezTo>
                  <a:cubicBezTo>
                    <a:pt x="45" y="519"/>
                    <a:pt x="45" y="519"/>
                    <a:pt x="45" y="519"/>
                  </a:cubicBezTo>
                  <a:cubicBezTo>
                    <a:pt x="45" y="507"/>
                    <a:pt x="35" y="497"/>
                    <a:pt x="23" y="497"/>
                  </a:cubicBezTo>
                  <a:cubicBezTo>
                    <a:pt x="10" y="497"/>
                    <a:pt x="0" y="507"/>
                    <a:pt x="0" y="519"/>
                  </a:cubicBezTo>
                  <a:cubicBezTo>
                    <a:pt x="0" y="647"/>
                    <a:pt x="0" y="647"/>
                    <a:pt x="0" y="647"/>
                  </a:cubicBezTo>
                  <a:cubicBezTo>
                    <a:pt x="0" y="716"/>
                    <a:pt x="56" y="771"/>
                    <a:pt x="124" y="771"/>
                  </a:cubicBezTo>
                  <a:cubicBezTo>
                    <a:pt x="193" y="771"/>
                    <a:pt x="248" y="716"/>
                    <a:pt x="248" y="647"/>
                  </a:cubicBezTo>
                  <a:cubicBezTo>
                    <a:pt x="248" y="335"/>
                    <a:pt x="248" y="335"/>
                    <a:pt x="248" y="335"/>
                  </a:cubicBezTo>
                  <a:cubicBezTo>
                    <a:pt x="584" y="335"/>
                    <a:pt x="584" y="335"/>
                    <a:pt x="584" y="335"/>
                  </a:cubicBezTo>
                  <a:cubicBezTo>
                    <a:pt x="584" y="647"/>
                    <a:pt x="584" y="647"/>
                    <a:pt x="584" y="647"/>
                  </a:cubicBezTo>
                  <a:cubicBezTo>
                    <a:pt x="584" y="716"/>
                    <a:pt x="639" y="771"/>
                    <a:pt x="708" y="771"/>
                  </a:cubicBezTo>
                  <a:close/>
                  <a:moveTo>
                    <a:pt x="708" y="771"/>
                  </a:moveTo>
                  <a:cubicBezTo>
                    <a:pt x="708" y="771"/>
                    <a:pt x="708" y="771"/>
                    <a:pt x="708" y="771"/>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00" name="Freeform 65"/>
            <p:cNvSpPr>
              <a:spLocks noEditPoints="1"/>
            </p:cNvSpPr>
            <p:nvPr/>
          </p:nvSpPr>
          <p:spPr bwMode="auto">
            <a:xfrm>
              <a:off x="7782490" y="1500878"/>
              <a:ext cx="233046" cy="192136"/>
            </a:xfrm>
            <a:custGeom>
              <a:avLst/>
              <a:gdLst>
                <a:gd name="T0" fmla="*/ 832 w 832"/>
                <a:gd name="T1" fmla="*/ 124 h 689"/>
                <a:gd name="T2" fmla="*/ 708 w 832"/>
                <a:gd name="T3" fmla="*/ 0 h 689"/>
                <a:gd name="T4" fmla="*/ 584 w 832"/>
                <a:gd name="T5" fmla="*/ 124 h 689"/>
                <a:gd name="T6" fmla="*/ 584 w 832"/>
                <a:gd name="T7" fmla="*/ 373 h 689"/>
                <a:gd name="T8" fmla="*/ 248 w 832"/>
                <a:gd name="T9" fmla="*/ 373 h 689"/>
                <a:gd name="T10" fmla="*/ 248 w 832"/>
                <a:gd name="T11" fmla="*/ 124 h 689"/>
                <a:gd name="T12" fmla="*/ 124 w 832"/>
                <a:gd name="T13" fmla="*/ 0 h 689"/>
                <a:gd name="T14" fmla="*/ 0 w 832"/>
                <a:gd name="T15" fmla="*/ 124 h 689"/>
                <a:gd name="T16" fmla="*/ 0 w 832"/>
                <a:gd name="T17" fmla="*/ 666 h 689"/>
                <a:gd name="T18" fmla="*/ 23 w 832"/>
                <a:gd name="T19" fmla="*/ 689 h 689"/>
                <a:gd name="T20" fmla="*/ 45 w 832"/>
                <a:gd name="T21" fmla="*/ 666 h 689"/>
                <a:gd name="T22" fmla="*/ 45 w 832"/>
                <a:gd name="T23" fmla="*/ 124 h 689"/>
                <a:gd name="T24" fmla="*/ 124 w 832"/>
                <a:gd name="T25" fmla="*/ 45 h 689"/>
                <a:gd name="T26" fmla="*/ 203 w 832"/>
                <a:gd name="T27" fmla="*/ 124 h 689"/>
                <a:gd name="T28" fmla="*/ 203 w 832"/>
                <a:gd name="T29" fmla="*/ 396 h 689"/>
                <a:gd name="T30" fmla="*/ 226 w 832"/>
                <a:gd name="T31" fmla="*/ 418 h 689"/>
                <a:gd name="T32" fmla="*/ 606 w 832"/>
                <a:gd name="T33" fmla="*/ 418 h 689"/>
                <a:gd name="T34" fmla="*/ 629 w 832"/>
                <a:gd name="T35" fmla="*/ 396 h 689"/>
                <a:gd name="T36" fmla="*/ 629 w 832"/>
                <a:gd name="T37" fmla="*/ 124 h 689"/>
                <a:gd name="T38" fmla="*/ 708 w 832"/>
                <a:gd name="T39" fmla="*/ 45 h 689"/>
                <a:gd name="T40" fmla="*/ 787 w 832"/>
                <a:gd name="T41" fmla="*/ 124 h 689"/>
                <a:gd name="T42" fmla="*/ 787 w 832"/>
                <a:gd name="T43" fmla="*/ 170 h 689"/>
                <a:gd name="T44" fmla="*/ 809 w 832"/>
                <a:gd name="T45" fmla="*/ 192 h 689"/>
                <a:gd name="T46" fmla="*/ 832 w 832"/>
                <a:gd name="T47" fmla="*/ 170 h 689"/>
                <a:gd name="T48" fmla="*/ 832 w 832"/>
                <a:gd name="T49" fmla="*/ 124 h 689"/>
                <a:gd name="T50" fmla="*/ 832 w 832"/>
                <a:gd name="T51" fmla="*/ 124 h 689"/>
                <a:gd name="T52" fmla="*/ 832 w 832"/>
                <a:gd name="T53" fmla="*/ 12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2" h="689">
                  <a:moveTo>
                    <a:pt x="832" y="124"/>
                  </a:moveTo>
                  <a:cubicBezTo>
                    <a:pt x="832" y="56"/>
                    <a:pt x="776" y="0"/>
                    <a:pt x="708" y="0"/>
                  </a:cubicBezTo>
                  <a:cubicBezTo>
                    <a:pt x="639" y="0"/>
                    <a:pt x="584" y="56"/>
                    <a:pt x="584" y="124"/>
                  </a:cubicBezTo>
                  <a:cubicBezTo>
                    <a:pt x="584" y="373"/>
                    <a:pt x="584" y="373"/>
                    <a:pt x="584" y="373"/>
                  </a:cubicBezTo>
                  <a:cubicBezTo>
                    <a:pt x="248" y="373"/>
                    <a:pt x="248" y="373"/>
                    <a:pt x="248" y="373"/>
                  </a:cubicBezTo>
                  <a:cubicBezTo>
                    <a:pt x="248" y="124"/>
                    <a:pt x="248" y="124"/>
                    <a:pt x="248" y="124"/>
                  </a:cubicBezTo>
                  <a:cubicBezTo>
                    <a:pt x="248" y="56"/>
                    <a:pt x="193" y="0"/>
                    <a:pt x="124" y="0"/>
                  </a:cubicBezTo>
                  <a:cubicBezTo>
                    <a:pt x="56" y="0"/>
                    <a:pt x="0" y="56"/>
                    <a:pt x="0" y="124"/>
                  </a:cubicBezTo>
                  <a:cubicBezTo>
                    <a:pt x="0" y="666"/>
                    <a:pt x="0" y="666"/>
                    <a:pt x="0" y="666"/>
                  </a:cubicBezTo>
                  <a:cubicBezTo>
                    <a:pt x="0" y="679"/>
                    <a:pt x="10" y="689"/>
                    <a:pt x="23" y="689"/>
                  </a:cubicBezTo>
                  <a:cubicBezTo>
                    <a:pt x="35" y="689"/>
                    <a:pt x="45" y="679"/>
                    <a:pt x="45" y="666"/>
                  </a:cubicBezTo>
                  <a:cubicBezTo>
                    <a:pt x="45" y="124"/>
                    <a:pt x="45" y="124"/>
                    <a:pt x="45" y="124"/>
                  </a:cubicBezTo>
                  <a:cubicBezTo>
                    <a:pt x="45" y="81"/>
                    <a:pt x="81" y="45"/>
                    <a:pt x="124" y="45"/>
                  </a:cubicBezTo>
                  <a:cubicBezTo>
                    <a:pt x="168" y="45"/>
                    <a:pt x="203" y="81"/>
                    <a:pt x="203" y="124"/>
                  </a:cubicBezTo>
                  <a:cubicBezTo>
                    <a:pt x="203" y="396"/>
                    <a:pt x="203" y="396"/>
                    <a:pt x="203" y="396"/>
                  </a:cubicBezTo>
                  <a:cubicBezTo>
                    <a:pt x="203" y="408"/>
                    <a:pt x="213" y="418"/>
                    <a:pt x="226" y="418"/>
                  </a:cubicBezTo>
                  <a:cubicBezTo>
                    <a:pt x="606" y="418"/>
                    <a:pt x="606" y="418"/>
                    <a:pt x="606" y="418"/>
                  </a:cubicBezTo>
                  <a:cubicBezTo>
                    <a:pt x="619" y="418"/>
                    <a:pt x="629" y="408"/>
                    <a:pt x="629" y="396"/>
                  </a:cubicBezTo>
                  <a:cubicBezTo>
                    <a:pt x="629" y="124"/>
                    <a:pt x="629" y="124"/>
                    <a:pt x="629" y="124"/>
                  </a:cubicBezTo>
                  <a:cubicBezTo>
                    <a:pt x="629" y="81"/>
                    <a:pt x="664" y="45"/>
                    <a:pt x="708" y="45"/>
                  </a:cubicBezTo>
                  <a:cubicBezTo>
                    <a:pt x="751" y="45"/>
                    <a:pt x="787" y="81"/>
                    <a:pt x="787" y="124"/>
                  </a:cubicBezTo>
                  <a:cubicBezTo>
                    <a:pt x="787" y="170"/>
                    <a:pt x="787" y="170"/>
                    <a:pt x="787" y="170"/>
                  </a:cubicBezTo>
                  <a:cubicBezTo>
                    <a:pt x="787" y="182"/>
                    <a:pt x="797" y="192"/>
                    <a:pt x="809" y="192"/>
                  </a:cubicBezTo>
                  <a:cubicBezTo>
                    <a:pt x="822" y="192"/>
                    <a:pt x="832" y="182"/>
                    <a:pt x="832" y="170"/>
                  </a:cubicBezTo>
                  <a:lnTo>
                    <a:pt x="832" y="124"/>
                  </a:lnTo>
                  <a:close/>
                  <a:moveTo>
                    <a:pt x="832" y="124"/>
                  </a:moveTo>
                  <a:cubicBezTo>
                    <a:pt x="832" y="124"/>
                    <a:pt x="832" y="124"/>
                    <a:pt x="832" y="124"/>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sp>
        <p:nvSpPr>
          <p:cNvPr id="201" name="ZoneTexte 200"/>
          <p:cNvSpPr txBox="1"/>
          <p:nvPr/>
        </p:nvSpPr>
        <p:spPr>
          <a:xfrm>
            <a:off x="2798363" y="4577469"/>
            <a:ext cx="586879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b="1" dirty="0">
                <a:solidFill>
                  <a:srgbClr val="2A9CA9"/>
                </a:solidFill>
                <a:latin typeface="Calibri" panose="020F0502020204030204" pitchFamily="34" charset="0"/>
                <a:cs typeface="Calibri" panose="020F0502020204030204" pitchFamily="34" charset="0"/>
                <a:sym typeface="Helvetica Neue"/>
              </a:rPr>
              <a:t>Après l’opération </a:t>
            </a:r>
            <a:r>
              <a:rPr lang="fr-FR" dirty="0">
                <a:latin typeface="Calibri" panose="020F0502020204030204" pitchFamily="34" charset="0"/>
                <a:cs typeface="Calibri" panose="020F0502020204030204" pitchFamily="34" charset="0"/>
                <a:sym typeface="Helvetica Neue"/>
              </a:rPr>
              <a:t>: envoi vers la messagerie et alimentation du DMP avec CRO, LDL, ODS</a:t>
            </a:r>
            <a:endParaRPr kumimoji="0" lang="fr-FR" i="0" u="none" strike="noStrike" cap="none" spc="0" normalizeH="0" baseline="0" dirty="0">
              <a:ln>
                <a:noFill/>
              </a:ln>
              <a:effectLst/>
              <a:uFillTx/>
              <a:latin typeface="Calibri" panose="020F0502020204030204" pitchFamily="34" charset="0"/>
              <a:cs typeface="Calibri" panose="020F0502020204030204" pitchFamily="34" charset="0"/>
              <a:sym typeface="Helvetica Neue"/>
            </a:endParaRPr>
          </a:p>
        </p:txBody>
      </p:sp>
      <p:sp>
        <p:nvSpPr>
          <p:cNvPr id="202" name="ZoneTexte 201"/>
          <p:cNvSpPr txBox="1"/>
          <p:nvPr/>
        </p:nvSpPr>
        <p:spPr>
          <a:xfrm>
            <a:off x="2796368" y="5372835"/>
            <a:ext cx="5870792"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b="1" dirty="0">
                <a:solidFill>
                  <a:srgbClr val="2A9CA9"/>
                </a:solidFill>
                <a:latin typeface="Calibri" panose="020F0502020204030204" pitchFamily="34" charset="0"/>
                <a:cs typeface="Calibri" panose="020F0502020204030204" pitchFamily="34" charset="0"/>
                <a:sym typeface="Helvetica Neue"/>
              </a:rPr>
              <a:t>Information du lendemain </a:t>
            </a:r>
            <a:r>
              <a:rPr lang="fr-FR" dirty="0">
                <a:latin typeface="Calibri" panose="020F0502020204030204" pitchFamily="34" charset="0"/>
                <a:cs typeface="Calibri" panose="020F0502020204030204" pitchFamily="34" charset="0"/>
                <a:sym typeface="Helvetica Neue"/>
              </a:rPr>
              <a:t>: consigne post opératoire et interaction sur l’état du patient</a:t>
            </a:r>
            <a:endParaRPr kumimoji="0" lang="fr-FR" i="0" u="none" strike="noStrike" cap="none" spc="0" normalizeH="0" baseline="0" dirty="0">
              <a:ln>
                <a:noFill/>
              </a:ln>
              <a:effectLst/>
              <a:uFillTx/>
              <a:latin typeface="Calibri" panose="020F0502020204030204" pitchFamily="34" charset="0"/>
              <a:cs typeface="Calibri" panose="020F0502020204030204" pitchFamily="34" charset="0"/>
              <a:sym typeface="Helvetica Neue"/>
            </a:endParaRPr>
          </a:p>
        </p:txBody>
      </p:sp>
      <p:pic>
        <p:nvPicPr>
          <p:cNvPr id="203" name="Image 202"/>
          <p:cNvPicPr>
            <a:picLocks noChangeAspect="1"/>
          </p:cNvPicPr>
          <p:nvPr/>
        </p:nvPicPr>
        <p:blipFill>
          <a:blip r:embed="rId2"/>
          <a:stretch>
            <a:fillRect/>
          </a:stretch>
        </p:blipFill>
        <p:spPr>
          <a:xfrm>
            <a:off x="8882271" y="3923052"/>
            <a:ext cx="3227520" cy="1722135"/>
          </a:xfrm>
          <a:prstGeom prst="rect">
            <a:avLst/>
          </a:prstGeom>
          <a:ln>
            <a:solidFill>
              <a:schemeClr val="tx1"/>
            </a:solidFill>
          </a:ln>
        </p:spPr>
      </p:pic>
      <p:pic>
        <p:nvPicPr>
          <p:cNvPr id="204" name="Image 203"/>
          <p:cNvPicPr>
            <a:picLocks noChangeAspect="1"/>
          </p:cNvPicPr>
          <p:nvPr/>
        </p:nvPicPr>
        <p:blipFill>
          <a:blip r:embed="rId3"/>
          <a:stretch>
            <a:fillRect/>
          </a:stretch>
        </p:blipFill>
        <p:spPr>
          <a:xfrm>
            <a:off x="9671817" y="2916410"/>
            <a:ext cx="2284552" cy="1163889"/>
          </a:xfrm>
          <a:prstGeom prst="rect">
            <a:avLst/>
          </a:prstGeom>
          <a:ln>
            <a:solidFill>
              <a:schemeClr val="tx1"/>
            </a:solidFill>
          </a:ln>
        </p:spPr>
      </p:pic>
      <p:grpSp>
        <p:nvGrpSpPr>
          <p:cNvPr id="205" name="Groupe 204"/>
          <p:cNvGrpSpPr/>
          <p:nvPr/>
        </p:nvGrpSpPr>
        <p:grpSpPr>
          <a:xfrm>
            <a:off x="2009859" y="5373440"/>
            <a:ext cx="660749" cy="625207"/>
            <a:chOff x="4259130" y="1428966"/>
            <a:chExt cx="430008" cy="427481"/>
          </a:xfrm>
        </p:grpSpPr>
        <p:sp>
          <p:nvSpPr>
            <p:cNvPr id="206" name="Freeform 55"/>
            <p:cNvSpPr>
              <a:spLocks noEditPoints="1"/>
            </p:cNvSpPr>
            <p:nvPr/>
          </p:nvSpPr>
          <p:spPr bwMode="auto">
            <a:xfrm>
              <a:off x="4305071" y="1543359"/>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07" name="Freeform 56"/>
            <p:cNvSpPr>
              <a:spLocks noEditPoints="1"/>
            </p:cNvSpPr>
            <p:nvPr/>
          </p:nvSpPr>
          <p:spPr bwMode="auto">
            <a:xfrm>
              <a:off x="4305071" y="1568627"/>
              <a:ext cx="78559" cy="12863"/>
            </a:xfrm>
            <a:custGeom>
              <a:avLst/>
              <a:gdLst>
                <a:gd name="T0" fmla="*/ 22 w 281"/>
                <a:gd name="T1" fmla="*/ 46 h 46"/>
                <a:gd name="T2" fmla="*/ 258 w 281"/>
                <a:gd name="T3" fmla="*/ 46 h 46"/>
                <a:gd name="T4" fmla="*/ 281 w 281"/>
                <a:gd name="T5" fmla="*/ 23 h 46"/>
                <a:gd name="T6" fmla="*/ 258 w 281"/>
                <a:gd name="T7" fmla="*/ 0 h 46"/>
                <a:gd name="T8" fmla="*/ 22 w 281"/>
                <a:gd name="T9" fmla="*/ 0 h 46"/>
                <a:gd name="T10" fmla="*/ 0 w 281"/>
                <a:gd name="T11" fmla="*/ 23 h 46"/>
                <a:gd name="T12" fmla="*/ 22 w 281"/>
                <a:gd name="T13" fmla="*/ 46 h 46"/>
                <a:gd name="T14" fmla="*/ 22 w 281"/>
                <a:gd name="T15" fmla="*/ 46 h 46"/>
                <a:gd name="T16" fmla="*/ 22 w 28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22" y="46"/>
                  </a:move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ubicBezTo>
                    <a:pt x="0" y="35"/>
                    <a:pt x="10" y="46"/>
                    <a:pt x="22" y="46"/>
                  </a:cubicBezTo>
                  <a:close/>
                  <a:moveTo>
                    <a:pt x="22" y="46"/>
                  </a:moveTo>
                  <a:cubicBezTo>
                    <a:pt x="22" y="46"/>
                    <a:pt x="22" y="46"/>
                    <a:pt x="22" y="46"/>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08" name="Freeform 57"/>
            <p:cNvSpPr>
              <a:spLocks noEditPoints="1"/>
            </p:cNvSpPr>
            <p:nvPr/>
          </p:nvSpPr>
          <p:spPr bwMode="auto">
            <a:xfrm>
              <a:off x="4400169" y="1568627"/>
              <a:ext cx="39509" cy="12863"/>
            </a:xfrm>
            <a:custGeom>
              <a:avLst/>
              <a:gdLst>
                <a:gd name="T0" fmla="*/ 141 w 141"/>
                <a:gd name="T1" fmla="*/ 23 h 46"/>
                <a:gd name="T2" fmla="*/ 118 w 141"/>
                <a:gd name="T3" fmla="*/ 0 h 46"/>
                <a:gd name="T4" fmla="*/ 23 w 141"/>
                <a:gd name="T5" fmla="*/ 0 h 46"/>
                <a:gd name="T6" fmla="*/ 0 w 141"/>
                <a:gd name="T7" fmla="*/ 23 h 46"/>
                <a:gd name="T8" fmla="*/ 23 w 141"/>
                <a:gd name="T9" fmla="*/ 46 h 46"/>
                <a:gd name="T10" fmla="*/ 118 w 141"/>
                <a:gd name="T11" fmla="*/ 46 h 46"/>
                <a:gd name="T12" fmla="*/ 141 w 141"/>
                <a:gd name="T13" fmla="*/ 23 h 46"/>
                <a:gd name="T14" fmla="*/ 141 w 141"/>
                <a:gd name="T15" fmla="*/ 23 h 46"/>
                <a:gd name="T16" fmla="*/ 141 w 14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41" y="23"/>
                  </a:moveTo>
                  <a:cubicBezTo>
                    <a:pt x="141" y="11"/>
                    <a:pt x="131" y="0"/>
                    <a:pt x="118" y="0"/>
                  </a:cubicBez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lose/>
                  <a:moveTo>
                    <a:pt x="141" y="23"/>
                  </a:moveTo>
                  <a:cubicBezTo>
                    <a:pt x="141" y="23"/>
                    <a:pt x="141" y="23"/>
                    <a:pt x="141" y="23"/>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09" name="Freeform 58"/>
            <p:cNvSpPr>
              <a:spLocks noEditPoints="1"/>
            </p:cNvSpPr>
            <p:nvPr/>
          </p:nvSpPr>
          <p:spPr bwMode="auto">
            <a:xfrm>
              <a:off x="4305071" y="1593894"/>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0" name="Freeform 59"/>
            <p:cNvSpPr>
              <a:spLocks noEditPoints="1"/>
            </p:cNvSpPr>
            <p:nvPr/>
          </p:nvSpPr>
          <p:spPr bwMode="auto">
            <a:xfrm>
              <a:off x="4369618" y="1593894"/>
              <a:ext cx="45941" cy="12634"/>
            </a:xfrm>
            <a:custGeom>
              <a:avLst/>
              <a:gdLst>
                <a:gd name="T0" fmla="*/ 22 w 164"/>
                <a:gd name="T1" fmla="*/ 0 h 45"/>
                <a:gd name="T2" fmla="*/ 0 w 164"/>
                <a:gd name="T3" fmla="*/ 23 h 45"/>
                <a:gd name="T4" fmla="*/ 22 w 164"/>
                <a:gd name="T5" fmla="*/ 45 h 45"/>
                <a:gd name="T6" fmla="*/ 142 w 164"/>
                <a:gd name="T7" fmla="*/ 45 h 45"/>
                <a:gd name="T8" fmla="*/ 164 w 164"/>
                <a:gd name="T9" fmla="*/ 23 h 45"/>
                <a:gd name="T10" fmla="*/ 142 w 164"/>
                <a:gd name="T11" fmla="*/ 0 h 45"/>
                <a:gd name="T12" fmla="*/ 22 w 164"/>
                <a:gd name="T13" fmla="*/ 0 h 45"/>
                <a:gd name="T14" fmla="*/ 22 w 164"/>
                <a:gd name="T15" fmla="*/ 0 h 45"/>
                <a:gd name="T16" fmla="*/ 22 w 164"/>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45">
                  <a:moveTo>
                    <a:pt x="22" y="0"/>
                  </a:moveTo>
                  <a:cubicBezTo>
                    <a:pt x="10" y="0"/>
                    <a:pt x="0" y="10"/>
                    <a:pt x="0" y="23"/>
                  </a:cubicBezTo>
                  <a:cubicBezTo>
                    <a:pt x="0" y="35"/>
                    <a:pt x="10" y="45"/>
                    <a:pt x="22" y="45"/>
                  </a:cubicBezTo>
                  <a:cubicBezTo>
                    <a:pt x="142" y="45"/>
                    <a:pt x="142" y="45"/>
                    <a:pt x="142" y="45"/>
                  </a:cubicBezTo>
                  <a:cubicBezTo>
                    <a:pt x="154" y="45"/>
                    <a:pt x="164" y="35"/>
                    <a:pt x="164" y="23"/>
                  </a:cubicBezTo>
                  <a:cubicBezTo>
                    <a:pt x="164" y="10"/>
                    <a:pt x="154" y="0"/>
                    <a:pt x="142" y="0"/>
                  </a:cubicBezTo>
                  <a:lnTo>
                    <a:pt x="22" y="0"/>
                  </a:lnTo>
                  <a:close/>
                  <a:moveTo>
                    <a:pt x="22" y="0"/>
                  </a:moveTo>
                  <a:cubicBezTo>
                    <a:pt x="22" y="0"/>
                    <a:pt x="22" y="0"/>
                    <a:pt x="22"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1" name="Freeform 60"/>
            <p:cNvSpPr>
              <a:spLocks noEditPoints="1"/>
            </p:cNvSpPr>
            <p:nvPr/>
          </p:nvSpPr>
          <p:spPr bwMode="auto">
            <a:xfrm>
              <a:off x="4349634" y="1487081"/>
              <a:ext cx="119447" cy="12863"/>
            </a:xfrm>
            <a:custGeom>
              <a:avLst/>
              <a:gdLst>
                <a:gd name="T0" fmla="*/ 404 w 427"/>
                <a:gd name="T1" fmla="*/ 0 h 46"/>
                <a:gd name="T2" fmla="*/ 23 w 427"/>
                <a:gd name="T3" fmla="*/ 0 h 46"/>
                <a:gd name="T4" fmla="*/ 0 w 427"/>
                <a:gd name="T5" fmla="*/ 23 h 46"/>
                <a:gd name="T6" fmla="*/ 23 w 427"/>
                <a:gd name="T7" fmla="*/ 46 h 46"/>
                <a:gd name="T8" fmla="*/ 404 w 427"/>
                <a:gd name="T9" fmla="*/ 46 h 46"/>
                <a:gd name="T10" fmla="*/ 427 w 427"/>
                <a:gd name="T11" fmla="*/ 23 h 46"/>
                <a:gd name="T12" fmla="*/ 404 w 427"/>
                <a:gd name="T13" fmla="*/ 0 h 46"/>
                <a:gd name="T14" fmla="*/ 404 w 427"/>
                <a:gd name="T15" fmla="*/ 0 h 46"/>
                <a:gd name="T16" fmla="*/ 404 w 427"/>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46">
                  <a:moveTo>
                    <a:pt x="404" y="0"/>
                  </a:moveTo>
                  <a:cubicBezTo>
                    <a:pt x="23" y="0"/>
                    <a:pt x="23" y="0"/>
                    <a:pt x="23" y="0"/>
                  </a:cubicBezTo>
                  <a:cubicBezTo>
                    <a:pt x="10" y="0"/>
                    <a:pt x="0" y="10"/>
                    <a:pt x="0" y="23"/>
                  </a:cubicBezTo>
                  <a:cubicBezTo>
                    <a:pt x="0" y="35"/>
                    <a:pt x="10" y="46"/>
                    <a:pt x="23" y="46"/>
                  </a:cubicBezTo>
                  <a:cubicBezTo>
                    <a:pt x="404" y="46"/>
                    <a:pt x="404" y="46"/>
                    <a:pt x="404" y="46"/>
                  </a:cubicBezTo>
                  <a:cubicBezTo>
                    <a:pt x="417" y="46"/>
                    <a:pt x="427" y="35"/>
                    <a:pt x="427" y="23"/>
                  </a:cubicBezTo>
                  <a:cubicBezTo>
                    <a:pt x="427" y="10"/>
                    <a:pt x="417" y="0"/>
                    <a:pt x="404" y="0"/>
                  </a:cubicBezTo>
                  <a:close/>
                  <a:moveTo>
                    <a:pt x="404" y="0"/>
                  </a:moveTo>
                  <a:cubicBezTo>
                    <a:pt x="404" y="0"/>
                    <a:pt x="404" y="0"/>
                    <a:pt x="404"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2" name="Freeform 61"/>
            <p:cNvSpPr>
              <a:spLocks noEditPoints="1"/>
            </p:cNvSpPr>
            <p:nvPr/>
          </p:nvSpPr>
          <p:spPr bwMode="auto">
            <a:xfrm>
              <a:off x="4305071" y="1518091"/>
              <a:ext cx="78559" cy="12863"/>
            </a:xfrm>
            <a:custGeom>
              <a:avLst/>
              <a:gdLst>
                <a:gd name="T0" fmla="*/ 0 w 281"/>
                <a:gd name="T1" fmla="*/ 23 h 46"/>
                <a:gd name="T2" fmla="*/ 22 w 281"/>
                <a:gd name="T3" fmla="*/ 46 h 46"/>
                <a:gd name="T4" fmla="*/ 258 w 281"/>
                <a:gd name="T5" fmla="*/ 46 h 46"/>
                <a:gd name="T6" fmla="*/ 281 w 281"/>
                <a:gd name="T7" fmla="*/ 23 h 46"/>
                <a:gd name="T8" fmla="*/ 258 w 281"/>
                <a:gd name="T9" fmla="*/ 0 h 46"/>
                <a:gd name="T10" fmla="*/ 22 w 281"/>
                <a:gd name="T11" fmla="*/ 0 h 46"/>
                <a:gd name="T12" fmla="*/ 0 w 281"/>
                <a:gd name="T13" fmla="*/ 23 h 46"/>
                <a:gd name="T14" fmla="*/ 0 w 281"/>
                <a:gd name="T15" fmla="*/ 23 h 46"/>
                <a:gd name="T16" fmla="*/ 0 w 28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0" y="23"/>
                  </a:moveTo>
                  <a:cubicBezTo>
                    <a:pt x="0" y="35"/>
                    <a:pt x="10" y="46"/>
                    <a:pt x="22" y="46"/>
                  </a:cubicBez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lose/>
                  <a:moveTo>
                    <a:pt x="0" y="23"/>
                  </a:moveTo>
                  <a:cubicBezTo>
                    <a:pt x="0" y="23"/>
                    <a:pt x="0" y="23"/>
                    <a:pt x="0" y="23"/>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3" name="Freeform 62"/>
            <p:cNvSpPr>
              <a:spLocks noEditPoints="1"/>
            </p:cNvSpPr>
            <p:nvPr/>
          </p:nvSpPr>
          <p:spPr bwMode="auto">
            <a:xfrm>
              <a:off x="4454150" y="1518091"/>
              <a:ext cx="59494" cy="12863"/>
            </a:xfrm>
            <a:custGeom>
              <a:avLst/>
              <a:gdLst>
                <a:gd name="T0" fmla="*/ 190 w 212"/>
                <a:gd name="T1" fmla="*/ 0 h 46"/>
                <a:gd name="T2" fmla="*/ 23 w 212"/>
                <a:gd name="T3" fmla="*/ 0 h 46"/>
                <a:gd name="T4" fmla="*/ 0 w 212"/>
                <a:gd name="T5" fmla="*/ 23 h 46"/>
                <a:gd name="T6" fmla="*/ 23 w 212"/>
                <a:gd name="T7" fmla="*/ 46 h 46"/>
                <a:gd name="T8" fmla="*/ 190 w 212"/>
                <a:gd name="T9" fmla="*/ 46 h 46"/>
                <a:gd name="T10" fmla="*/ 212 w 212"/>
                <a:gd name="T11" fmla="*/ 23 h 46"/>
                <a:gd name="T12" fmla="*/ 190 w 212"/>
                <a:gd name="T13" fmla="*/ 0 h 46"/>
                <a:gd name="T14" fmla="*/ 190 w 212"/>
                <a:gd name="T15" fmla="*/ 0 h 46"/>
                <a:gd name="T16" fmla="*/ 190 w 212"/>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46">
                  <a:moveTo>
                    <a:pt x="190" y="0"/>
                  </a:moveTo>
                  <a:cubicBezTo>
                    <a:pt x="23" y="0"/>
                    <a:pt x="23" y="0"/>
                    <a:pt x="23" y="0"/>
                  </a:cubicBezTo>
                  <a:cubicBezTo>
                    <a:pt x="10" y="0"/>
                    <a:pt x="0" y="11"/>
                    <a:pt x="0" y="23"/>
                  </a:cubicBezTo>
                  <a:cubicBezTo>
                    <a:pt x="0" y="35"/>
                    <a:pt x="10" y="46"/>
                    <a:pt x="23" y="46"/>
                  </a:cubicBezTo>
                  <a:cubicBezTo>
                    <a:pt x="190" y="46"/>
                    <a:pt x="190" y="46"/>
                    <a:pt x="190" y="46"/>
                  </a:cubicBezTo>
                  <a:cubicBezTo>
                    <a:pt x="202" y="46"/>
                    <a:pt x="212" y="35"/>
                    <a:pt x="212" y="23"/>
                  </a:cubicBezTo>
                  <a:cubicBezTo>
                    <a:pt x="212" y="11"/>
                    <a:pt x="202" y="0"/>
                    <a:pt x="190" y="0"/>
                  </a:cubicBezTo>
                  <a:close/>
                  <a:moveTo>
                    <a:pt x="190" y="0"/>
                  </a:moveTo>
                  <a:cubicBezTo>
                    <a:pt x="190" y="0"/>
                    <a:pt x="190" y="0"/>
                    <a:pt x="190"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4" name="Freeform 63"/>
            <p:cNvSpPr>
              <a:spLocks noEditPoints="1"/>
            </p:cNvSpPr>
            <p:nvPr/>
          </p:nvSpPr>
          <p:spPr bwMode="auto">
            <a:xfrm>
              <a:off x="4400169" y="1518091"/>
              <a:ext cx="39509" cy="12863"/>
            </a:xfrm>
            <a:custGeom>
              <a:avLst/>
              <a:gdLst>
                <a:gd name="T0" fmla="*/ 118 w 141"/>
                <a:gd name="T1" fmla="*/ 0 h 46"/>
                <a:gd name="T2" fmla="*/ 23 w 141"/>
                <a:gd name="T3" fmla="*/ 0 h 46"/>
                <a:gd name="T4" fmla="*/ 0 w 141"/>
                <a:gd name="T5" fmla="*/ 23 h 46"/>
                <a:gd name="T6" fmla="*/ 23 w 141"/>
                <a:gd name="T7" fmla="*/ 46 h 46"/>
                <a:gd name="T8" fmla="*/ 118 w 141"/>
                <a:gd name="T9" fmla="*/ 46 h 46"/>
                <a:gd name="T10" fmla="*/ 141 w 141"/>
                <a:gd name="T11" fmla="*/ 23 h 46"/>
                <a:gd name="T12" fmla="*/ 118 w 141"/>
                <a:gd name="T13" fmla="*/ 0 h 46"/>
                <a:gd name="T14" fmla="*/ 118 w 141"/>
                <a:gd name="T15" fmla="*/ 0 h 46"/>
                <a:gd name="T16" fmla="*/ 118 w 14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18" y="0"/>
                  </a:move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ubicBezTo>
                    <a:pt x="141" y="11"/>
                    <a:pt x="131" y="0"/>
                    <a:pt x="118" y="0"/>
                  </a:cubicBezTo>
                  <a:close/>
                  <a:moveTo>
                    <a:pt x="118" y="0"/>
                  </a:moveTo>
                  <a:cubicBezTo>
                    <a:pt x="118" y="0"/>
                    <a:pt x="118" y="0"/>
                    <a:pt x="118"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5" name="Freeform 64"/>
            <p:cNvSpPr>
              <a:spLocks noEditPoints="1"/>
            </p:cNvSpPr>
            <p:nvPr/>
          </p:nvSpPr>
          <p:spPr bwMode="auto">
            <a:xfrm>
              <a:off x="4448407" y="1543359"/>
              <a:ext cx="65236" cy="12634"/>
            </a:xfrm>
            <a:custGeom>
              <a:avLst/>
              <a:gdLst>
                <a:gd name="T0" fmla="*/ 211 w 233"/>
                <a:gd name="T1" fmla="*/ 0 h 45"/>
                <a:gd name="T2" fmla="*/ 23 w 233"/>
                <a:gd name="T3" fmla="*/ 0 h 45"/>
                <a:gd name="T4" fmla="*/ 0 w 233"/>
                <a:gd name="T5" fmla="*/ 23 h 45"/>
                <a:gd name="T6" fmla="*/ 23 w 233"/>
                <a:gd name="T7" fmla="*/ 45 h 45"/>
                <a:gd name="T8" fmla="*/ 211 w 233"/>
                <a:gd name="T9" fmla="*/ 45 h 45"/>
                <a:gd name="T10" fmla="*/ 233 w 233"/>
                <a:gd name="T11" fmla="*/ 23 h 45"/>
                <a:gd name="T12" fmla="*/ 211 w 233"/>
                <a:gd name="T13" fmla="*/ 0 h 45"/>
                <a:gd name="T14" fmla="*/ 211 w 233"/>
                <a:gd name="T15" fmla="*/ 0 h 45"/>
                <a:gd name="T16" fmla="*/ 211 w 233"/>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45">
                  <a:moveTo>
                    <a:pt x="211" y="0"/>
                  </a:moveTo>
                  <a:cubicBezTo>
                    <a:pt x="23" y="0"/>
                    <a:pt x="23" y="0"/>
                    <a:pt x="23" y="0"/>
                  </a:cubicBezTo>
                  <a:cubicBezTo>
                    <a:pt x="10" y="0"/>
                    <a:pt x="0" y="10"/>
                    <a:pt x="0" y="23"/>
                  </a:cubicBezTo>
                  <a:cubicBezTo>
                    <a:pt x="0" y="35"/>
                    <a:pt x="10" y="45"/>
                    <a:pt x="23" y="45"/>
                  </a:cubicBezTo>
                  <a:cubicBezTo>
                    <a:pt x="211" y="45"/>
                    <a:pt x="211" y="45"/>
                    <a:pt x="211" y="45"/>
                  </a:cubicBezTo>
                  <a:cubicBezTo>
                    <a:pt x="223" y="45"/>
                    <a:pt x="233" y="35"/>
                    <a:pt x="233" y="23"/>
                  </a:cubicBezTo>
                  <a:cubicBezTo>
                    <a:pt x="233" y="10"/>
                    <a:pt x="223" y="0"/>
                    <a:pt x="211" y="0"/>
                  </a:cubicBezTo>
                  <a:close/>
                  <a:moveTo>
                    <a:pt x="211" y="0"/>
                  </a:moveTo>
                  <a:cubicBezTo>
                    <a:pt x="211" y="0"/>
                    <a:pt x="211" y="0"/>
                    <a:pt x="211" y="0"/>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6" name="Freeform 65"/>
            <p:cNvSpPr>
              <a:spLocks noEditPoints="1"/>
            </p:cNvSpPr>
            <p:nvPr/>
          </p:nvSpPr>
          <p:spPr bwMode="auto">
            <a:xfrm>
              <a:off x="4369618" y="1543359"/>
              <a:ext cx="62020" cy="12634"/>
            </a:xfrm>
            <a:custGeom>
              <a:avLst/>
              <a:gdLst>
                <a:gd name="T0" fmla="*/ 221 w 221"/>
                <a:gd name="T1" fmla="*/ 23 h 45"/>
                <a:gd name="T2" fmla="*/ 199 w 221"/>
                <a:gd name="T3" fmla="*/ 0 h 45"/>
                <a:gd name="T4" fmla="*/ 22 w 221"/>
                <a:gd name="T5" fmla="*/ 0 h 45"/>
                <a:gd name="T6" fmla="*/ 0 w 221"/>
                <a:gd name="T7" fmla="*/ 23 h 45"/>
                <a:gd name="T8" fmla="*/ 22 w 221"/>
                <a:gd name="T9" fmla="*/ 45 h 45"/>
                <a:gd name="T10" fmla="*/ 199 w 221"/>
                <a:gd name="T11" fmla="*/ 45 h 45"/>
                <a:gd name="T12" fmla="*/ 221 w 221"/>
                <a:gd name="T13" fmla="*/ 23 h 45"/>
                <a:gd name="T14" fmla="*/ 221 w 221"/>
                <a:gd name="T15" fmla="*/ 23 h 45"/>
                <a:gd name="T16" fmla="*/ 221 w 221"/>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5">
                  <a:moveTo>
                    <a:pt x="221" y="23"/>
                  </a:moveTo>
                  <a:cubicBezTo>
                    <a:pt x="221" y="10"/>
                    <a:pt x="211" y="0"/>
                    <a:pt x="199" y="0"/>
                  </a:cubicBezTo>
                  <a:cubicBezTo>
                    <a:pt x="22" y="0"/>
                    <a:pt x="22" y="0"/>
                    <a:pt x="22" y="0"/>
                  </a:cubicBezTo>
                  <a:cubicBezTo>
                    <a:pt x="10" y="0"/>
                    <a:pt x="0" y="10"/>
                    <a:pt x="0" y="23"/>
                  </a:cubicBezTo>
                  <a:cubicBezTo>
                    <a:pt x="0" y="35"/>
                    <a:pt x="10" y="45"/>
                    <a:pt x="22" y="45"/>
                  </a:cubicBezTo>
                  <a:cubicBezTo>
                    <a:pt x="199" y="45"/>
                    <a:pt x="199" y="45"/>
                    <a:pt x="199" y="45"/>
                  </a:cubicBezTo>
                  <a:cubicBezTo>
                    <a:pt x="211" y="45"/>
                    <a:pt x="221" y="35"/>
                    <a:pt x="221" y="23"/>
                  </a:cubicBezTo>
                  <a:close/>
                  <a:moveTo>
                    <a:pt x="221" y="23"/>
                  </a:moveTo>
                  <a:cubicBezTo>
                    <a:pt x="221" y="23"/>
                    <a:pt x="221" y="23"/>
                    <a:pt x="221" y="23"/>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17" name="Freeform 66"/>
            <p:cNvSpPr>
              <a:spLocks noEditPoints="1"/>
            </p:cNvSpPr>
            <p:nvPr/>
          </p:nvSpPr>
          <p:spPr bwMode="auto">
            <a:xfrm>
              <a:off x="4259130" y="1428966"/>
              <a:ext cx="430008" cy="427481"/>
            </a:xfrm>
            <a:custGeom>
              <a:avLst/>
              <a:gdLst>
                <a:gd name="T0" fmla="*/ 1422 w 1536"/>
                <a:gd name="T1" fmla="*/ 706 h 1534"/>
                <a:gd name="T2" fmla="*/ 1491 w 1536"/>
                <a:gd name="T3" fmla="*/ 969 h 1534"/>
                <a:gd name="T4" fmla="*/ 1183 w 1536"/>
                <a:gd name="T5" fmla="*/ 1359 h 1534"/>
                <a:gd name="T6" fmla="*/ 1169 w 1536"/>
                <a:gd name="T7" fmla="*/ 1486 h 1534"/>
                <a:gd name="T8" fmla="*/ 1168 w 1536"/>
                <a:gd name="T9" fmla="*/ 1488 h 1534"/>
                <a:gd name="T10" fmla="*/ 970 w 1536"/>
                <a:gd name="T11" fmla="*/ 1370 h 1534"/>
                <a:gd name="T12" fmla="*/ 626 w 1536"/>
                <a:gd name="T13" fmla="*/ 1252 h 1534"/>
                <a:gd name="T14" fmla="*/ 626 w 1536"/>
                <a:gd name="T15" fmla="*/ 686 h 1534"/>
                <a:gd name="T16" fmla="*/ 1090 w 1536"/>
                <a:gd name="T17" fmla="*/ 568 h 1534"/>
                <a:gd name="T18" fmla="*/ 1383 w 1536"/>
                <a:gd name="T19" fmla="*/ 663 h 1534"/>
                <a:gd name="T20" fmla="*/ 1090 w 1536"/>
                <a:gd name="T21" fmla="*/ 523 h 1534"/>
                <a:gd name="T22" fmla="*/ 1073 w 1536"/>
                <a:gd name="T23" fmla="*/ 446 h 1534"/>
                <a:gd name="T24" fmla="*/ 627 w 1536"/>
                <a:gd name="T25" fmla="*/ 0 h 1534"/>
                <a:gd name="T26" fmla="*/ 131 w 1536"/>
                <a:gd name="T27" fmla="*/ 131 h 1534"/>
                <a:gd name="T28" fmla="*/ 28 w 1536"/>
                <a:gd name="T29" fmla="*/ 600 h 1534"/>
                <a:gd name="T30" fmla="*/ 70 w 1536"/>
                <a:gd name="T31" fmla="*/ 585 h 1534"/>
                <a:gd name="T32" fmla="*/ 163 w 1536"/>
                <a:gd name="T33" fmla="*/ 163 h 1534"/>
                <a:gd name="T34" fmla="*/ 627 w 1536"/>
                <a:gd name="T35" fmla="*/ 45 h 1534"/>
                <a:gd name="T36" fmla="*/ 1028 w 1536"/>
                <a:gd name="T37" fmla="*/ 446 h 1534"/>
                <a:gd name="T38" fmla="*/ 909 w 1536"/>
                <a:gd name="T39" fmla="*/ 523 h 1534"/>
                <a:gd name="T40" fmla="*/ 464 w 1536"/>
                <a:gd name="T41" fmla="*/ 936 h 1534"/>
                <a:gd name="T42" fmla="*/ 367 w 1536"/>
                <a:gd name="T43" fmla="*/ 965 h 1534"/>
                <a:gd name="T44" fmla="*/ 389 w 1536"/>
                <a:gd name="T45" fmla="*/ 885 h 1534"/>
                <a:gd name="T46" fmla="*/ 115 w 1536"/>
                <a:gd name="T47" fmla="*/ 672 h 1534"/>
                <a:gd name="T48" fmla="*/ 78 w 1536"/>
                <a:gd name="T49" fmla="*/ 697 h 1534"/>
                <a:gd name="T50" fmla="*/ 344 w 1536"/>
                <a:gd name="T51" fmla="*/ 882 h 1534"/>
                <a:gd name="T52" fmla="*/ 330 w 1536"/>
                <a:gd name="T53" fmla="*/ 991 h 1534"/>
                <a:gd name="T54" fmla="*/ 374 w 1536"/>
                <a:gd name="T55" fmla="*/ 1010 h 1534"/>
                <a:gd name="T56" fmla="*/ 594 w 1536"/>
                <a:gd name="T57" fmla="*/ 1284 h 1534"/>
                <a:gd name="T58" fmla="*/ 970 w 1536"/>
                <a:gd name="T59" fmla="*/ 1415 h 1534"/>
                <a:gd name="T60" fmla="*/ 1162 w 1536"/>
                <a:gd name="T61" fmla="*/ 1533 h 1534"/>
                <a:gd name="T62" fmla="*/ 1206 w 1536"/>
                <a:gd name="T63" fmla="*/ 1513 h 1534"/>
                <a:gd name="T64" fmla="*/ 1192 w 1536"/>
                <a:gd name="T65" fmla="*/ 1405 h 1534"/>
                <a:gd name="T66" fmla="*/ 1438 w 1536"/>
                <a:gd name="T67" fmla="*/ 1247 h 1534"/>
                <a:gd name="T68" fmla="*/ 1454 w 1536"/>
                <a:gd name="T69" fmla="*/ 712 h 1534"/>
                <a:gd name="T70" fmla="*/ 1454 w 1536"/>
                <a:gd name="T71" fmla="*/ 712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6" h="1534">
                  <a:moveTo>
                    <a:pt x="1454" y="712"/>
                  </a:moveTo>
                  <a:cubicBezTo>
                    <a:pt x="1447" y="701"/>
                    <a:pt x="1432" y="699"/>
                    <a:pt x="1422" y="706"/>
                  </a:cubicBezTo>
                  <a:cubicBezTo>
                    <a:pt x="1412" y="714"/>
                    <a:pt x="1410" y="728"/>
                    <a:pt x="1417" y="738"/>
                  </a:cubicBezTo>
                  <a:cubicBezTo>
                    <a:pt x="1465" y="806"/>
                    <a:pt x="1491" y="886"/>
                    <a:pt x="1491" y="969"/>
                  </a:cubicBezTo>
                  <a:cubicBezTo>
                    <a:pt x="1491" y="1059"/>
                    <a:pt x="1460" y="1148"/>
                    <a:pt x="1403" y="1219"/>
                  </a:cubicBezTo>
                  <a:cubicBezTo>
                    <a:pt x="1347" y="1289"/>
                    <a:pt x="1269" y="1339"/>
                    <a:pt x="1183" y="1359"/>
                  </a:cubicBezTo>
                  <a:cubicBezTo>
                    <a:pt x="1161" y="1365"/>
                    <a:pt x="1146" y="1385"/>
                    <a:pt x="1147" y="1407"/>
                  </a:cubicBezTo>
                  <a:cubicBezTo>
                    <a:pt x="1148" y="1427"/>
                    <a:pt x="1153" y="1457"/>
                    <a:pt x="1169" y="1486"/>
                  </a:cubicBezTo>
                  <a:cubicBezTo>
                    <a:pt x="1169" y="1486"/>
                    <a:pt x="1170" y="1487"/>
                    <a:pt x="1169" y="1488"/>
                  </a:cubicBezTo>
                  <a:cubicBezTo>
                    <a:pt x="1169" y="1489"/>
                    <a:pt x="1168" y="1489"/>
                    <a:pt x="1168" y="1488"/>
                  </a:cubicBezTo>
                  <a:cubicBezTo>
                    <a:pt x="1114" y="1482"/>
                    <a:pt x="1044" y="1461"/>
                    <a:pt x="1011" y="1396"/>
                  </a:cubicBezTo>
                  <a:cubicBezTo>
                    <a:pt x="1003" y="1380"/>
                    <a:pt x="987" y="1370"/>
                    <a:pt x="970" y="1370"/>
                  </a:cubicBezTo>
                  <a:cubicBezTo>
                    <a:pt x="909" y="1370"/>
                    <a:pt x="909" y="1370"/>
                    <a:pt x="909" y="1370"/>
                  </a:cubicBezTo>
                  <a:cubicBezTo>
                    <a:pt x="803" y="1370"/>
                    <a:pt x="702" y="1329"/>
                    <a:pt x="626" y="1252"/>
                  </a:cubicBezTo>
                  <a:cubicBezTo>
                    <a:pt x="550" y="1176"/>
                    <a:pt x="508" y="1076"/>
                    <a:pt x="508" y="969"/>
                  </a:cubicBezTo>
                  <a:cubicBezTo>
                    <a:pt x="508" y="862"/>
                    <a:pt x="550" y="762"/>
                    <a:pt x="626" y="686"/>
                  </a:cubicBezTo>
                  <a:cubicBezTo>
                    <a:pt x="702" y="610"/>
                    <a:pt x="803" y="568"/>
                    <a:pt x="909" y="568"/>
                  </a:cubicBezTo>
                  <a:cubicBezTo>
                    <a:pt x="1090" y="568"/>
                    <a:pt x="1090" y="568"/>
                    <a:pt x="1090" y="568"/>
                  </a:cubicBezTo>
                  <a:cubicBezTo>
                    <a:pt x="1185" y="568"/>
                    <a:pt x="1278" y="602"/>
                    <a:pt x="1351" y="665"/>
                  </a:cubicBezTo>
                  <a:cubicBezTo>
                    <a:pt x="1360" y="673"/>
                    <a:pt x="1375" y="672"/>
                    <a:pt x="1383" y="663"/>
                  </a:cubicBezTo>
                  <a:cubicBezTo>
                    <a:pt x="1391" y="653"/>
                    <a:pt x="1390" y="639"/>
                    <a:pt x="1380" y="631"/>
                  </a:cubicBezTo>
                  <a:cubicBezTo>
                    <a:pt x="1299" y="561"/>
                    <a:pt x="1196" y="523"/>
                    <a:pt x="1090" y="523"/>
                  </a:cubicBezTo>
                  <a:cubicBezTo>
                    <a:pt x="1067" y="523"/>
                    <a:pt x="1067" y="523"/>
                    <a:pt x="1067" y="523"/>
                  </a:cubicBezTo>
                  <a:cubicBezTo>
                    <a:pt x="1071" y="498"/>
                    <a:pt x="1073" y="472"/>
                    <a:pt x="1073" y="446"/>
                  </a:cubicBezTo>
                  <a:cubicBezTo>
                    <a:pt x="1073" y="328"/>
                    <a:pt x="1027" y="216"/>
                    <a:pt x="942" y="131"/>
                  </a:cubicBezTo>
                  <a:cubicBezTo>
                    <a:pt x="857" y="47"/>
                    <a:pt x="745" y="0"/>
                    <a:pt x="627" y="0"/>
                  </a:cubicBezTo>
                  <a:cubicBezTo>
                    <a:pt x="446" y="0"/>
                    <a:pt x="446" y="0"/>
                    <a:pt x="446" y="0"/>
                  </a:cubicBezTo>
                  <a:cubicBezTo>
                    <a:pt x="328" y="0"/>
                    <a:pt x="216" y="47"/>
                    <a:pt x="131" y="131"/>
                  </a:cubicBezTo>
                  <a:cubicBezTo>
                    <a:pt x="47" y="216"/>
                    <a:pt x="0" y="328"/>
                    <a:pt x="0" y="446"/>
                  </a:cubicBezTo>
                  <a:cubicBezTo>
                    <a:pt x="0" y="499"/>
                    <a:pt x="9" y="551"/>
                    <a:pt x="28" y="600"/>
                  </a:cubicBezTo>
                  <a:cubicBezTo>
                    <a:pt x="32" y="612"/>
                    <a:pt x="45" y="618"/>
                    <a:pt x="57" y="614"/>
                  </a:cubicBezTo>
                  <a:cubicBezTo>
                    <a:pt x="68" y="609"/>
                    <a:pt x="74" y="596"/>
                    <a:pt x="70" y="585"/>
                  </a:cubicBezTo>
                  <a:cubicBezTo>
                    <a:pt x="53" y="540"/>
                    <a:pt x="45" y="494"/>
                    <a:pt x="45" y="446"/>
                  </a:cubicBezTo>
                  <a:cubicBezTo>
                    <a:pt x="45" y="340"/>
                    <a:pt x="87" y="239"/>
                    <a:pt x="163" y="163"/>
                  </a:cubicBezTo>
                  <a:cubicBezTo>
                    <a:pt x="239" y="87"/>
                    <a:pt x="340" y="45"/>
                    <a:pt x="446" y="45"/>
                  </a:cubicBezTo>
                  <a:cubicBezTo>
                    <a:pt x="627" y="45"/>
                    <a:pt x="627" y="45"/>
                    <a:pt x="627" y="45"/>
                  </a:cubicBezTo>
                  <a:cubicBezTo>
                    <a:pt x="733" y="45"/>
                    <a:pt x="834" y="87"/>
                    <a:pt x="910" y="163"/>
                  </a:cubicBezTo>
                  <a:cubicBezTo>
                    <a:pt x="986" y="239"/>
                    <a:pt x="1028" y="340"/>
                    <a:pt x="1028" y="446"/>
                  </a:cubicBezTo>
                  <a:cubicBezTo>
                    <a:pt x="1028" y="472"/>
                    <a:pt x="1025" y="498"/>
                    <a:pt x="1021" y="523"/>
                  </a:cubicBezTo>
                  <a:cubicBezTo>
                    <a:pt x="909" y="523"/>
                    <a:pt x="909" y="523"/>
                    <a:pt x="909" y="523"/>
                  </a:cubicBezTo>
                  <a:cubicBezTo>
                    <a:pt x="791" y="523"/>
                    <a:pt x="679" y="569"/>
                    <a:pt x="594" y="654"/>
                  </a:cubicBezTo>
                  <a:cubicBezTo>
                    <a:pt x="517" y="730"/>
                    <a:pt x="472" y="830"/>
                    <a:pt x="464" y="936"/>
                  </a:cubicBezTo>
                  <a:cubicBezTo>
                    <a:pt x="433" y="954"/>
                    <a:pt x="398" y="962"/>
                    <a:pt x="368" y="966"/>
                  </a:cubicBezTo>
                  <a:cubicBezTo>
                    <a:pt x="368" y="966"/>
                    <a:pt x="367" y="966"/>
                    <a:pt x="367" y="965"/>
                  </a:cubicBezTo>
                  <a:cubicBezTo>
                    <a:pt x="366" y="964"/>
                    <a:pt x="367" y="964"/>
                    <a:pt x="367" y="963"/>
                  </a:cubicBezTo>
                  <a:cubicBezTo>
                    <a:pt x="383" y="934"/>
                    <a:pt x="388" y="904"/>
                    <a:pt x="389" y="885"/>
                  </a:cubicBezTo>
                  <a:cubicBezTo>
                    <a:pt x="390" y="862"/>
                    <a:pt x="375" y="842"/>
                    <a:pt x="353" y="837"/>
                  </a:cubicBezTo>
                  <a:cubicBezTo>
                    <a:pt x="256" y="813"/>
                    <a:pt x="172" y="755"/>
                    <a:pt x="115" y="672"/>
                  </a:cubicBezTo>
                  <a:cubicBezTo>
                    <a:pt x="108" y="661"/>
                    <a:pt x="94" y="659"/>
                    <a:pt x="83" y="666"/>
                  </a:cubicBezTo>
                  <a:cubicBezTo>
                    <a:pt x="73" y="673"/>
                    <a:pt x="71" y="687"/>
                    <a:pt x="78" y="697"/>
                  </a:cubicBezTo>
                  <a:cubicBezTo>
                    <a:pt x="141" y="789"/>
                    <a:pt x="235" y="855"/>
                    <a:pt x="343" y="880"/>
                  </a:cubicBezTo>
                  <a:cubicBezTo>
                    <a:pt x="343" y="881"/>
                    <a:pt x="344" y="881"/>
                    <a:pt x="344" y="882"/>
                  </a:cubicBezTo>
                  <a:cubicBezTo>
                    <a:pt x="343" y="897"/>
                    <a:pt x="339" y="920"/>
                    <a:pt x="327" y="942"/>
                  </a:cubicBezTo>
                  <a:cubicBezTo>
                    <a:pt x="319" y="957"/>
                    <a:pt x="320" y="976"/>
                    <a:pt x="330" y="991"/>
                  </a:cubicBezTo>
                  <a:cubicBezTo>
                    <a:pt x="338" y="1003"/>
                    <a:pt x="353" y="1011"/>
                    <a:pt x="368" y="1011"/>
                  </a:cubicBezTo>
                  <a:cubicBezTo>
                    <a:pt x="370" y="1011"/>
                    <a:pt x="372" y="1011"/>
                    <a:pt x="374" y="1010"/>
                  </a:cubicBezTo>
                  <a:cubicBezTo>
                    <a:pt x="407" y="1006"/>
                    <a:pt x="437" y="998"/>
                    <a:pt x="463" y="987"/>
                  </a:cubicBezTo>
                  <a:cubicBezTo>
                    <a:pt x="468" y="1099"/>
                    <a:pt x="514" y="1204"/>
                    <a:pt x="594" y="1284"/>
                  </a:cubicBezTo>
                  <a:cubicBezTo>
                    <a:pt x="679" y="1369"/>
                    <a:pt x="791" y="1415"/>
                    <a:pt x="909" y="1415"/>
                  </a:cubicBezTo>
                  <a:cubicBezTo>
                    <a:pt x="970" y="1415"/>
                    <a:pt x="970" y="1415"/>
                    <a:pt x="970" y="1415"/>
                  </a:cubicBezTo>
                  <a:cubicBezTo>
                    <a:pt x="970" y="1415"/>
                    <a:pt x="971" y="1416"/>
                    <a:pt x="971" y="1416"/>
                  </a:cubicBezTo>
                  <a:cubicBezTo>
                    <a:pt x="1004" y="1481"/>
                    <a:pt x="1072" y="1522"/>
                    <a:pt x="1162" y="1533"/>
                  </a:cubicBezTo>
                  <a:cubicBezTo>
                    <a:pt x="1164" y="1533"/>
                    <a:pt x="1166" y="1534"/>
                    <a:pt x="1168" y="1534"/>
                  </a:cubicBezTo>
                  <a:cubicBezTo>
                    <a:pt x="1183" y="1534"/>
                    <a:pt x="1198" y="1526"/>
                    <a:pt x="1206" y="1513"/>
                  </a:cubicBezTo>
                  <a:cubicBezTo>
                    <a:pt x="1216" y="1499"/>
                    <a:pt x="1217" y="1480"/>
                    <a:pt x="1209" y="1464"/>
                  </a:cubicBezTo>
                  <a:cubicBezTo>
                    <a:pt x="1197" y="1442"/>
                    <a:pt x="1193" y="1420"/>
                    <a:pt x="1192" y="1405"/>
                  </a:cubicBezTo>
                  <a:cubicBezTo>
                    <a:pt x="1192" y="1404"/>
                    <a:pt x="1193" y="1403"/>
                    <a:pt x="1193" y="1403"/>
                  </a:cubicBezTo>
                  <a:cubicBezTo>
                    <a:pt x="1289" y="1380"/>
                    <a:pt x="1376" y="1325"/>
                    <a:pt x="1438" y="1247"/>
                  </a:cubicBezTo>
                  <a:cubicBezTo>
                    <a:pt x="1501" y="1168"/>
                    <a:pt x="1536" y="1070"/>
                    <a:pt x="1536" y="969"/>
                  </a:cubicBezTo>
                  <a:cubicBezTo>
                    <a:pt x="1536" y="876"/>
                    <a:pt x="1508" y="787"/>
                    <a:pt x="1454" y="712"/>
                  </a:cubicBezTo>
                  <a:close/>
                  <a:moveTo>
                    <a:pt x="1454" y="712"/>
                  </a:moveTo>
                  <a:cubicBezTo>
                    <a:pt x="1454" y="712"/>
                    <a:pt x="1454" y="712"/>
                    <a:pt x="1454" y="712"/>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grpSp>
        <p:nvGrpSpPr>
          <p:cNvPr id="218" name="Groupe 217"/>
          <p:cNvGrpSpPr/>
          <p:nvPr/>
        </p:nvGrpSpPr>
        <p:grpSpPr>
          <a:xfrm>
            <a:off x="506210" y="3823499"/>
            <a:ext cx="504000" cy="504000"/>
            <a:chOff x="6269351" y="1452574"/>
            <a:chExt cx="603621" cy="603621"/>
          </a:xfrm>
        </p:grpSpPr>
        <p:sp>
          <p:nvSpPr>
            <p:cNvPr id="219"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20"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4"/>
            <a:srcRect l="8754" t="16213" r="9256" b="13832"/>
            <a:stretch/>
          </p:blipFill>
          <p:spPr>
            <a:xfrm>
              <a:off x="6294143" y="1618741"/>
              <a:ext cx="554037" cy="271287"/>
            </a:xfrm>
            <a:prstGeom prst="roundRect">
              <a:avLst>
                <a:gd name="adj" fmla="val 37914"/>
              </a:avLst>
            </a:prstGeom>
          </p:spPr>
        </p:pic>
      </p:grpSp>
      <p:grpSp>
        <p:nvGrpSpPr>
          <p:cNvPr id="221" name="Groupe 220"/>
          <p:cNvGrpSpPr/>
          <p:nvPr/>
        </p:nvGrpSpPr>
        <p:grpSpPr>
          <a:xfrm>
            <a:off x="199365" y="4667352"/>
            <a:ext cx="504000" cy="504000"/>
            <a:chOff x="2505511" y="1452574"/>
            <a:chExt cx="603621" cy="603621"/>
          </a:xfrm>
        </p:grpSpPr>
        <p:sp>
          <p:nvSpPr>
            <p:cNvPr id="222"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23"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5"/>
            <a:srcRect l="15174" r="12711"/>
            <a:stretch/>
          </p:blipFill>
          <p:spPr>
            <a:xfrm>
              <a:off x="2592993" y="1520027"/>
              <a:ext cx="476270" cy="468714"/>
            </a:xfrm>
            <a:prstGeom prst="roundRect">
              <a:avLst>
                <a:gd name="adj" fmla="val 31721"/>
              </a:avLst>
            </a:prstGeom>
          </p:spPr>
        </p:pic>
      </p:grpSp>
      <p:grpSp>
        <p:nvGrpSpPr>
          <p:cNvPr id="224" name="Groupe 223"/>
          <p:cNvGrpSpPr/>
          <p:nvPr/>
        </p:nvGrpSpPr>
        <p:grpSpPr>
          <a:xfrm>
            <a:off x="514596" y="2917438"/>
            <a:ext cx="504000" cy="504000"/>
            <a:chOff x="6269356" y="1452574"/>
            <a:chExt cx="603621" cy="603621"/>
          </a:xfrm>
        </p:grpSpPr>
        <p:sp>
          <p:nvSpPr>
            <p:cNvPr id="225" name="Oval 64">
              <a:extLst>
                <a:ext uri="{FF2B5EF4-FFF2-40B4-BE49-F238E27FC236}">
                  <a16:creationId xmlns:a16="http://schemas.microsoft.com/office/drawing/2014/main" id="{D0250F21-4D12-41B9-A0A7-3308790ACA60}"/>
                </a:ext>
              </a:extLst>
            </p:cNvPr>
            <p:cNvSpPr>
              <a:spLocks noChangeAspect="1"/>
            </p:cNvSpPr>
            <p:nvPr/>
          </p:nvSpPr>
          <p:spPr>
            <a:xfrm>
              <a:off x="6269356"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26"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4"/>
            <a:srcRect l="8754" t="16213" r="9256" b="13832"/>
            <a:stretch/>
          </p:blipFill>
          <p:spPr>
            <a:xfrm>
              <a:off x="6294146" y="1618741"/>
              <a:ext cx="554037" cy="271287"/>
            </a:xfrm>
            <a:prstGeom prst="roundRect">
              <a:avLst>
                <a:gd name="adj" fmla="val 37914"/>
              </a:avLst>
            </a:prstGeom>
          </p:spPr>
        </p:pic>
      </p:grpSp>
      <p:grpSp>
        <p:nvGrpSpPr>
          <p:cNvPr id="227" name="Groupe 226"/>
          <p:cNvGrpSpPr/>
          <p:nvPr/>
        </p:nvGrpSpPr>
        <p:grpSpPr>
          <a:xfrm>
            <a:off x="514596" y="5525784"/>
            <a:ext cx="504000" cy="504000"/>
            <a:chOff x="6269351" y="1452574"/>
            <a:chExt cx="603621" cy="603621"/>
          </a:xfrm>
        </p:grpSpPr>
        <p:sp>
          <p:nvSpPr>
            <p:cNvPr id="228"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29"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4"/>
            <a:srcRect l="8754" t="16213" r="9256" b="13832"/>
            <a:stretch/>
          </p:blipFill>
          <p:spPr>
            <a:xfrm>
              <a:off x="6294143" y="1618741"/>
              <a:ext cx="554037" cy="271287"/>
            </a:xfrm>
            <a:prstGeom prst="roundRect">
              <a:avLst>
                <a:gd name="adj" fmla="val 37914"/>
              </a:avLst>
            </a:prstGeom>
          </p:spPr>
        </p:pic>
      </p:grpSp>
      <p:grpSp>
        <p:nvGrpSpPr>
          <p:cNvPr id="230" name="Groupe 229"/>
          <p:cNvGrpSpPr/>
          <p:nvPr/>
        </p:nvGrpSpPr>
        <p:grpSpPr>
          <a:xfrm>
            <a:off x="773010" y="4663467"/>
            <a:ext cx="504000" cy="504000"/>
            <a:chOff x="6269351" y="1452574"/>
            <a:chExt cx="603621" cy="603621"/>
          </a:xfrm>
        </p:grpSpPr>
        <p:sp>
          <p:nvSpPr>
            <p:cNvPr id="231"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32"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4"/>
            <a:srcRect l="8754" t="16213" r="9256" b="13832"/>
            <a:stretch/>
          </p:blipFill>
          <p:spPr>
            <a:xfrm>
              <a:off x="6294143" y="1618741"/>
              <a:ext cx="554037" cy="271287"/>
            </a:xfrm>
            <a:prstGeom prst="roundRect">
              <a:avLst>
                <a:gd name="adj" fmla="val 37914"/>
              </a:avLst>
            </a:prstGeom>
          </p:spPr>
        </p:pic>
      </p:grpSp>
      <p:sp>
        <p:nvSpPr>
          <p:cNvPr id="233" name="Rectangle 232"/>
          <p:cNvSpPr/>
          <p:nvPr/>
        </p:nvSpPr>
        <p:spPr>
          <a:xfrm>
            <a:off x="1769725" y="1669671"/>
            <a:ext cx="6897435" cy="3488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600" b="1" i="1" dirty="0">
                <a:latin typeface="Calibri" panose="020F0502020204030204" pitchFamily="34" charset="0"/>
                <a:ea typeface="Helvetica Neue Medium"/>
                <a:cs typeface="Calibri" panose="020F0502020204030204" pitchFamily="34" charset="0"/>
                <a:sym typeface="Helvetica Neue Medium"/>
              </a:rPr>
              <a:t>Parcours patient</a:t>
            </a:r>
            <a:endParaRPr kumimoji="0" lang="fr-FR" sz="1600" b="1" i="1" u="none" strike="noStrike" cap="none" spc="0" normalizeH="0" baseline="0" dirty="0">
              <a:ln>
                <a:noFill/>
              </a:ln>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234" name="Rectangle 233"/>
          <p:cNvSpPr/>
          <p:nvPr/>
        </p:nvSpPr>
        <p:spPr>
          <a:xfrm>
            <a:off x="207052" y="1663371"/>
            <a:ext cx="1108891" cy="3488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600" b="1" i="1" dirty="0">
                <a:latin typeface="Calibri" panose="020F0502020204030204" pitchFamily="34" charset="0"/>
                <a:ea typeface="Helvetica Neue Medium"/>
                <a:cs typeface="Calibri" panose="020F0502020204030204" pitchFamily="34" charset="0"/>
                <a:sym typeface="Helvetica Neue Medium"/>
              </a:rPr>
              <a:t>Outils PS</a:t>
            </a:r>
            <a:endParaRPr kumimoji="0" lang="fr-FR" sz="1600" b="1" i="1" u="none" strike="noStrike" cap="none" spc="0" normalizeH="0" baseline="0" dirty="0">
              <a:ln>
                <a:noFill/>
              </a:ln>
              <a:effectLst/>
              <a:uFillTx/>
              <a:latin typeface="Calibri" panose="020F0502020204030204" pitchFamily="34" charset="0"/>
              <a:ea typeface="Helvetica Neue Medium"/>
              <a:cs typeface="Calibri" panose="020F0502020204030204" pitchFamily="34" charset="0"/>
              <a:sym typeface="Helvetica Neue Medium"/>
            </a:endParaRPr>
          </a:p>
        </p:txBody>
      </p:sp>
    </p:spTree>
    <p:extLst>
      <p:ext uri="{BB962C8B-B14F-4D97-AF65-F5344CB8AC3E}">
        <p14:creationId xmlns:p14="http://schemas.microsoft.com/office/powerpoint/2010/main" val="170296227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 d’un parcours maternité mis en place en établissement</a:t>
            </a:r>
          </a:p>
        </p:txBody>
      </p:sp>
      <p:sp>
        <p:nvSpPr>
          <p:cNvPr id="8" name="ZoneTexte 7">
            <a:extLst>
              <a:ext uri="{FF2B5EF4-FFF2-40B4-BE49-F238E27FC236}">
                <a16:creationId xmlns:a16="http://schemas.microsoft.com/office/drawing/2014/main" id="{8B9168DD-7FC4-F784-0064-BF1C31B92CBE}"/>
              </a:ext>
            </a:extLst>
          </p:cNvPr>
          <p:cNvSpPr txBox="1"/>
          <p:nvPr/>
        </p:nvSpPr>
        <p:spPr>
          <a:xfrm flipV="1">
            <a:off x="4298353" y="6323947"/>
            <a:ext cx="0" cy="45719"/>
          </a:xfrm>
          <a:prstGeom prst="rect">
            <a:avLst/>
          </a:prstGeom>
          <a:noFill/>
        </p:spPr>
        <p:txBody>
          <a:bodyPr wrap="none" lIns="96000" tIns="144000" rIns="96000" bIns="144000" rtlCol="0" anchor="ctr" anchorCtr="0">
            <a:normAutofit fontScale="25000" lnSpcReduction="20000"/>
          </a:bodyPr>
          <a:lstStyle/>
          <a:p>
            <a:pPr algn="ctr" defTabSz="1219170">
              <a:buClr>
                <a:srgbClr val="000000"/>
              </a:buClr>
            </a:pPr>
            <a:endParaRPr lang="fr-FR" sz="2000" kern="0" dirty="0" err="1">
              <a:solidFill>
                <a:srgbClr val="575757"/>
              </a:solidFill>
              <a:latin typeface="Arial"/>
              <a:cs typeface="Arial"/>
              <a:sym typeface="Arial"/>
            </a:endParaRPr>
          </a:p>
        </p:txBody>
      </p:sp>
      <p:sp>
        <p:nvSpPr>
          <p:cNvPr id="46" name="Rectangle 45"/>
          <p:cNvSpPr/>
          <p:nvPr/>
        </p:nvSpPr>
        <p:spPr>
          <a:xfrm>
            <a:off x="1674719" y="1658129"/>
            <a:ext cx="9615263" cy="4428000"/>
          </a:xfrm>
          <a:prstGeom prst="rect">
            <a:avLst/>
          </a:prstGeom>
          <a:solidFill>
            <a:srgbClr val="F3F3F3">
              <a:alpha val="6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54" name="Groupe 53"/>
          <p:cNvGrpSpPr/>
          <p:nvPr/>
        </p:nvGrpSpPr>
        <p:grpSpPr>
          <a:xfrm>
            <a:off x="5283837" y="1992654"/>
            <a:ext cx="262117" cy="205570"/>
            <a:chOff x="8307599" y="1430338"/>
            <a:chExt cx="541335" cy="428625"/>
          </a:xfrm>
          <a:solidFill>
            <a:sysClr val="window" lastClr="FFFFFF"/>
          </a:solidFill>
        </p:grpSpPr>
        <p:sp>
          <p:nvSpPr>
            <p:cNvPr id="55" name="Freeform 120"/>
            <p:cNvSpPr>
              <a:spLocks noEditPoints="1"/>
            </p:cNvSpPr>
            <p:nvPr/>
          </p:nvSpPr>
          <p:spPr bwMode="auto">
            <a:xfrm>
              <a:off x="8307599" y="1439863"/>
              <a:ext cx="269874" cy="415925"/>
            </a:xfrm>
            <a:custGeom>
              <a:avLst/>
              <a:gdLst>
                <a:gd name="T0" fmla="*/ 727 w 768"/>
                <a:gd name="T1" fmla="*/ 15 h 1182"/>
                <a:gd name="T2" fmla="*/ 648 w 768"/>
                <a:gd name="T3" fmla="*/ 16 h 1182"/>
                <a:gd name="T4" fmla="*/ 645 w 768"/>
                <a:gd name="T5" fmla="*/ 18 h 1182"/>
                <a:gd name="T6" fmla="*/ 298 w 768"/>
                <a:gd name="T7" fmla="*/ 312 h 1182"/>
                <a:gd name="T8" fmla="*/ 26 w 768"/>
                <a:gd name="T9" fmla="*/ 312 h 1182"/>
                <a:gd name="T10" fmla="*/ 0 w 768"/>
                <a:gd name="T11" fmla="*/ 337 h 1182"/>
                <a:gd name="T12" fmla="*/ 0 w 768"/>
                <a:gd name="T13" fmla="*/ 824 h 1182"/>
                <a:gd name="T14" fmla="*/ 8 w 768"/>
                <a:gd name="T15" fmla="*/ 842 h 1182"/>
                <a:gd name="T16" fmla="*/ 26 w 768"/>
                <a:gd name="T17" fmla="*/ 849 h 1182"/>
                <a:gd name="T18" fmla="*/ 297 w 768"/>
                <a:gd name="T19" fmla="*/ 849 h 1182"/>
                <a:gd name="T20" fmla="*/ 644 w 768"/>
                <a:gd name="T21" fmla="*/ 1167 h 1182"/>
                <a:gd name="T22" fmla="*/ 648 w 768"/>
                <a:gd name="T23" fmla="*/ 1171 h 1182"/>
                <a:gd name="T24" fmla="*/ 689 w 768"/>
                <a:gd name="T25" fmla="*/ 1182 h 1182"/>
                <a:gd name="T26" fmla="*/ 727 w 768"/>
                <a:gd name="T27" fmla="*/ 1172 h 1182"/>
                <a:gd name="T28" fmla="*/ 768 w 768"/>
                <a:gd name="T29" fmla="*/ 1101 h 1182"/>
                <a:gd name="T30" fmla="*/ 768 w 768"/>
                <a:gd name="T31" fmla="*/ 85 h 1182"/>
                <a:gd name="T32" fmla="*/ 727 w 768"/>
                <a:gd name="T33" fmla="*/ 15 h 1182"/>
                <a:gd name="T34" fmla="*/ 717 w 768"/>
                <a:gd name="T35" fmla="*/ 1101 h 1182"/>
                <a:gd name="T36" fmla="*/ 702 w 768"/>
                <a:gd name="T37" fmla="*/ 1127 h 1182"/>
                <a:gd name="T38" fmla="*/ 676 w 768"/>
                <a:gd name="T39" fmla="*/ 1128 h 1182"/>
                <a:gd name="T40" fmla="*/ 333 w 768"/>
                <a:gd name="T41" fmla="*/ 812 h 1182"/>
                <a:gd name="T42" fmla="*/ 333 w 768"/>
                <a:gd name="T43" fmla="*/ 696 h 1182"/>
                <a:gd name="T44" fmla="*/ 307 w 768"/>
                <a:gd name="T45" fmla="*/ 670 h 1182"/>
                <a:gd name="T46" fmla="*/ 282 w 768"/>
                <a:gd name="T47" fmla="*/ 696 h 1182"/>
                <a:gd name="T48" fmla="*/ 282 w 768"/>
                <a:gd name="T49" fmla="*/ 798 h 1182"/>
                <a:gd name="T50" fmla="*/ 51 w 768"/>
                <a:gd name="T51" fmla="*/ 798 h 1182"/>
                <a:gd name="T52" fmla="*/ 51 w 768"/>
                <a:gd name="T53" fmla="*/ 363 h 1182"/>
                <a:gd name="T54" fmla="*/ 282 w 768"/>
                <a:gd name="T55" fmla="*/ 363 h 1182"/>
                <a:gd name="T56" fmla="*/ 282 w 768"/>
                <a:gd name="T57" fmla="*/ 465 h 1182"/>
                <a:gd name="T58" fmla="*/ 307 w 768"/>
                <a:gd name="T59" fmla="*/ 491 h 1182"/>
                <a:gd name="T60" fmla="*/ 333 w 768"/>
                <a:gd name="T61" fmla="*/ 465 h 1182"/>
                <a:gd name="T62" fmla="*/ 333 w 768"/>
                <a:gd name="T63" fmla="*/ 349 h 1182"/>
                <a:gd name="T64" fmla="*/ 676 w 768"/>
                <a:gd name="T65" fmla="*/ 59 h 1182"/>
                <a:gd name="T66" fmla="*/ 702 w 768"/>
                <a:gd name="T67" fmla="*/ 59 h 1182"/>
                <a:gd name="T68" fmla="*/ 717 w 768"/>
                <a:gd name="T69" fmla="*/ 85 h 1182"/>
                <a:gd name="T70" fmla="*/ 717 w 768"/>
                <a:gd name="T71" fmla="*/ 1101 h 1182"/>
                <a:gd name="T72" fmla="*/ 717 w 768"/>
                <a:gd name="T73" fmla="*/ 1101 h 1182"/>
                <a:gd name="T74" fmla="*/ 717 w 768"/>
                <a:gd name="T75" fmla="*/ 1101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8" h="1182">
                  <a:moveTo>
                    <a:pt x="727" y="15"/>
                  </a:moveTo>
                  <a:cubicBezTo>
                    <a:pt x="702" y="0"/>
                    <a:pt x="673" y="1"/>
                    <a:pt x="648" y="16"/>
                  </a:cubicBezTo>
                  <a:cubicBezTo>
                    <a:pt x="647" y="16"/>
                    <a:pt x="646" y="17"/>
                    <a:pt x="645" y="18"/>
                  </a:cubicBezTo>
                  <a:cubicBezTo>
                    <a:pt x="298" y="312"/>
                    <a:pt x="298" y="312"/>
                    <a:pt x="298" y="312"/>
                  </a:cubicBezTo>
                  <a:cubicBezTo>
                    <a:pt x="26" y="312"/>
                    <a:pt x="26" y="312"/>
                    <a:pt x="26" y="312"/>
                  </a:cubicBezTo>
                  <a:cubicBezTo>
                    <a:pt x="11" y="312"/>
                    <a:pt x="0" y="323"/>
                    <a:pt x="0" y="337"/>
                  </a:cubicBezTo>
                  <a:cubicBezTo>
                    <a:pt x="0" y="824"/>
                    <a:pt x="0" y="824"/>
                    <a:pt x="0" y="824"/>
                  </a:cubicBezTo>
                  <a:cubicBezTo>
                    <a:pt x="0" y="830"/>
                    <a:pt x="3" y="837"/>
                    <a:pt x="8" y="842"/>
                  </a:cubicBezTo>
                  <a:cubicBezTo>
                    <a:pt x="12" y="846"/>
                    <a:pt x="19" y="849"/>
                    <a:pt x="26" y="849"/>
                  </a:cubicBezTo>
                  <a:cubicBezTo>
                    <a:pt x="297" y="849"/>
                    <a:pt x="297" y="849"/>
                    <a:pt x="297" y="849"/>
                  </a:cubicBezTo>
                  <a:cubicBezTo>
                    <a:pt x="644" y="1167"/>
                    <a:pt x="644" y="1167"/>
                    <a:pt x="644" y="1167"/>
                  </a:cubicBezTo>
                  <a:cubicBezTo>
                    <a:pt x="645" y="1169"/>
                    <a:pt x="647" y="1170"/>
                    <a:pt x="648" y="1171"/>
                  </a:cubicBezTo>
                  <a:cubicBezTo>
                    <a:pt x="661" y="1178"/>
                    <a:pt x="675" y="1182"/>
                    <a:pt x="689" y="1182"/>
                  </a:cubicBezTo>
                  <a:cubicBezTo>
                    <a:pt x="702" y="1182"/>
                    <a:pt x="715" y="1179"/>
                    <a:pt x="727" y="1172"/>
                  </a:cubicBezTo>
                  <a:cubicBezTo>
                    <a:pt x="753" y="1157"/>
                    <a:pt x="768" y="1131"/>
                    <a:pt x="768" y="1101"/>
                  </a:cubicBezTo>
                  <a:cubicBezTo>
                    <a:pt x="768" y="85"/>
                    <a:pt x="768" y="85"/>
                    <a:pt x="768" y="85"/>
                  </a:cubicBezTo>
                  <a:cubicBezTo>
                    <a:pt x="768" y="55"/>
                    <a:pt x="753" y="29"/>
                    <a:pt x="727" y="15"/>
                  </a:cubicBezTo>
                  <a:close/>
                  <a:moveTo>
                    <a:pt x="717" y="1101"/>
                  </a:moveTo>
                  <a:cubicBezTo>
                    <a:pt x="717" y="1112"/>
                    <a:pt x="711" y="1122"/>
                    <a:pt x="702" y="1127"/>
                  </a:cubicBezTo>
                  <a:cubicBezTo>
                    <a:pt x="698" y="1129"/>
                    <a:pt x="688" y="1134"/>
                    <a:pt x="676" y="1128"/>
                  </a:cubicBezTo>
                  <a:cubicBezTo>
                    <a:pt x="333" y="812"/>
                    <a:pt x="333" y="812"/>
                    <a:pt x="333" y="812"/>
                  </a:cubicBezTo>
                  <a:cubicBezTo>
                    <a:pt x="333" y="696"/>
                    <a:pt x="333" y="696"/>
                    <a:pt x="333" y="696"/>
                  </a:cubicBezTo>
                  <a:cubicBezTo>
                    <a:pt x="333" y="681"/>
                    <a:pt x="321" y="670"/>
                    <a:pt x="307" y="670"/>
                  </a:cubicBezTo>
                  <a:cubicBezTo>
                    <a:pt x="293" y="670"/>
                    <a:pt x="282" y="681"/>
                    <a:pt x="282" y="696"/>
                  </a:cubicBezTo>
                  <a:cubicBezTo>
                    <a:pt x="282" y="798"/>
                    <a:pt x="282" y="798"/>
                    <a:pt x="282" y="798"/>
                  </a:cubicBezTo>
                  <a:cubicBezTo>
                    <a:pt x="51" y="798"/>
                    <a:pt x="51" y="798"/>
                    <a:pt x="51" y="798"/>
                  </a:cubicBezTo>
                  <a:cubicBezTo>
                    <a:pt x="51" y="363"/>
                    <a:pt x="51" y="363"/>
                    <a:pt x="51" y="363"/>
                  </a:cubicBezTo>
                  <a:cubicBezTo>
                    <a:pt x="282" y="363"/>
                    <a:pt x="282" y="363"/>
                    <a:pt x="282" y="363"/>
                  </a:cubicBezTo>
                  <a:cubicBezTo>
                    <a:pt x="282" y="465"/>
                    <a:pt x="282" y="465"/>
                    <a:pt x="282" y="465"/>
                  </a:cubicBezTo>
                  <a:cubicBezTo>
                    <a:pt x="282" y="479"/>
                    <a:pt x="293" y="491"/>
                    <a:pt x="307" y="491"/>
                  </a:cubicBezTo>
                  <a:cubicBezTo>
                    <a:pt x="321" y="491"/>
                    <a:pt x="333" y="479"/>
                    <a:pt x="333" y="465"/>
                  </a:cubicBezTo>
                  <a:cubicBezTo>
                    <a:pt x="333" y="349"/>
                    <a:pt x="333" y="349"/>
                    <a:pt x="333" y="349"/>
                  </a:cubicBezTo>
                  <a:cubicBezTo>
                    <a:pt x="676" y="59"/>
                    <a:pt x="676" y="59"/>
                    <a:pt x="676" y="59"/>
                  </a:cubicBezTo>
                  <a:cubicBezTo>
                    <a:pt x="688" y="53"/>
                    <a:pt x="698" y="57"/>
                    <a:pt x="702" y="59"/>
                  </a:cubicBezTo>
                  <a:cubicBezTo>
                    <a:pt x="711" y="64"/>
                    <a:pt x="717" y="74"/>
                    <a:pt x="717" y="85"/>
                  </a:cubicBezTo>
                  <a:lnTo>
                    <a:pt x="717" y="1101"/>
                  </a:lnTo>
                  <a:close/>
                  <a:moveTo>
                    <a:pt x="717" y="1101"/>
                  </a:moveTo>
                  <a:cubicBezTo>
                    <a:pt x="717" y="1101"/>
                    <a:pt x="717" y="1101"/>
                    <a:pt x="717" y="110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6" name="Freeform 121"/>
            <p:cNvSpPr>
              <a:spLocks noEditPoints="1"/>
            </p:cNvSpPr>
            <p:nvPr/>
          </p:nvSpPr>
          <p:spPr bwMode="auto">
            <a:xfrm>
              <a:off x="8644147" y="1476376"/>
              <a:ext cx="133349" cy="333375"/>
            </a:xfrm>
            <a:custGeom>
              <a:avLst/>
              <a:gdLst>
                <a:gd name="T0" fmla="*/ 376 w 376"/>
                <a:gd name="T1" fmla="*/ 476 h 950"/>
                <a:gd name="T2" fmla="*/ 37 w 376"/>
                <a:gd name="T3" fmla="*/ 4 h 950"/>
                <a:gd name="T4" fmla="*/ 5 w 376"/>
                <a:gd name="T5" fmla="*/ 20 h 950"/>
                <a:gd name="T6" fmla="*/ 21 w 376"/>
                <a:gd name="T7" fmla="*/ 53 h 950"/>
                <a:gd name="T8" fmla="*/ 325 w 376"/>
                <a:gd name="T9" fmla="*/ 476 h 950"/>
                <a:gd name="T10" fmla="*/ 21 w 376"/>
                <a:gd name="T11" fmla="*/ 900 h 950"/>
                <a:gd name="T12" fmla="*/ 5 w 376"/>
                <a:gd name="T13" fmla="*/ 933 h 950"/>
                <a:gd name="T14" fmla="*/ 30 w 376"/>
                <a:gd name="T15" fmla="*/ 950 h 950"/>
                <a:gd name="T16" fmla="*/ 38 w 376"/>
                <a:gd name="T17" fmla="*/ 949 h 950"/>
                <a:gd name="T18" fmla="*/ 376 w 376"/>
                <a:gd name="T19" fmla="*/ 476 h 950"/>
                <a:gd name="T20" fmla="*/ 376 w 376"/>
                <a:gd name="T21" fmla="*/ 476 h 950"/>
                <a:gd name="T22" fmla="*/ 376 w 376"/>
                <a:gd name="T23" fmla="*/ 47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6" h="950">
                  <a:moveTo>
                    <a:pt x="376" y="476"/>
                  </a:moveTo>
                  <a:cubicBezTo>
                    <a:pt x="376" y="263"/>
                    <a:pt x="240" y="73"/>
                    <a:pt x="37" y="4"/>
                  </a:cubicBezTo>
                  <a:cubicBezTo>
                    <a:pt x="24" y="0"/>
                    <a:pt x="9" y="7"/>
                    <a:pt x="5" y="20"/>
                  </a:cubicBezTo>
                  <a:cubicBezTo>
                    <a:pt x="0" y="34"/>
                    <a:pt x="7" y="48"/>
                    <a:pt x="21" y="53"/>
                  </a:cubicBezTo>
                  <a:cubicBezTo>
                    <a:pt x="203" y="114"/>
                    <a:pt x="325" y="285"/>
                    <a:pt x="325" y="476"/>
                  </a:cubicBezTo>
                  <a:cubicBezTo>
                    <a:pt x="325" y="668"/>
                    <a:pt x="203" y="838"/>
                    <a:pt x="21" y="900"/>
                  </a:cubicBezTo>
                  <a:cubicBezTo>
                    <a:pt x="8" y="905"/>
                    <a:pt x="1" y="919"/>
                    <a:pt x="5" y="933"/>
                  </a:cubicBezTo>
                  <a:cubicBezTo>
                    <a:pt x="9" y="943"/>
                    <a:pt x="19" y="950"/>
                    <a:pt x="30" y="950"/>
                  </a:cubicBezTo>
                  <a:cubicBezTo>
                    <a:pt x="32" y="950"/>
                    <a:pt x="35" y="950"/>
                    <a:pt x="38" y="949"/>
                  </a:cubicBezTo>
                  <a:cubicBezTo>
                    <a:pt x="240" y="880"/>
                    <a:pt x="376" y="690"/>
                    <a:pt x="376" y="476"/>
                  </a:cubicBezTo>
                  <a:close/>
                  <a:moveTo>
                    <a:pt x="376" y="476"/>
                  </a:moveTo>
                  <a:cubicBezTo>
                    <a:pt x="376" y="476"/>
                    <a:pt x="376" y="476"/>
                    <a:pt x="376" y="476"/>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7" name="Freeform 122"/>
            <p:cNvSpPr>
              <a:spLocks noEditPoints="1"/>
            </p:cNvSpPr>
            <p:nvPr/>
          </p:nvSpPr>
          <p:spPr bwMode="auto">
            <a:xfrm>
              <a:off x="8688597" y="1430338"/>
              <a:ext cx="160337" cy="428625"/>
            </a:xfrm>
            <a:custGeom>
              <a:avLst/>
              <a:gdLst>
                <a:gd name="T0" fmla="*/ 57 w 455"/>
                <a:gd name="T1" fmla="*/ 5 h 1217"/>
                <a:gd name="T2" fmla="*/ 23 w 455"/>
                <a:gd name="T3" fmla="*/ 19 h 1217"/>
                <a:gd name="T4" fmla="*/ 37 w 455"/>
                <a:gd name="T5" fmla="*/ 52 h 1217"/>
                <a:gd name="T6" fmla="*/ 404 w 455"/>
                <a:gd name="T7" fmla="*/ 606 h 1217"/>
                <a:gd name="T8" fmla="*/ 19 w 455"/>
                <a:gd name="T9" fmla="*/ 1167 h 1217"/>
                <a:gd name="T10" fmla="*/ 5 w 455"/>
                <a:gd name="T11" fmla="*/ 1200 h 1217"/>
                <a:gd name="T12" fmla="*/ 29 w 455"/>
                <a:gd name="T13" fmla="*/ 1217 h 1217"/>
                <a:gd name="T14" fmla="*/ 38 w 455"/>
                <a:gd name="T15" fmla="*/ 1215 h 1217"/>
                <a:gd name="T16" fmla="*/ 455 w 455"/>
                <a:gd name="T17" fmla="*/ 606 h 1217"/>
                <a:gd name="T18" fmla="*/ 57 w 455"/>
                <a:gd name="T19" fmla="*/ 5 h 1217"/>
                <a:gd name="T20" fmla="*/ 57 w 455"/>
                <a:gd name="T21" fmla="*/ 5 h 1217"/>
                <a:gd name="T22" fmla="*/ 57 w 455"/>
                <a:gd name="T23" fmla="*/ 5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 h="1217">
                  <a:moveTo>
                    <a:pt x="57" y="5"/>
                  </a:moveTo>
                  <a:cubicBezTo>
                    <a:pt x="44" y="0"/>
                    <a:pt x="29" y="6"/>
                    <a:pt x="23" y="19"/>
                  </a:cubicBezTo>
                  <a:cubicBezTo>
                    <a:pt x="18" y="32"/>
                    <a:pt x="24" y="47"/>
                    <a:pt x="37" y="52"/>
                  </a:cubicBezTo>
                  <a:cubicBezTo>
                    <a:pt x="260" y="147"/>
                    <a:pt x="404" y="364"/>
                    <a:pt x="404" y="606"/>
                  </a:cubicBezTo>
                  <a:cubicBezTo>
                    <a:pt x="404" y="857"/>
                    <a:pt x="253" y="1077"/>
                    <a:pt x="19" y="1167"/>
                  </a:cubicBezTo>
                  <a:cubicBezTo>
                    <a:pt x="6" y="1172"/>
                    <a:pt x="0" y="1187"/>
                    <a:pt x="5" y="1200"/>
                  </a:cubicBezTo>
                  <a:cubicBezTo>
                    <a:pt x="9" y="1211"/>
                    <a:pt x="18" y="1217"/>
                    <a:pt x="29" y="1217"/>
                  </a:cubicBezTo>
                  <a:cubicBezTo>
                    <a:pt x="32" y="1217"/>
                    <a:pt x="35" y="1216"/>
                    <a:pt x="38" y="1215"/>
                  </a:cubicBezTo>
                  <a:cubicBezTo>
                    <a:pt x="291" y="1117"/>
                    <a:pt x="455" y="878"/>
                    <a:pt x="455" y="606"/>
                  </a:cubicBezTo>
                  <a:cubicBezTo>
                    <a:pt x="455" y="344"/>
                    <a:pt x="299" y="108"/>
                    <a:pt x="57" y="5"/>
                  </a:cubicBezTo>
                  <a:close/>
                  <a:moveTo>
                    <a:pt x="57" y="5"/>
                  </a:moveTo>
                  <a:cubicBezTo>
                    <a:pt x="57" y="5"/>
                    <a:pt x="57" y="5"/>
                    <a:pt x="57" y="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8" name="Freeform 123"/>
            <p:cNvSpPr>
              <a:spLocks noEditPoints="1"/>
            </p:cNvSpPr>
            <p:nvPr/>
          </p:nvSpPr>
          <p:spPr bwMode="auto">
            <a:xfrm>
              <a:off x="8594935" y="1525588"/>
              <a:ext cx="100012" cy="234950"/>
            </a:xfrm>
            <a:custGeom>
              <a:avLst/>
              <a:gdLst>
                <a:gd name="T0" fmla="*/ 285 w 285"/>
                <a:gd name="T1" fmla="*/ 335 h 668"/>
                <a:gd name="T2" fmla="*/ 36 w 285"/>
                <a:gd name="T3" fmla="*/ 4 h 668"/>
                <a:gd name="T4" fmla="*/ 4 w 285"/>
                <a:gd name="T5" fmla="*/ 21 h 668"/>
                <a:gd name="T6" fmla="*/ 22 w 285"/>
                <a:gd name="T7" fmla="*/ 53 h 668"/>
                <a:gd name="T8" fmla="*/ 234 w 285"/>
                <a:gd name="T9" fmla="*/ 335 h 668"/>
                <a:gd name="T10" fmla="*/ 22 w 285"/>
                <a:gd name="T11" fmla="*/ 618 h 668"/>
                <a:gd name="T12" fmla="*/ 4 w 285"/>
                <a:gd name="T13" fmla="*/ 650 h 668"/>
                <a:gd name="T14" fmla="*/ 29 w 285"/>
                <a:gd name="T15" fmla="*/ 668 h 668"/>
                <a:gd name="T16" fmla="*/ 36 w 285"/>
                <a:gd name="T17" fmla="*/ 667 h 668"/>
                <a:gd name="T18" fmla="*/ 285 w 285"/>
                <a:gd name="T19" fmla="*/ 335 h 668"/>
                <a:gd name="T20" fmla="*/ 285 w 285"/>
                <a:gd name="T21" fmla="*/ 335 h 668"/>
                <a:gd name="T22" fmla="*/ 285 w 285"/>
                <a:gd name="T23" fmla="*/ 335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5" h="668">
                  <a:moveTo>
                    <a:pt x="285" y="335"/>
                  </a:moveTo>
                  <a:cubicBezTo>
                    <a:pt x="285" y="182"/>
                    <a:pt x="183" y="46"/>
                    <a:pt x="36" y="4"/>
                  </a:cubicBezTo>
                  <a:cubicBezTo>
                    <a:pt x="22" y="0"/>
                    <a:pt x="8" y="7"/>
                    <a:pt x="4" y="21"/>
                  </a:cubicBezTo>
                  <a:cubicBezTo>
                    <a:pt x="0" y="35"/>
                    <a:pt x="8" y="49"/>
                    <a:pt x="22" y="53"/>
                  </a:cubicBezTo>
                  <a:cubicBezTo>
                    <a:pt x="147" y="89"/>
                    <a:pt x="234" y="205"/>
                    <a:pt x="234" y="335"/>
                  </a:cubicBezTo>
                  <a:cubicBezTo>
                    <a:pt x="234" y="466"/>
                    <a:pt x="147" y="582"/>
                    <a:pt x="22" y="618"/>
                  </a:cubicBezTo>
                  <a:cubicBezTo>
                    <a:pt x="8" y="622"/>
                    <a:pt x="0" y="636"/>
                    <a:pt x="4" y="650"/>
                  </a:cubicBezTo>
                  <a:cubicBezTo>
                    <a:pt x="7" y="661"/>
                    <a:pt x="18" y="668"/>
                    <a:pt x="29" y="668"/>
                  </a:cubicBezTo>
                  <a:cubicBezTo>
                    <a:pt x="31" y="668"/>
                    <a:pt x="34" y="668"/>
                    <a:pt x="36" y="667"/>
                  </a:cubicBezTo>
                  <a:cubicBezTo>
                    <a:pt x="183" y="625"/>
                    <a:pt x="285" y="488"/>
                    <a:pt x="285" y="335"/>
                  </a:cubicBezTo>
                  <a:close/>
                  <a:moveTo>
                    <a:pt x="285" y="335"/>
                  </a:moveTo>
                  <a:cubicBezTo>
                    <a:pt x="285" y="335"/>
                    <a:pt x="285" y="335"/>
                    <a:pt x="285" y="33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sp>
        <p:nvSpPr>
          <p:cNvPr id="59" name="ZoneTexte 58"/>
          <p:cNvSpPr txBox="1"/>
          <p:nvPr/>
        </p:nvSpPr>
        <p:spPr>
          <a:xfrm>
            <a:off x="2873162" y="2206604"/>
            <a:ext cx="5429301"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sz="1600" b="1" dirty="0">
                <a:solidFill>
                  <a:srgbClr val="F8B0CC"/>
                </a:solidFill>
                <a:latin typeface="Calibri" panose="020F0502020204030204" pitchFamily="34" charset="0"/>
                <a:cs typeface="Calibri" panose="020F0502020204030204" pitchFamily="34" charset="0"/>
                <a:sym typeface="Helvetica Neue"/>
              </a:rPr>
              <a:t>Accueil</a:t>
            </a:r>
            <a:r>
              <a:rPr lang="fr-FR" sz="1600" dirty="0">
                <a:latin typeface="Calibri" panose="020F0502020204030204" pitchFamily="34" charset="0"/>
                <a:cs typeface="Calibri" panose="020F0502020204030204" pitchFamily="34" charset="0"/>
                <a:sym typeface="Helvetica Neue"/>
              </a:rPr>
              <a:t> de la parturiente</a:t>
            </a:r>
          </a:p>
        </p:txBody>
      </p:sp>
      <p:sp>
        <p:nvSpPr>
          <p:cNvPr id="60" name="ZoneTexte 59"/>
          <p:cNvSpPr txBox="1"/>
          <p:nvPr/>
        </p:nvSpPr>
        <p:spPr>
          <a:xfrm>
            <a:off x="2873162" y="3830432"/>
            <a:ext cx="841682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sz="1600" b="1" dirty="0">
                <a:solidFill>
                  <a:srgbClr val="F8B0CC"/>
                </a:solidFill>
                <a:latin typeface="Calibri" panose="020F0502020204030204" pitchFamily="34" charset="0"/>
                <a:cs typeface="Calibri" panose="020F0502020204030204" pitchFamily="34" charset="0"/>
                <a:sym typeface="Helvetica Neue"/>
              </a:rPr>
              <a:t>Communication avec sage femme </a:t>
            </a:r>
            <a:r>
              <a:rPr lang="fr-FR" sz="1600" dirty="0">
                <a:latin typeface="Calibri" panose="020F0502020204030204" pitchFamily="34" charset="0"/>
                <a:cs typeface="Calibri" panose="020F0502020204030204" pitchFamily="34" charset="0"/>
                <a:sym typeface="Helvetica Neue"/>
              </a:rPr>
              <a:t>: envoi des conseils et exercices pour préparer l’accouchement </a:t>
            </a:r>
          </a:p>
        </p:txBody>
      </p:sp>
      <p:grpSp>
        <p:nvGrpSpPr>
          <p:cNvPr id="61" name="Groupe 60"/>
          <p:cNvGrpSpPr/>
          <p:nvPr/>
        </p:nvGrpSpPr>
        <p:grpSpPr>
          <a:xfrm>
            <a:off x="2219623" y="2179787"/>
            <a:ext cx="433494" cy="406106"/>
            <a:chOff x="4291013" y="4817745"/>
            <a:chExt cx="358775" cy="431800"/>
          </a:xfrm>
        </p:grpSpPr>
        <p:sp>
          <p:nvSpPr>
            <p:cNvPr id="62" name="Freeform 189"/>
            <p:cNvSpPr>
              <a:spLocks noEditPoints="1"/>
            </p:cNvSpPr>
            <p:nvPr/>
          </p:nvSpPr>
          <p:spPr bwMode="auto">
            <a:xfrm>
              <a:off x="4344988" y="5162233"/>
              <a:ext cx="12700" cy="39688"/>
            </a:xfrm>
            <a:custGeom>
              <a:avLst/>
              <a:gdLst>
                <a:gd name="T0" fmla="*/ 23 w 45"/>
                <a:gd name="T1" fmla="*/ 0 h 142"/>
                <a:gd name="T2" fmla="*/ 0 w 45"/>
                <a:gd name="T3" fmla="*/ 23 h 142"/>
                <a:gd name="T4" fmla="*/ 0 w 45"/>
                <a:gd name="T5" fmla="*/ 119 h 142"/>
                <a:gd name="T6" fmla="*/ 23 w 45"/>
                <a:gd name="T7" fmla="*/ 142 h 142"/>
                <a:gd name="T8" fmla="*/ 45 w 45"/>
                <a:gd name="T9" fmla="*/ 119 h 142"/>
                <a:gd name="T10" fmla="*/ 45 w 45"/>
                <a:gd name="T11" fmla="*/ 23 h 142"/>
                <a:gd name="T12" fmla="*/ 23 w 45"/>
                <a:gd name="T13" fmla="*/ 0 h 142"/>
                <a:gd name="T14" fmla="*/ 23 w 45"/>
                <a:gd name="T15" fmla="*/ 0 h 142"/>
                <a:gd name="T16" fmla="*/ 23 w 4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42">
                  <a:moveTo>
                    <a:pt x="23" y="0"/>
                  </a:moveTo>
                  <a:cubicBezTo>
                    <a:pt x="10" y="0"/>
                    <a:pt x="0" y="11"/>
                    <a:pt x="0" y="23"/>
                  </a:cubicBezTo>
                  <a:cubicBezTo>
                    <a:pt x="0" y="119"/>
                    <a:pt x="0" y="119"/>
                    <a:pt x="0" y="119"/>
                  </a:cubicBezTo>
                  <a:cubicBezTo>
                    <a:pt x="0" y="132"/>
                    <a:pt x="10" y="142"/>
                    <a:pt x="23" y="142"/>
                  </a:cubicBezTo>
                  <a:cubicBezTo>
                    <a:pt x="35" y="142"/>
                    <a:pt x="45" y="132"/>
                    <a:pt x="45" y="119"/>
                  </a:cubicBezTo>
                  <a:cubicBezTo>
                    <a:pt x="45" y="23"/>
                    <a:pt x="45" y="23"/>
                    <a:pt x="45" y="23"/>
                  </a:cubicBezTo>
                  <a:cubicBezTo>
                    <a:pt x="45" y="11"/>
                    <a:pt x="35" y="0"/>
                    <a:pt x="23" y="0"/>
                  </a:cubicBezTo>
                  <a:close/>
                  <a:moveTo>
                    <a:pt x="23" y="0"/>
                  </a:moveTo>
                  <a:cubicBezTo>
                    <a:pt x="23" y="0"/>
                    <a:pt x="23" y="0"/>
                    <a:pt x="23"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63" name="Freeform 190"/>
            <p:cNvSpPr>
              <a:spLocks noEditPoints="1"/>
            </p:cNvSpPr>
            <p:nvPr/>
          </p:nvSpPr>
          <p:spPr bwMode="auto">
            <a:xfrm>
              <a:off x="4291013" y="4817745"/>
              <a:ext cx="268288" cy="384175"/>
            </a:xfrm>
            <a:custGeom>
              <a:avLst/>
              <a:gdLst>
                <a:gd name="T0" fmla="*/ 894 w 950"/>
                <a:gd name="T1" fmla="*/ 389 h 1368"/>
                <a:gd name="T2" fmla="*/ 503 w 950"/>
                <a:gd name="T3" fmla="*/ 0 h 1368"/>
                <a:gd name="T4" fmla="*/ 113 w 950"/>
                <a:gd name="T5" fmla="*/ 389 h 1368"/>
                <a:gd name="T6" fmla="*/ 82 w 950"/>
                <a:gd name="T7" fmla="*/ 914 h 1368"/>
                <a:gd name="T8" fmla="*/ 101 w 950"/>
                <a:gd name="T9" fmla="*/ 1047 h 1368"/>
                <a:gd name="T10" fmla="*/ 0 w 950"/>
                <a:gd name="T11" fmla="*/ 1345 h 1368"/>
                <a:gd name="T12" fmla="*/ 45 w 950"/>
                <a:gd name="T13" fmla="*/ 1345 h 1368"/>
                <a:gd name="T14" fmla="*/ 119 w 950"/>
                <a:gd name="T15" fmla="*/ 1088 h 1368"/>
                <a:gd name="T16" fmla="*/ 503 w 950"/>
                <a:gd name="T17" fmla="*/ 1247 h 1368"/>
                <a:gd name="T18" fmla="*/ 649 w 950"/>
                <a:gd name="T19" fmla="*/ 1190 h 1368"/>
                <a:gd name="T20" fmla="*/ 503 w 950"/>
                <a:gd name="T21" fmla="*/ 1202 h 1368"/>
                <a:gd name="T22" fmla="*/ 282 w 950"/>
                <a:gd name="T23" fmla="*/ 1018 h 1368"/>
                <a:gd name="T24" fmla="*/ 647 w 950"/>
                <a:gd name="T25" fmla="*/ 1106 h 1368"/>
                <a:gd name="T26" fmla="*/ 924 w 950"/>
                <a:gd name="T27" fmla="*/ 914 h 1368"/>
                <a:gd name="T28" fmla="*/ 503 w 950"/>
                <a:gd name="T29" fmla="*/ 1106 h 1368"/>
                <a:gd name="T30" fmla="*/ 324 w 950"/>
                <a:gd name="T31" fmla="*/ 1000 h 1368"/>
                <a:gd name="T32" fmla="*/ 382 w 950"/>
                <a:gd name="T33" fmla="*/ 838 h 1368"/>
                <a:gd name="T34" fmla="*/ 625 w 950"/>
                <a:gd name="T35" fmla="*/ 838 h 1368"/>
                <a:gd name="T36" fmla="*/ 683 w 950"/>
                <a:gd name="T37" fmla="*/ 1000 h 1368"/>
                <a:gd name="T38" fmla="*/ 503 w 950"/>
                <a:gd name="T39" fmla="*/ 1106 h 1368"/>
                <a:gd name="T40" fmla="*/ 701 w 950"/>
                <a:gd name="T41" fmla="*/ 959 h 1368"/>
                <a:gd name="T42" fmla="*/ 670 w 950"/>
                <a:gd name="T43" fmla="*/ 913 h 1368"/>
                <a:gd name="T44" fmla="*/ 815 w 950"/>
                <a:gd name="T45" fmla="*/ 552 h 1368"/>
                <a:gd name="T46" fmla="*/ 778 w 950"/>
                <a:gd name="T47" fmla="*/ 428 h 1368"/>
                <a:gd name="T48" fmla="*/ 361 w 950"/>
                <a:gd name="T49" fmla="*/ 309 h 1368"/>
                <a:gd name="T50" fmla="*/ 747 w 950"/>
                <a:gd name="T51" fmla="*/ 460 h 1368"/>
                <a:gd name="T52" fmla="*/ 770 w 950"/>
                <a:gd name="T53" fmla="*/ 552 h 1368"/>
                <a:gd name="T54" fmla="*/ 237 w 950"/>
                <a:gd name="T55" fmla="*/ 552 h 1368"/>
                <a:gd name="T56" fmla="*/ 250 w 950"/>
                <a:gd name="T57" fmla="*/ 511 h 1368"/>
                <a:gd name="T58" fmla="*/ 345 w 950"/>
                <a:gd name="T59" fmla="*/ 363 h 1368"/>
                <a:gd name="T60" fmla="*/ 227 w 950"/>
                <a:gd name="T61" fmla="*/ 473 h 1368"/>
                <a:gd name="T62" fmla="*/ 192 w 950"/>
                <a:gd name="T63" fmla="*/ 552 h 1368"/>
                <a:gd name="T64" fmla="*/ 337 w 950"/>
                <a:gd name="T65" fmla="*/ 913 h 1368"/>
                <a:gd name="T66" fmla="*/ 306 w 950"/>
                <a:gd name="T67" fmla="*/ 959 h 1368"/>
                <a:gd name="T68" fmla="*/ 104 w 950"/>
                <a:gd name="T69" fmla="*/ 871 h 1368"/>
                <a:gd name="T70" fmla="*/ 265 w 950"/>
                <a:gd name="T71" fmla="*/ 137 h 1368"/>
                <a:gd name="T72" fmla="*/ 741 w 950"/>
                <a:gd name="T73" fmla="*/ 137 h 1368"/>
                <a:gd name="T74" fmla="*/ 903 w 950"/>
                <a:gd name="T75" fmla="*/ 871 h 1368"/>
                <a:gd name="T76" fmla="*/ 900 w 950"/>
                <a:gd name="T77" fmla="*/ 876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0" h="1368">
                  <a:moveTo>
                    <a:pt x="947" y="864"/>
                  </a:moveTo>
                  <a:cubicBezTo>
                    <a:pt x="926" y="741"/>
                    <a:pt x="908" y="581"/>
                    <a:pt x="894" y="389"/>
                  </a:cubicBezTo>
                  <a:cubicBezTo>
                    <a:pt x="885" y="272"/>
                    <a:pt x="843" y="174"/>
                    <a:pt x="773" y="105"/>
                  </a:cubicBezTo>
                  <a:cubicBezTo>
                    <a:pt x="703" y="36"/>
                    <a:pt x="610" y="0"/>
                    <a:pt x="503" y="0"/>
                  </a:cubicBezTo>
                  <a:cubicBezTo>
                    <a:pt x="397" y="0"/>
                    <a:pt x="304" y="36"/>
                    <a:pt x="234" y="105"/>
                  </a:cubicBezTo>
                  <a:cubicBezTo>
                    <a:pt x="164" y="174"/>
                    <a:pt x="122" y="272"/>
                    <a:pt x="113" y="389"/>
                  </a:cubicBezTo>
                  <a:cubicBezTo>
                    <a:pt x="99" y="581"/>
                    <a:pt x="81" y="741"/>
                    <a:pt x="60" y="864"/>
                  </a:cubicBezTo>
                  <a:cubicBezTo>
                    <a:pt x="57" y="884"/>
                    <a:pt x="65" y="903"/>
                    <a:pt x="82" y="914"/>
                  </a:cubicBezTo>
                  <a:cubicBezTo>
                    <a:pt x="105" y="929"/>
                    <a:pt x="178" y="960"/>
                    <a:pt x="245" y="985"/>
                  </a:cubicBezTo>
                  <a:cubicBezTo>
                    <a:pt x="101" y="1047"/>
                    <a:pt x="101" y="1047"/>
                    <a:pt x="101" y="1047"/>
                  </a:cubicBezTo>
                  <a:cubicBezTo>
                    <a:pt x="40" y="1073"/>
                    <a:pt x="0" y="1133"/>
                    <a:pt x="0" y="1200"/>
                  </a:cubicBezTo>
                  <a:cubicBezTo>
                    <a:pt x="0" y="1345"/>
                    <a:pt x="0" y="1345"/>
                    <a:pt x="0" y="1345"/>
                  </a:cubicBezTo>
                  <a:cubicBezTo>
                    <a:pt x="0" y="1358"/>
                    <a:pt x="10" y="1368"/>
                    <a:pt x="23" y="1368"/>
                  </a:cubicBezTo>
                  <a:cubicBezTo>
                    <a:pt x="35" y="1368"/>
                    <a:pt x="45" y="1358"/>
                    <a:pt x="45" y="1345"/>
                  </a:cubicBezTo>
                  <a:cubicBezTo>
                    <a:pt x="45" y="1200"/>
                    <a:pt x="45" y="1200"/>
                    <a:pt x="45" y="1200"/>
                  </a:cubicBezTo>
                  <a:cubicBezTo>
                    <a:pt x="45" y="1151"/>
                    <a:pt x="74" y="1107"/>
                    <a:pt x="119" y="1088"/>
                  </a:cubicBezTo>
                  <a:cubicBezTo>
                    <a:pt x="196" y="1055"/>
                    <a:pt x="196" y="1055"/>
                    <a:pt x="196" y="1055"/>
                  </a:cubicBezTo>
                  <a:cubicBezTo>
                    <a:pt x="258" y="1174"/>
                    <a:pt x="374" y="1247"/>
                    <a:pt x="503" y="1247"/>
                  </a:cubicBezTo>
                  <a:cubicBezTo>
                    <a:pt x="550" y="1247"/>
                    <a:pt x="595" y="1238"/>
                    <a:pt x="638" y="1219"/>
                  </a:cubicBezTo>
                  <a:cubicBezTo>
                    <a:pt x="649" y="1214"/>
                    <a:pt x="654" y="1201"/>
                    <a:pt x="649" y="1190"/>
                  </a:cubicBezTo>
                  <a:cubicBezTo>
                    <a:pt x="644" y="1178"/>
                    <a:pt x="631" y="1173"/>
                    <a:pt x="620" y="1178"/>
                  </a:cubicBezTo>
                  <a:cubicBezTo>
                    <a:pt x="583" y="1194"/>
                    <a:pt x="544" y="1202"/>
                    <a:pt x="503" y="1202"/>
                  </a:cubicBezTo>
                  <a:cubicBezTo>
                    <a:pt x="392" y="1202"/>
                    <a:pt x="292" y="1139"/>
                    <a:pt x="237" y="1037"/>
                  </a:cubicBezTo>
                  <a:cubicBezTo>
                    <a:pt x="282" y="1018"/>
                    <a:pt x="282" y="1018"/>
                    <a:pt x="282" y="1018"/>
                  </a:cubicBezTo>
                  <a:cubicBezTo>
                    <a:pt x="325" y="1100"/>
                    <a:pt x="410" y="1151"/>
                    <a:pt x="503" y="1151"/>
                  </a:cubicBezTo>
                  <a:cubicBezTo>
                    <a:pt x="555" y="1151"/>
                    <a:pt x="605" y="1136"/>
                    <a:pt x="647" y="1106"/>
                  </a:cubicBezTo>
                  <a:cubicBezTo>
                    <a:pt x="687" y="1078"/>
                    <a:pt x="718" y="1039"/>
                    <a:pt x="736" y="994"/>
                  </a:cubicBezTo>
                  <a:cubicBezTo>
                    <a:pt x="809" y="969"/>
                    <a:pt x="899" y="930"/>
                    <a:pt x="924" y="914"/>
                  </a:cubicBezTo>
                  <a:cubicBezTo>
                    <a:pt x="942" y="903"/>
                    <a:pt x="950" y="884"/>
                    <a:pt x="947" y="864"/>
                  </a:cubicBezTo>
                  <a:close/>
                  <a:moveTo>
                    <a:pt x="503" y="1106"/>
                  </a:moveTo>
                  <a:cubicBezTo>
                    <a:pt x="428" y="1106"/>
                    <a:pt x="359" y="1065"/>
                    <a:pt x="323" y="1000"/>
                  </a:cubicBezTo>
                  <a:cubicBezTo>
                    <a:pt x="324" y="1000"/>
                    <a:pt x="324" y="1000"/>
                    <a:pt x="324" y="1000"/>
                  </a:cubicBezTo>
                  <a:cubicBezTo>
                    <a:pt x="359" y="985"/>
                    <a:pt x="382" y="951"/>
                    <a:pt x="382" y="913"/>
                  </a:cubicBezTo>
                  <a:cubicBezTo>
                    <a:pt x="382" y="838"/>
                    <a:pt x="382" y="838"/>
                    <a:pt x="382" y="838"/>
                  </a:cubicBezTo>
                  <a:cubicBezTo>
                    <a:pt x="419" y="854"/>
                    <a:pt x="460" y="863"/>
                    <a:pt x="503" y="863"/>
                  </a:cubicBezTo>
                  <a:cubicBezTo>
                    <a:pt x="547" y="863"/>
                    <a:pt x="588" y="854"/>
                    <a:pt x="625" y="838"/>
                  </a:cubicBezTo>
                  <a:cubicBezTo>
                    <a:pt x="625" y="913"/>
                    <a:pt x="625" y="913"/>
                    <a:pt x="625" y="913"/>
                  </a:cubicBezTo>
                  <a:cubicBezTo>
                    <a:pt x="625" y="951"/>
                    <a:pt x="648" y="985"/>
                    <a:pt x="683" y="1000"/>
                  </a:cubicBezTo>
                  <a:cubicBezTo>
                    <a:pt x="684" y="1000"/>
                    <a:pt x="684" y="1000"/>
                    <a:pt x="684" y="1000"/>
                  </a:cubicBezTo>
                  <a:cubicBezTo>
                    <a:pt x="648" y="1065"/>
                    <a:pt x="578" y="1106"/>
                    <a:pt x="503" y="1106"/>
                  </a:cubicBezTo>
                  <a:close/>
                  <a:moveTo>
                    <a:pt x="900" y="876"/>
                  </a:moveTo>
                  <a:cubicBezTo>
                    <a:pt x="877" y="891"/>
                    <a:pt x="777" y="934"/>
                    <a:pt x="701" y="959"/>
                  </a:cubicBezTo>
                  <a:cubicBezTo>
                    <a:pt x="700" y="958"/>
                    <a:pt x="700" y="958"/>
                    <a:pt x="700" y="958"/>
                  </a:cubicBezTo>
                  <a:cubicBezTo>
                    <a:pt x="682" y="951"/>
                    <a:pt x="670" y="933"/>
                    <a:pt x="670" y="913"/>
                  </a:cubicBezTo>
                  <a:cubicBezTo>
                    <a:pt x="670" y="814"/>
                    <a:pt x="670" y="814"/>
                    <a:pt x="670" y="814"/>
                  </a:cubicBezTo>
                  <a:cubicBezTo>
                    <a:pt x="757" y="759"/>
                    <a:pt x="815" y="662"/>
                    <a:pt x="815" y="552"/>
                  </a:cubicBezTo>
                  <a:cubicBezTo>
                    <a:pt x="815" y="514"/>
                    <a:pt x="815" y="514"/>
                    <a:pt x="815" y="514"/>
                  </a:cubicBezTo>
                  <a:cubicBezTo>
                    <a:pt x="815" y="482"/>
                    <a:pt x="801" y="450"/>
                    <a:pt x="778" y="428"/>
                  </a:cubicBezTo>
                  <a:cubicBezTo>
                    <a:pt x="655" y="311"/>
                    <a:pt x="396" y="289"/>
                    <a:pt x="385" y="289"/>
                  </a:cubicBezTo>
                  <a:cubicBezTo>
                    <a:pt x="373" y="288"/>
                    <a:pt x="362" y="297"/>
                    <a:pt x="361" y="309"/>
                  </a:cubicBezTo>
                  <a:cubicBezTo>
                    <a:pt x="360" y="322"/>
                    <a:pt x="369" y="333"/>
                    <a:pt x="381" y="334"/>
                  </a:cubicBezTo>
                  <a:cubicBezTo>
                    <a:pt x="384" y="334"/>
                    <a:pt x="635" y="354"/>
                    <a:pt x="747" y="460"/>
                  </a:cubicBezTo>
                  <a:cubicBezTo>
                    <a:pt x="761" y="474"/>
                    <a:pt x="770" y="494"/>
                    <a:pt x="770" y="514"/>
                  </a:cubicBezTo>
                  <a:cubicBezTo>
                    <a:pt x="770" y="552"/>
                    <a:pt x="770" y="552"/>
                    <a:pt x="770" y="552"/>
                  </a:cubicBezTo>
                  <a:cubicBezTo>
                    <a:pt x="770" y="698"/>
                    <a:pt x="650" y="818"/>
                    <a:pt x="503" y="818"/>
                  </a:cubicBezTo>
                  <a:cubicBezTo>
                    <a:pt x="357" y="818"/>
                    <a:pt x="237" y="698"/>
                    <a:pt x="237" y="552"/>
                  </a:cubicBezTo>
                  <a:cubicBezTo>
                    <a:pt x="237" y="533"/>
                    <a:pt x="237" y="533"/>
                    <a:pt x="237" y="533"/>
                  </a:cubicBezTo>
                  <a:cubicBezTo>
                    <a:pt x="237" y="524"/>
                    <a:pt x="242" y="516"/>
                    <a:pt x="250" y="511"/>
                  </a:cubicBezTo>
                  <a:cubicBezTo>
                    <a:pt x="280" y="493"/>
                    <a:pt x="323" y="458"/>
                    <a:pt x="355" y="393"/>
                  </a:cubicBezTo>
                  <a:cubicBezTo>
                    <a:pt x="361" y="382"/>
                    <a:pt x="356" y="369"/>
                    <a:pt x="345" y="363"/>
                  </a:cubicBezTo>
                  <a:cubicBezTo>
                    <a:pt x="334" y="358"/>
                    <a:pt x="321" y="362"/>
                    <a:pt x="315" y="373"/>
                  </a:cubicBezTo>
                  <a:cubicBezTo>
                    <a:pt x="286" y="431"/>
                    <a:pt x="247" y="460"/>
                    <a:pt x="227" y="473"/>
                  </a:cubicBezTo>
                  <a:cubicBezTo>
                    <a:pt x="206" y="485"/>
                    <a:pt x="192" y="508"/>
                    <a:pt x="192" y="533"/>
                  </a:cubicBezTo>
                  <a:cubicBezTo>
                    <a:pt x="192" y="552"/>
                    <a:pt x="192" y="552"/>
                    <a:pt x="192" y="552"/>
                  </a:cubicBezTo>
                  <a:cubicBezTo>
                    <a:pt x="192" y="662"/>
                    <a:pt x="250" y="759"/>
                    <a:pt x="337" y="814"/>
                  </a:cubicBezTo>
                  <a:cubicBezTo>
                    <a:pt x="337" y="913"/>
                    <a:pt x="337" y="913"/>
                    <a:pt x="337" y="913"/>
                  </a:cubicBezTo>
                  <a:cubicBezTo>
                    <a:pt x="337" y="933"/>
                    <a:pt x="325" y="951"/>
                    <a:pt x="307" y="958"/>
                  </a:cubicBezTo>
                  <a:cubicBezTo>
                    <a:pt x="306" y="959"/>
                    <a:pt x="306" y="959"/>
                    <a:pt x="306" y="959"/>
                  </a:cubicBezTo>
                  <a:cubicBezTo>
                    <a:pt x="230" y="934"/>
                    <a:pt x="130" y="891"/>
                    <a:pt x="107" y="876"/>
                  </a:cubicBezTo>
                  <a:cubicBezTo>
                    <a:pt x="105" y="875"/>
                    <a:pt x="104" y="873"/>
                    <a:pt x="104" y="871"/>
                  </a:cubicBezTo>
                  <a:cubicBezTo>
                    <a:pt x="126" y="747"/>
                    <a:pt x="144" y="586"/>
                    <a:pt x="158" y="392"/>
                  </a:cubicBezTo>
                  <a:cubicBezTo>
                    <a:pt x="166" y="287"/>
                    <a:pt x="203" y="199"/>
                    <a:pt x="265" y="137"/>
                  </a:cubicBezTo>
                  <a:cubicBezTo>
                    <a:pt x="327" y="77"/>
                    <a:pt x="409" y="45"/>
                    <a:pt x="503" y="45"/>
                  </a:cubicBezTo>
                  <a:cubicBezTo>
                    <a:pt x="598" y="45"/>
                    <a:pt x="680" y="77"/>
                    <a:pt x="741" y="137"/>
                  </a:cubicBezTo>
                  <a:cubicBezTo>
                    <a:pt x="804" y="199"/>
                    <a:pt x="841" y="287"/>
                    <a:pt x="849" y="392"/>
                  </a:cubicBezTo>
                  <a:cubicBezTo>
                    <a:pt x="863" y="586"/>
                    <a:pt x="881" y="747"/>
                    <a:pt x="903" y="871"/>
                  </a:cubicBezTo>
                  <a:cubicBezTo>
                    <a:pt x="903" y="874"/>
                    <a:pt x="902" y="875"/>
                    <a:pt x="900" y="876"/>
                  </a:cubicBezTo>
                  <a:close/>
                  <a:moveTo>
                    <a:pt x="900" y="876"/>
                  </a:moveTo>
                  <a:cubicBezTo>
                    <a:pt x="900" y="876"/>
                    <a:pt x="900" y="876"/>
                    <a:pt x="900" y="87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64" name="Freeform 191"/>
            <p:cNvSpPr>
              <a:spLocks noEditPoints="1"/>
            </p:cNvSpPr>
            <p:nvPr/>
          </p:nvSpPr>
          <p:spPr bwMode="auto">
            <a:xfrm>
              <a:off x="4487863" y="5087620"/>
              <a:ext cx="161925" cy="161925"/>
            </a:xfrm>
            <a:custGeom>
              <a:avLst/>
              <a:gdLst>
                <a:gd name="T0" fmla="*/ 287 w 574"/>
                <a:gd name="T1" fmla="*/ 0 h 574"/>
                <a:gd name="T2" fmla="*/ 0 w 574"/>
                <a:gd name="T3" fmla="*/ 287 h 574"/>
                <a:gd name="T4" fmla="*/ 287 w 574"/>
                <a:gd name="T5" fmla="*/ 574 h 574"/>
                <a:gd name="T6" fmla="*/ 574 w 574"/>
                <a:gd name="T7" fmla="*/ 287 h 574"/>
                <a:gd name="T8" fmla="*/ 287 w 574"/>
                <a:gd name="T9" fmla="*/ 0 h 574"/>
                <a:gd name="T10" fmla="*/ 287 w 574"/>
                <a:gd name="T11" fmla="*/ 529 h 574"/>
                <a:gd name="T12" fmla="*/ 45 w 574"/>
                <a:gd name="T13" fmla="*/ 287 h 574"/>
                <a:gd name="T14" fmla="*/ 287 w 574"/>
                <a:gd name="T15" fmla="*/ 45 h 574"/>
                <a:gd name="T16" fmla="*/ 529 w 574"/>
                <a:gd name="T17" fmla="*/ 287 h 574"/>
                <a:gd name="T18" fmla="*/ 287 w 574"/>
                <a:gd name="T19" fmla="*/ 529 h 574"/>
                <a:gd name="T20" fmla="*/ 287 w 574"/>
                <a:gd name="T21" fmla="*/ 529 h 574"/>
                <a:gd name="T22" fmla="*/ 287 w 574"/>
                <a:gd name="T23" fmla="*/ 52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4" h="574">
                  <a:moveTo>
                    <a:pt x="287" y="0"/>
                  </a:moveTo>
                  <a:cubicBezTo>
                    <a:pt x="129" y="0"/>
                    <a:pt x="0" y="129"/>
                    <a:pt x="0" y="287"/>
                  </a:cubicBezTo>
                  <a:cubicBezTo>
                    <a:pt x="0" y="445"/>
                    <a:pt x="129" y="574"/>
                    <a:pt x="287" y="574"/>
                  </a:cubicBezTo>
                  <a:cubicBezTo>
                    <a:pt x="446" y="574"/>
                    <a:pt x="574" y="445"/>
                    <a:pt x="574" y="287"/>
                  </a:cubicBezTo>
                  <a:cubicBezTo>
                    <a:pt x="574" y="129"/>
                    <a:pt x="446" y="0"/>
                    <a:pt x="287" y="0"/>
                  </a:cubicBezTo>
                  <a:close/>
                  <a:moveTo>
                    <a:pt x="287" y="529"/>
                  </a:moveTo>
                  <a:cubicBezTo>
                    <a:pt x="154" y="529"/>
                    <a:pt x="45" y="420"/>
                    <a:pt x="45" y="287"/>
                  </a:cubicBezTo>
                  <a:cubicBezTo>
                    <a:pt x="45" y="153"/>
                    <a:pt x="154" y="45"/>
                    <a:pt x="287" y="45"/>
                  </a:cubicBezTo>
                  <a:cubicBezTo>
                    <a:pt x="421" y="45"/>
                    <a:pt x="529" y="153"/>
                    <a:pt x="529" y="287"/>
                  </a:cubicBezTo>
                  <a:cubicBezTo>
                    <a:pt x="529" y="420"/>
                    <a:pt x="421" y="529"/>
                    <a:pt x="287" y="529"/>
                  </a:cubicBezTo>
                  <a:close/>
                  <a:moveTo>
                    <a:pt x="287" y="529"/>
                  </a:moveTo>
                  <a:cubicBezTo>
                    <a:pt x="287" y="529"/>
                    <a:pt x="287" y="529"/>
                    <a:pt x="287" y="529"/>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65" name="Freeform 192"/>
            <p:cNvSpPr>
              <a:spLocks noEditPoints="1"/>
            </p:cNvSpPr>
            <p:nvPr/>
          </p:nvSpPr>
          <p:spPr bwMode="auto">
            <a:xfrm>
              <a:off x="4527551" y="5141595"/>
              <a:ext cx="88900" cy="60325"/>
            </a:xfrm>
            <a:custGeom>
              <a:avLst/>
              <a:gdLst>
                <a:gd name="T0" fmla="*/ 306 w 314"/>
                <a:gd name="T1" fmla="*/ 9 h 216"/>
                <a:gd name="T2" fmla="*/ 274 w 314"/>
                <a:gd name="T3" fmla="*/ 9 h 216"/>
                <a:gd name="T4" fmla="*/ 121 w 314"/>
                <a:gd name="T5" fmla="*/ 161 h 216"/>
                <a:gd name="T6" fmla="*/ 41 w 314"/>
                <a:gd name="T7" fmla="*/ 81 h 216"/>
                <a:gd name="T8" fmla="*/ 9 w 314"/>
                <a:gd name="T9" fmla="*/ 81 h 216"/>
                <a:gd name="T10" fmla="*/ 9 w 314"/>
                <a:gd name="T11" fmla="*/ 113 h 216"/>
                <a:gd name="T12" fmla="*/ 105 w 314"/>
                <a:gd name="T13" fmla="*/ 209 h 216"/>
                <a:gd name="T14" fmla="*/ 121 w 314"/>
                <a:gd name="T15" fmla="*/ 216 h 216"/>
                <a:gd name="T16" fmla="*/ 137 w 314"/>
                <a:gd name="T17" fmla="*/ 209 h 216"/>
                <a:gd name="T18" fmla="*/ 306 w 314"/>
                <a:gd name="T19" fmla="*/ 41 h 216"/>
                <a:gd name="T20" fmla="*/ 306 w 314"/>
                <a:gd name="T21" fmla="*/ 9 h 216"/>
                <a:gd name="T22" fmla="*/ 306 w 314"/>
                <a:gd name="T23" fmla="*/ 9 h 216"/>
                <a:gd name="T24" fmla="*/ 306 w 314"/>
                <a:gd name="T25"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4" h="216">
                  <a:moveTo>
                    <a:pt x="306" y="9"/>
                  </a:moveTo>
                  <a:cubicBezTo>
                    <a:pt x="297" y="0"/>
                    <a:pt x="283" y="0"/>
                    <a:pt x="274" y="9"/>
                  </a:cubicBezTo>
                  <a:cubicBezTo>
                    <a:pt x="121" y="161"/>
                    <a:pt x="121" y="161"/>
                    <a:pt x="121" y="161"/>
                  </a:cubicBezTo>
                  <a:cubicBezTo>
                    <a:pt x="41" y="81"/>
                    <a:pt x="41" y="81"/>
                    <a:pt x="41" y="81"/>
                  </a:cubicBezTo>
                  <a:cubicBezTo>
                    <a:pt x="32" y="72"/>
                    <a:pt x="18" y="72"/>
                    <a:pt x="9" y="81"/>
                  </a:cubicBezTo>
                  <a:cubicBezTo>
                    <a:pt x="0" y="90"/>
                    <a:pt x="0" y="104"/>
                    <a:pt x="9" y="113"/>
                  </a:cubicBezTo>
                  <a:cubicBezTo>
                    <a:pt x="105" y="209"/>
                    <a:pt x="105" y="209"/>
                    <a:pt x="105" y="209"/>
                  </a:cubicBezTo>
                  <a:cubicBezTo>
                    <a:pt x="110" y="213"/>
                    <a:pt x="116" y="216"/>
                    <a:pt x="121" y="216"/>
                  </a:cubicBezTo>
                  <a:cubicBezTo>
                    <a:pt x="127" y="216"/>
                    <a:pt x="133" y="213"/>
                    <a:pt x="137" y="209"/>
                  </a:cubicBezTo>
                  <a:cubicBezTo>
                    <a:pt x="306" y="41"/>
                    <a:pt x="306" y="41"/>
                    <a:pt x="306" y="41"/>
                  </a:cubicBezTo>
                  <a:cubicBezTo>
                    <a:pt x="314" y="32"/>
                    <a:pt x="314" y="18"/>
                    <a:pt x="306" y="9"/>
                  </a:cubicBezTo>
                  <a:close/>
                  <a:moveTo>
                    <a:pt x="306" y="9"/>
                  </a:moveTo>
                  <a:cubicBezTo>
                    <a:pt x="306" y="9"/>
                    <a:pt x="306" y="9"/>
                    <a:pt x="306" y="9"/>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grpSp>
      <p:sp>
        <p:nvSpPr>
          <p:cNvPr id="66" name="Flèche vers le bas 65"/>
          <p:cNvSpPr/>
          <p:nvPr/>
        </p:nvSpPr>
        <p:spPr>
          <a:xfrm>
            <a:off x="1811264" y="2153298"/>
            <a:ext cx="276907" cy="3852000"/>
          </a:xfrm>
          <a:prstGeom prst="downArrow">
            <a:avLst/>
          </a:prstGeom>
          <a:solidFill>
            <a:srgbClr val="F8B0C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4000" b="0" i="0" u="none" strike="noStrike" cap="none" spc="0" normalizeH="0" baseline="0">
              <a:ln>
                <a:noFill/>
              </a:ln>
              <a:solidFill>
                <a:srgbClr val="FFFFFF"/>
              </a:solidFill>
              <a:effectLst/>
              <a:uFillTx/>
              <a:latin typeface="Calibri" panose="020F0502020204030204" pitchFamily="34" charset="0"/>
              <a:ea typeface="Helvetica Neue Medium"/>
              <a:cs typeface="Calibri" panose="020F0502020204030204" pitchFamily="34" charset="0"/>
              <a:sym typeface="Helvetica Neue Medium"/>
            </a:endParaRPr>
          </a:p>
        </p:txBody>
      </p:sp>
      <p:grpSp>
        <p:nvGrpSpPr>
          <p:cNvPr id="67" name="Groupe 66"/>
          <p:cNvGrpSpPr/>
          <p:nvPr/>
        </p:nvGrpSpPr>
        <p:grpSpPr>
          <a:xfrm>
            <a:off x="2212760" y="4871040"/>
            <a:ext cx="447220" cy="380034"/>
            <a:chOff x="7683894" y="1432159"/>
            <a:chExt cx="430239" cy="428400"/>
          </a:xfrm>
        </p:grpSpPr>
        <p:sp>
          <p:nvSpPr>
            <p:cNvPr id="68" name="AutoShape 61"/>
            <p:cNvSpPr>
              <a:spLocks noChangeAspect="1" noChangeArrowheads="1" noTextEdit="1"/>
            </p:cNvSpPr>
            <p:nvPr/>
          </p:nvSpPr>
          <p:spPr bwMode="auto">
            <a:xfrm>
              <a:off x="7683894" y="1432159"/>
              <a:ext cx="430239" cy="42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69" name="Freeform 63"/>
            <p:cNvSpPr>
              <a:spLocks noEditPoints="1"/>
            </p:cNvSpPr>
            <p:nvPr/>
          </p:nvSpPr>
          <p:spPr bwMode="auto">
            <a:xfrm>
              <a:off x="7683894" y="1432159"/>
              <a:ext cx="430239" cy="428170"/>
            </a:xfrm>
            <a:custGeom>
              <a:avLst/>
              <a:gdLst>
                <a:gd name="T0" fmla="*/ 1164 w 1536"/>
                <a:gd name="T1" fmla="*/ 0 h 1535"/>
                <a:gd name="T2" fmla="*/ 821 w 1536"/>
                <a:gd name="T3" fmla="*/ 0 h 1535"/>
                <a:gd name="T4" fmla="*/ 798 w 1536"/>
                <a:gd name="T5" fmla="*/ 22 h 1535"/>
                <a:gd name="T6" fmla="*/ 821 w 1536"/>
                <a:gd name="T7" fmla="*/ 45 h 1535"/>
                <a:gd name="T8" fmla="*/ 1164 w 1536"/>
                <a:gd name="T9" fmla="*/ 45 h 1535"/>
                <a:gd name="T10" fmla="*/ 1491 w 1536"/>
                <a:gd name="T11" fmla="*/ 372 h 1535"/>
                <a:gd name="T12" fmla="*/ 1491 w 1536"/>
                <a:gd name="T13" fmla="*/ 1163 h 1535"/>
                <a:gd name="T14" fmla="*/ 1164 w 1536"/>
                <a:gd name="T15" fmla="*/ 1490 h 1535"/>
                <a:gd name="T16" fmla="*/ 372 w 1536"/>
                <a:gd name="T17" fmla="*/ 1490 h 1535"/>
                <a:gd name="T18" fmla="*/ 45 w 1536"/>
                <a:gd name="T19" fmla="*/ 1163 h 1535"/>
                <a:gd name="T20" fmla="*/ 45 w 1536"/>
                <a:gd name="T21" fmla="*/ 372 h 1535"/>
                <a:gd name="T22" fmla="*/ 372 w 1536"/>
                <a:gd name="T23" fmla="*/ 45 h 1535"/>
                <a:gd name="T24" fmla="*/ 716 w 1536"/>
                <a:gd name="T25" fmla="*/ 45 h 1535"/>
                <a:gd name="T26" fmla="*/ 738 w 1536"/>
                <a:gd name="T27" fmla="*/ 22 h 1535"/>
                <a:gd name="T28" fmla="*/ 716 w 1536"/>
                <a:gd name="T29" fmla="*/ 0 h 1535"/>
                <a:gd name="T30" fmla="*/ 372 w 1536"/>
                <a:gd name="T31" fmla="*/ 0 h 1535"/>
                <a:gd name="T32" fmla="*/ 0 w 1536"/>
                <a:gd name="T33" fmla="*/ 372 h 1535"/>
                <a:gd name="T34" fmla="*/ 0 w 1536"/>
                <a:gd name="T35" fmla="*/ 1163 h 1535"/>
                <a:gd name="T36" fmla="*/ 372 w 1536"/>
                <a:gd name="T37" fmla="*/ 1535 h 1535"/>
                <a:gd name="T38" fmla="*/ 1164 w 1536"/>
                <a:gd name="T39" fmla="*/ 1535 h 1535"/>
                <a:gd name="T40" fmla="*/ 1536 w 1536"/>
                <a:gd name="T41" fmla="*/ 1163 h 1535"/>
                <a:gd name="T42" fmla="*/ 1536 w 1536"/>
                <a:gd name="T43" fmla="*/ 372 h 1535"/>
                <a:gd name="T44" fmla="*/ 1164 w 1536"/>
                <a:gd name="T45" fmla="*/ 0 h 1535"/>
                <a:gd name="T46" fmla="*/ 1164 w 1536"/>
                <a:gd name="T47" fmla="*/ 0 h 1535"/>
                <a:gd name="T48" fmla="*/ 1164 w 1536"/>
                <a:gd name="T49" fmla="*/ 0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6" h="1535">
                  <a:moveTo>
                    <a:pt x="1164" y="0"/>
                  </a:moveTo>
                  <a:cubicBezTo>
                    <a:pt x="821" y="0"/>
                    <a:pt x="821" y="0"/>
                    <a:pt x="821" y="0"/>
                  </a:cubicBezTo>
                  <a:cubicBezTo>
                    <a:pt x="808" y="0"/>
                    <a:pt x="798" y="10"/>
                    <a:pt x="798" y="22"/>
                  </a:cubicBezTo>
                  <a:cubicBezTo>
                    <a:pt x="798" y="35"/>
                    <a:pt x="808" y="45"/>
                    <a:pt x="821" y="45"/>
                  </a:cubicBezTo>
                  <a:cubicBezTo>
                    <a:pt x="1164" y="45"/>
                    <a:pt x="1164" y="45"/>
                    <a:pt x="1164" y="45"/>
                  </a:cubicBezTo>
                  <a:cubicBezTo>
                    <a:pt x="1344" y="45"/>
                    <a:pt x="1491" y="192"/>
                    <a:pt x="1491" y="372"/>
                  </a:cubicBezTo>
                  <a:cubicBezTo>
                    <a:pt x="1491" y="1163"/>
                    <a:pt x="1491" y="1163"/>
                    <a:pt x="1491" y="1163"/>
                  </a:cubicBezTo>
                  <a:cubicBezTo>
                    <a:pt x="1491" y="1343"/>
                    <a:pt x="1344" y="1490"/>
                    <a:pt x="1164" y="1490"/>
                  </a:cubicBezTo>
                  <a:cubicBezTo>
                    <a:pt x="372" y="1490"/>
                    <a:pt x="372" y="1490"/>
                    <a:pt x="372" y="1490"/>
                  </a:cubicBezTo>
                  <a:cubicBezTo>
                    <a:pt x="192" y="1490"/>
                    <a:pt x="45" y="1343"/>
                    <a:pt x="45" y="1163"/>
                  </a:cubicBezTo>
                  <a:cubicBezTo>
                    <a:pt x="45" y="372"/>
                    <a:pt x="45" y="372"/>
                    <a:pt x="45" y="372"/>
                  </a:cubicBezTo>
                  <a:cubicBezTo>
                    <a:pt x="45" y="192"/>
                    <a:pt x="192" y="45"/>
                    <a:pt x="372" y="45"/>
                  </a:cubicBezTo>
                  <a:cubicBezTo>
                    <a:pt x="716" y="45"/>
                    <a:pt x="716" y="45"/>
                    <a:pt x="716" y="45"/>
                  </a:cubicBezTo>
                  <a:cubicBezTo>
                    <a:pt x="728" y="45"/>
                    <a:pt x="738" y="35"/>
                    <a:pt x="738" y="22"/>
                  </a:cubicBezTo>
                  <a:cubicBezTo>
                    <a:pt x="738" y="10"/>
                    <a:pt x="728" y="0"/>
                    <a:pt x="716" y="0"/>
                  </a:cubicBezTo>
                  <a:cubicBezTo>
                    <a:pt x="372" y="0"/>
                    <a:pt x="372" y="0"/>
                    <a:pt x="372" y="0"/>
                  </a:cubicBezTo>
                  <a:cubicBezTo>
                    <a:pt x="167" y="0"/>
                    <a:pt x="0" y="167"/>
                    <a:pt x="0" y="372"/>
                  </a:cubicBezTo>
                  <a:cubicBezTo>
                    <a:pt x="0" y="1163"/>
                    <a:pt x="0" y="1163"/>
                    <a:pt x="0" y="1163"/>
                  </a:cubicBezTo>
                  <a:cubicBezTo>
                    <a:pt x="0" y="1368"/>
                    <a:pt x="167" y="1535"/>
                    <a:pt x="372" y="1535"/>
                  </a:cubicBezTo>
                  <a:cubicBezTo>
                    <a:pt x="1164" y="1535"/>
                    <a:pt x="1164" y="1535"/>
                    <a:pt x="1164" y="1535"/>
                  </a:cubicBezTo>
                  <a:cubicBezTo>
                    <a:pt x="1369" y="1535"/>
                    <a:pt x="1536" y="1368"/>
                    <a:pt x="1536" y="1163"/>
                  </a:cubicBezTo>
                  <a:cubicBezTo>
                    <a:pt x="1536" y="372"/>
                    <a:pt x="1536" y="372"/>
                    <a:pt x="1536" y="372"/>
                  </a:cubicBezTo>
                  <a:cubicBezTo>
                    <a:pt x="1536" y="167"/>
                    <a:pt x="1369" y="0"/>
                    <a:pt x="1164" y="0"/>
                  </a:cubicBezTo>
                  <a:close/>
                  <a:moveTo>
                    <a:pt x="1164" y="0"/>
                  </a:moveTo>
                  <a:cubicBezTo>
                    <a:pt x="1164" y="0"/>
                    <a:pt x="1164" y="0"/>
                    <a:pt x="1164"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70" name="Freeform 64"/>
            <p:cNvSpPr>
              <a:spLocks noEditPoints="1"/>
            </p:cNvSpPr>
            <p:nvPr/>
          </p:nvSpPr>
          <p:spPr bwMode="auto">
            <a:xfrm>
              <a:off x="7782490" y="1570975"/>
              <a:ext cx="233046" cy="215119"/>
            </a:xfrm>
            <a:custGeom>
              <a:avLst/>
              <a:gdLst>
                <a:gd name="T0" fmla="*/ 708 w 832"/>
                <a:gd name="T1" fmla="*/ 771 h 771"/>
                <a:gd name="T2" fmla="*/ 832 w 832"/>
                <a:gd name="T3" fmla="*/ 647 h 771"/>
                <a:gd name="T4" fmla="*/ 832 w 832"/>
                <a:gd name="T5" fmla="*/ 23 h 771"/>
                <a:gd name="T6" fmla="*/ 809 w 832"/>
                <a:gd name="T7" fmla="*/ 0 h 771"/>
                <a:gd name="T8" fmla="*/ 787 w 832"/>
                <a:gd name="T9" fmla="*/ 23 h 771"/>
                <a:gd name="T10" fmla="*/ 787 w 832"/>
                <a:gd name="T11" fmla="*/ 647 h 771"/>
                <a:gd name="T12" fmla="*/ 708 w 832"/>
                <a:gd name="T13" fmla="*/ 726 h 771"/>
                <a:gd name="T14" fmla="*/ 629 w 832"/>
                <a:gd name="T15" fmla="*/ 647 h 771"/>
                <a:gd name="T16" fmla="*/ 629 w 832"/>
                <a:gd name="T17" fmla="*/ 312 h 771"/>
                <a:gd name="T18" fmla="*/ 606 w 832"/>
                <a:gd name="T19" fmla="*/ 290 h 771"/>
                <a:gd name="T20" fmla="*/ 226 w 832"/>
                <a:gd name="T21" fmla="*/ 290 h 771"/>
                <a:gd name="T22" fmla="*/ 203 w 832"/>
                <a:gd name="T23" fmla="*/ 312 h 771"/>
                <a:gd name="T24" fmla="*/ 203 w 832"/>
                <a:gd name="T25" fmla="*/ 647 h 771"/>
                <a:gd name="T26" fmla="*/ 124 w 832"/>
                <a:gd name="T27" fmla="*/ 726 h 771"/>
                <a:gd name="T28" fmla="*/ 45 w 832"/>
                <a:gd name="T29" fmla="*/ 647 h 771"/>
                <a:gd name="T30" fmla="*/ 45 w 832"/>
                <a:gd name="T31" fmla="*/ 519 h 771"/>
                <a:gd name="T32" fmla="*/ 23 w 832"/>
                <a:gd name="T33" fmla="*/ 497 h 771"/>
                <a:gd name="T34" fmla="*/ 0 w 832"/>
                <a:gd name="T35" fmla="*/ 519 h 771"/>
                <a:gd name="T36" fmla="*/ 0 w 832"/>
                <a:gd name="T37" fmla="*/ 647 h 771"/>
                <a:gd name="T38" fmla="*/ 124 w 832"/>
                <a:gd name="T39" fmla="*/ 771 h 771"/>
                <a:gd name="T40" fmla="*/ 248 w 832"/>
                <a:gd name="T41" fmla="*/ 647 h 771"/>
                <a:gd name="T42" fmla="*/ 248 w 832"/>
                <a:gd name="T43" fmla="*/ 335 h 771"/>
                <a:gd name="T44" fmla="*/ 584 w 832"/>
                <a:gd name="T45" fmla="*/ 335 h 771"/>
                <a:gd name="T46" fmla="*/ 584 w 832"/>
                <a:gd name="T47" fmla="*/ 647 h 771"/>
                <a:gd name="T48" fmla="*/ 708 w 832"/>
                <a:gd name="T49" fmla="*/ 771 h 771"/>
                <a:gd name="T50" fmla="*/ 708 w 832"/>
                <a:gd name="T51" fmla="*/ 771 h 771"/>
                <a:gd name="T52" fmla="*/ 708 w 832"/>
                <a:gd name="T53"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2" h="771">
                  <a:moveTo>
                    <a:pt x="708" y="771"/>
                  </a:moveTo>
                  <a:cubicBezTo>
                    <a:pt x="776" y="771"/>
                    <a:pt x="832" y="716"/>
                    <a:pt x="832" y="647"/>
                  </a:cubicBezTo>
                  <a:cubicBezTo>
                    <a:pt x="832" y="23"/>
                    <a:pt x="832" y="23"/>
                    <a:pt x="832" y="23"/>
                  </a:cubicBezTo>
                  <a:cubicBezTo>
                    <a:pt x="832" y="10"/>
                    <a:pt x="822" y="0"/>
                    <a:pt x="809" y="0"/>
                  </a:cubicBezTo>
                  <a:cubicBezTo>
                    <a:pt x="797" y="0"/>
                    <a:pt x="787" y="10"/>
                    <a:pt x="787" y="23"/>
                  </a:cubicBezTo>
                  <a:cubicBezTo>
                    <a:pt x="787" y="647"/>
                    <a:pt x="787" y="647"/>
                    <a:pt x="787" y="647"/>
                  </a:cubicBezTo>
                  <a:cubicBezTo>
                    <a:pt x="787" y="691"/>
                    <a:pt x="751" y="726"/>
                    <a:pt x="708" y="726"/>
                  </a:cubicBezTo>
                  <a:cubicBezTo>
                    <a:pt x="664" y="726"/>
                    <a:pt x="629" y="691"/>
                    <a:pt x="629" y="647"/>
                  </a:cubicBezTo>
                  <a:cubicBezTo>
                    <a:pt x="629" y="312"/>
                    <a:pt x="629" y="312"/>
                    <a:pt x="629" y="312"/>
                  </a:cubicBezTo>
                  <a:cubicBezTo>
                    <a:pt x="629" y="300"/>
                    <a:pt x="619" y="290"/>
                    <a:pt x="606" y="290"/>
                  </a:cubicBezTo>
                  <a:cubicBezTo>
                    <a:pt x="226" y="290"/>
                    <a:pt x="226" y="290"/>
                    <a:pt x="226" y="290"/>
                  </a:cubicBezTo>
                  <a:cubicBezTo>
                    <a:pt x="213" y="290"/>
                    <a:pt x="203" y="300"/>
                    <a:pt x="203" y="312"/>
                  </a:cubicBezTo>
                  <a:cubicBezTo>
                    <a:pt x="203" y="647"/>
                    <a:pt x="203" y="647"/>
                    <a:pt x="203" y="647"/>
                  </a:cubicBezTo>
                  <a:cubicBezTo>
                    <a:pt x="203" y="691"/>
                    <a:pt x="168" y="726"/>
                    <a:pt x="124" y="726"/>
                  </a:cubicBezTo>
                  <a:cubicBezTo>
                    <a:pt x="81" y="726"/>
                    <a:pt x="45" y="691"/>
                    <a:pt x="45" y="647"/>
                  </a:cubicBezTo>
                  <a:cubicBezTo>
                    <a:pt x="45" y="519"/>
                    <a:pt x="45" y="519"/>
                    <a:pt x="45" y="519"/>
                  </a:cubicBezTo>
                  <a:cubicBezTo>
                    <a:pt x="45" y="507"/>
                    <a:pt x="35" y="497"/>
                    <a:pt x="23" y="497"/>
                  </a:cubicBezTo>
                  <a:cubicBezTo>
                    <a:pt x="10" y="497"/>
                    <a:pt x="0" y="507"/>
                    <a:pt x="0" y="519"/>
                  </a:cubicBezTo>
                  <a:cubicBezTo>
                    <a:pt x="0" y="647"/>
                    <a:pt x="0" y="647"/>
                    <a:pt x="0" y="647"/>
                  </a:cubicBezTo>
                  <a:cubicBezTo>
                    <a:pt x="0" y="716"/>
                    <a:pt x="56" y="771"/>
                    <a:pt x="124" y="771"/>
                  </a:cubicBezTo>
                  <a:cubicBezTo>
                    <a:pt x="193" y="771"/>
                    <a:pt x="248" y="716"/>
                    <a:pt x="248" y="647"/>
                  </a:cubicBezTo>
                  <a:cubicBezTo>
                    <a:pt x="248" y="335"/>
                    <a:pt x="248" y="335"/>
                    <a:pt x="248" y="335"/>
                  </a:cubicBezTo>
                  <a:cubicBezTo>
                    <a:pt x="584" y="335"/>
                    <a:pt x="584" y="335"/>
                    <a:pt x="584" y="335"/>
                  </a:cubicBezTo>
                  <a:cubicBezTo>
                    <a:pt x="584" y="647"/>
                    <a:pt x="584" y="647"/>
                    <a:pt x="584" y="647"/>
                  </a:cubicBezTo>
                  <a:cubicBezTo>
                    <a:pt x="584" y="716"/>
                    <a:pt x="639" y="771"/>
                    <a:pt x="708" y="771"/>
                  </a:cubicBezTo>
                  <a:close/>
                  <a:moveTo>
                    <a:pt x="708" y="771"/>
                  </a:moveTo>
                  <a:cubicBezTo>
                    <a:pt x="708" y="771"/>
                    <a:pt x="708" y="771"/>
                    <a:pt x="708" y="771"/>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71" name="Freeform 65"/>
            <p:cNvSpPr>
              <a:spLocks noEditPoints="1"/>
            </p:cNvSpPr>
            <p:nvPr/>
          </p:nvSpPr>
          <p:spPr bwMode="auto">
            <a:xfrm>
              <a:off x="7782490" y="1500878"/>
              <a:ext cx="233046" cy="192136"/>
            </a:xfrm>
            <a:custGeom>
              <a:avLst/>
              <a:gdLst>
                <a:gd name="T0" fmla="*/ 832 w 832"/>
                <a:gd name="T1" fmla="*/ 124 h 689"/>
                <a:gd name="T2" fmla="*/ 708 w 832"/>
                <a:gd name="T3" fmla="*/ 0 h 689"/>
                <a:gd name="T4" fmla="*/ 584 w 832"/>
                <a:gd name="T5" fmla="*/ 124 h 689"/>
                <a:gd name="T6" fmla="*/ 584 w 832"/>
                <a:gd name="T7" fmla="*/ 373 h 689"/>
                <a:gd name="T8" fmla="*/ 248 w 832"/>
                <a:gd name="T9" fmla="*/ 373 h 689"/>
                <a:gd name="T10" fmla="*/ 248 w 832"/>
                <a:gd name="T11" fmla="*/ 124 h 689"/>
                <a:gd name="T12" fmla="*/ 124 w 832"/>
                <a:gd name="T13" fmla="*/ 0 h 689"/>
                <a:gd name="T14" fmla="*/ 0 w 832"/>
                <a:gd name="T15" fmla="*/ 124 h 689"/>
                <a:gd name="T16" fmla="*/ 0 w 832"/>
                <a:gd name="T17" fmla="*/ 666 h 689"/>
                <a:gd name="T18" fmla="*/ 23 w 832"/>
                <a:gd name="T19" fmla="*/ 689 h 689"/>
                <a:gd name="T20" fmla="*/ 45 w 832"/>
                <a:gd name="T21" fmla="*/ 666 h 689"/>
                <a:gd name="T22" fmla="*/ 45 w 832"/>
                <a:gd name="T23" fmla="*/ 124 h 689"/>
                <a:gd name="T24" fmla="*/ 124 w 832"/>
                <a:gd name="T25" fmla="*/ 45 h 689"/>
                <a:gd name="T26" fmla="*/ 203 w 832"/>
                <a:gd name="T27" fmla="*/ 124 h 689"/>
                <a:gd name="T28" fmla="*/ 203 w 832"/>
                <a:gd name="T29" fmla="*/ 396 h 689"/>
                <a:gd name="T30" fmla="*/ 226 w 832"/>
                <a:gd name="T31" fmla="*/ 418 h 689"/>
                <a:gd name="T32" fmla="*/ 606 w 832"/>
                <a:gd name="T33" fmla="*/ 418 h 689"/>
                <a:gd name="T34" fmla="*/ 629 w 832"/>
                <a:gd name="T35" fmla="*/ 396 h 689"/>
                <a:gd name="T36" fmla="*/ 629 w 832"/>
                <a:gd name="T37" fmla="*/ 124 h 689"/>
                <a:gd name="T38" fmla="*/ 708 w 832"/>
                <a:gd name="T39" fmla="*/ 45 h 689"/>
                <a:gd name="T40" fmla="*/ 787 w 832"/>
                <a:gd name="T41" fmla="*/ 124 h 689"/>
                <a:gd name="T42" fmla="*/ 787 w 832"/>
                <a:gd name="T43" fmla="*/ 170 h 689"/>
                <a:gd name="T44" fmla="*/ 809 w 832"/>
                <a:gd name="T45" fmla="*/ 192 h 689"/>
                <a:gd name="T46" fmla="*/ 832 w 832"/>
                <a:gd name="T47" fmla="*/ 170 h 689"/>
                <a:gd name="T48" fmla="*/ 832 w 832"/>
                <a:gd name="T49" fmla="*/ 124 h 689"/>
                <a:gd name="T50" fmla="*/ 832 w 832"/>
                <a:gd name="T51" fmla="*/ 124 h 689"/>
                <a:gd name="T52" fmla="*/ 832 w 832"/>
                <a:gd name="T53" fmla="*/ 12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2" h="689">
                  <a:moveTo>
                    <a:pt x="832" y="124"/>
                  </a:moveTo>
                  <a:cubicBezTo>
                    <a:pt x="832" y="56"/>
                    <a:pt x="776" y="0"/>
                    <a:pt x="708" y="0"/>
                  </a:cubicBezTo>
                  <a:cubicBezTo>
                    <a:pt x="639" y="0"/>
                    <a:pt x="584" y="56"/>
                    <a:pt x="584" y="124"/>
                  </a:cubicBezTo>
                  <a:cubicBezTo>
                    <a:pt x="584" y="373"/>
                    <a:pt x="584" y="373"/>
                    <a:pt x="584" y="373"/>
                  </a:cubicBezTo>
                  <a:cubicBezTo>
                    <a:pt x="248" y="373"/>
                    <a:pt x="248" y="373"/>
                    <a:pt x="248" y="373"/>
                  </a:cubicBezTo>
                  <a:cubicBezTo>
                    <a:pt x="248" y="124"/>
                    <a:pt x="248" y="124"/>
                    <a:pt x="248" y="124"/>
                  </a:cubicBezTo>
                  <a:cubicBezTo>
                    <a:pt x="248" y="56"/>
                    <a:pt x="193" y="0"/>
                    <a:pt x="124" y="0"/>
                  </a:cubicBezTo>
                  <a:cubicBezTo>
                    <a:pt x="56" y="0"/>
                    <a:pt x="0" y="56"/>
                    <a:pt x="0" y="124"/>
                  </a:cubicBezTo>
                  <a:cubicBezTo>
                    <a:pt x="0" y="666"/>
                    <a:pt x="0" y="666"/>
                    <a:pt x="0" y="666"/>
                  </a:cubicBezTo>
                  <a:cubicBezTo>
                    <a:pt x="0" y="679"/>
                    <a:pt x="10" y="689"/>
                    <a:pt x="23" y="689"/>
                  </a:cubicBezTo>
                  <a:cubicBezTo>
                    <a:pt x="35" y="689"/>
                    <a:pt x="45" y="679"/>
                    <a:pt x="45" y="666"/>
                  </a:cubicBezTo>
                  <a:cubicBezTo>
                    <a:pt x="45" y="124"/>
                    <a:pt x="45" y="124"/>
                    <a:pt x="45" y="124"/>
                  </a:cubicBezTo>
                  <a:cubicBezTo>
                    <a:pt x="45" y="81"/>
                    <a:pt x="81" y="45"/>
                    <a:pt x="124" y="45"/>
                  </a:cubicBezTo>
                  <a:cubicBezTo>
                    <a:pt x="168" y="45"/>
                    <a:pt x="203" y="81"/>
                    <a:pt x="203" y="124"/>
                  </a:cubicBezTo>
                  <a:cubicBezTo>
                    <a:pt x="203" y="396"/>
                    <a:pt x="203" y="396"/>
                    <a:pt x="203" y="396"/>
                  </a:cubicBezTo>
                  <a:cubicBezTo>
                    <a:pt x="203" y="408"/>
                    <a:pt x="213" y="418"/>
                    <a:pt x="226" y="418"/>
                  </a:cubicBezTo>
                  <a:cubicBezTo>
                    <a:pt x="606" y="418"/>
                    <a:pt x="606" y="418"/>
                    <a:pt x="606" y="418"/>
                  </a:cubicBezTo>
                  <a:cubicBezTo>
                    <a:pt x="619" y="418"/>
                    <a:pt x="629" y="408"/>
                    <a:pt x="629" y="396"/>
                  </a:cubicBezTo>
                  <a:cubicBezTo>
                    <a:pt x="629" y="124"/>
                    <a:pt x="629" y="124"/>
                    <a:pt x="629" y="124"/>
                  </a:cubicBezTo>
                  <a:cubicBezTo>
                    <a:pt x="629" y="81"/>
                    <a:pt x="664" y="45"/>
                    <a:pt x="708" y="45"/>
                  </a:cubicBezTo>
                  <a:cubicBezTo>
                    <a:pt x="751" y="45"/>
                    <a:pt x="787" y="81"/>
                    <a:pt x="787" y="124"/>
                  </a:cubicBezTo>
                  <a:cubicBezTo>
                    <a:pt x="787" y="170"/>
                    <a:pt x="787" y="170"/>
                    <a:pt x="787" y="170"/>
                  </a:cubicBezTo>
                  <a:cubicBezTo>
                    <a:pt x="787" y="182"/>
                    <a:pt x="797" y="192"/>
                    <a:pt x="809" y="192"/>
                  </a:cubicBezTo>
                  <a:cubicBezTo>
                    <a:pt x="822" y="192"/>
                    <a:pt x="832" y="182"/>
                    <a:pt x="832" y="170"/>
                  </a:cubicBezTo>
                  <a:lnTo>
                    <a:pt x="832" y="124"/>
                  </a:lnTo>
                  <a:close/>
                  <a:moveTo>
                    <a:pt x="832" y="124"/>
                  </a:moveTo>
                  <a:cubicBezTo>
                    <a:pt x="832" y="124"/>
                    <a:pt x="832" y="124"/>
                    <a:pt x="832" y="124"/>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grpSp>
      <p:sp>
        <p:nvSpPr>
          <p:cNvPr id="72" name="ZoneTexte 71"/>
          <p:cNvSpPr txBox="1"/>
          <p:nvPr/>
        </p:nvSpPr>
        <p:spPr>
          <a:xfrm>
            <a:off x="2873162" y="4289634"/>
            <a:ext cx="841682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sz="1600" b="1" dirty="0">
                <a:solidFill>
                  <a:srgbClr val="F8B0CC"/>
                </a:solidFill>
                <a:latin typeface="Calibri" panose="020F0502020204030204" pitchFamily="34" charset="0"/>
                <a:cs typeface="Calibri" panose="020F0502020204030204" pitchFamily="34" charset="0"/>
                <a:sym typeface="Helvetica Neue"/>
              </a:rPr>
              <a:t>Consultation sage femme gynéco </a:t>
            </a:r>
            <a:r>
              <a:rPr lang="fr-FR" sz="1600" dirty="0">
                <a:latin typeface="Calibri" panose="020F0502020204030204" pitchFamily="34" charset="0"/>
                <a:cs typeface="Calibri" panose="020F0502020204030204" pitchFamily="34" charset="0"/>
                <a:sym typeface="Helvetica Neue"/>
              </a:rPr>
              <a:t>: envoi et partage des CR et ordonnances</a:t>
            </a:r>
          </a:p>
        </p:txBody>
      </p:sp>
      <p:sp>
        <p:nvSpPr>
          <p:cNvPr id="73" name="ZoneTexte 72"/>
          <p:cNvSpPr txBox="1"/>
          <p:nvPr/>
        </p:nvSpPr>
        <p:spPr>
          <a:xfrm>
            <a:off x="2873162" y="5454261"/>
            <a:ext cx="841682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fr-FR" sz="1600" b="1" dirty="0">
                <a:solidFill>
                  <a:srgbClr val="F8B0CC"/>
                </a:solidFill>
                <a:latin typeface="Calibri" panose="020F0502020204030204" pitchFamily="34" charset="0"/>
                <a:cs typeface="Calibri" panose="020F0502020204030204" pitchFamily="34" charset="0"/>
                <a:sym typeface="Helvetica Neue"/>
              </a:rPr>
              <a:t>Retour au domicile </a:t>
            </a:r>
            <a:r>
              <a:rPr lang="fr-FR" sz="1600" dirty="0">
                <a:latin typeface="Calibri" panose="020F0502020204030204" pitchFamily="34" charset="0"/>
                <a:cs typeface="Calibri" panose="020F0502020204030204" pitchFamily="34" charset="0"/>
                <a:sym typeface="Helvetica Neue"/>
              </a:rPr>
              <a:t>:  envoi et partage du CR </a:t>
            </a:r>
            <a:r>
              <a:rPr lang="fr-FR" sz="1600" dirty="0">
                <a:latin typeface="Calibri" panose="020F0502020204030204" pitchFamily="34" charset="0"/>
                <a:cs typeface="Calibri" panose="020F0502020204030204" pitchFamily="34" charset="0"/>
              </a:rPr>
              <a:t>d’accouchement et du séjour; CRO si césarienne; Lettre de liaison et Ordonnance de sortie</a:t>
            </a:r>
          </a:p>
        </p:txBody>
      </p:sp>
      <p:grpSp>
        <p:nvGrpSpPr>
          <p:cNvPr id="74" name="Groupe 73"/>
          <p:cNvGrpSpPr/>
          <p:nvPr/>
        </p:nvGrpSpPr>
        <p:grpSpPr>
          <a:xfrm>
            <a:off x="2197241" y="3152737"/>
            <a:ext cx="478259" cy="398500"/>
            <a:chOff x="4259130" y="1428966"/>
            <a:chExt cx="430008" cy="427481"/>
          </a:xfrm>
        </p:grpSpPr>
        <p:sp>
          <p:nvSpPr>
            <p:cNvPr id="75" name="Freeform 55"/>
            <p:cNvSpPr>
              <a:spLocks noEditPoints="1"/>
            </p:cNvSpPr>
            <p:nvPr/>
          </p:nvSpPr>
          <p:spPr bwMode="auto">
            <a:xfrm>
              <a:off x="4305071" y="1543359"/>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76" name="Freeform 56"/>
            <p:cNvSpPr>
              <a:spLocks noEditPoints="1"/>
            </p:cNvSpPr>
            <p:nvPr/>
          </p:nvSpPr>
          <p:spPr bwMode="auto">
            <a:xfrm>
              <a:off x="4305071" y="1568627"/>
              <a:ext cx="78559" cy="12863"/>
            </a:xfrm>
            <a:custGeom>
              <a:avLst/>
              <a:gdLst>
                <a:gd name="T0" fmla="*/ 22 w 281"/>
                <a:gd name="T1" fmla="*/ 46 h 46"/>
                <a:gd name="T2" fmla="*/ 258 w 281"/>
                <a:gd name="T3" fmla="*/ 46 h 46"/>
                <a:gd name="T4" fmla="*/ 281 w 281"/>
                <a:gd name="T5" fmla="*/ 23 h 46"/>
                <a:gd name="T6" fmla="*/ 258 w 281"/>
                <a:gd name="T7" fmla="*/ 0 h 46"/>
                <a:gd name="T8" fmla="*/ 22 w 281"/>
                <a:gd name="T9" fmla="*/ 0 h 46"/>
                <a:gd name="T10" fmla="*/ 0 w 281"/>
                <a:gd name="T11" fmla="*/ 23 h 46"/>
                <a:gd name="T12" fmla="*/ 22 w 281"/>
                <a:gd name="T13" fmla="*/ 46 h 46"/>
                <a:gd name="T14" fmla="*/ 22 w 281"/>
                <a:gd name="T15" fmla="*/ 46 h 46"/>
                <a:gd name="T16" fmla="*/ 22 w 28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22" y="46"/>
                  </a:move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ubicBezTo>
                    <a:pt x="0" y="35"/>
                    <a:pt x="10" y="46"/>
                    <a:pt x="22" y="46"/>
                  </a:cubicBezTo>
                  <a:close/>
                  <a:moveTo>
                    <a:pt x="22" y="46"/>
                  </a:moveTo>
                  <a:cubicBezTo>
                    <a:pt x="22" y="46"/>
                    <a:pt x="22" y="46"/>
                    <a:pt x="22" y="46"/>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77" name="Freeform 57"/>
            <p:cNvSpPr>
              <a:spLocks noEditPoints="1"/>
            </p:cNvSpPr>
            <p:nvPr/>
          </p:nvSpPr>
          <p:spPr bwMode="auto">
            <a:xfrm>
              <a:off x="4400169" y="1568627"/>
              <a:ext cx="39509" cy="12863"/>
            </a:xfrm>
            <a:custGeom>
              <a:avLst/>
              <a:gdLst>
                <a:gd name="T0" fmla="*/ 141 w 141"/>
                <a:gd name="T1" fmla="*/ 23 h 46"/>
                <a:gd name="T2" fmla="*/ 118 w 141"/>
                <a:gd name="T3" fmla="*/ 0 h 46"/>
                <a:gd name="T4" fmla="*/ 23 w 141"/>
                <a:gd name="T5" fmla="*/ 0 h 46"/>
                <a:gd name="T6" fmla="*/ 0 w 141"/>
                <a:gd name="T7" fmla="*/ 23 h 46"/>
                <a:gd name="T8" fmla="*/ 23 w 141"/>
                <a:gd name="T9" fmla="*/ 46 h 46"/>
                <a:gd name="T10" fmla="*/ 118 w 141"/>
                <a:gd name="T11" fmla="*/ 46 h 46"/>
                <a:gd name="T12" fmla="*/ 141 w 141"/>
                <a:gd name="T13" fmla="*/ 23 h 46"/>
                <a:gd name="T14" fmla="*/ 141 w 141"/>
                <a:gd name="T15" fmla="*/ 23 h 46"/>
                <a:gd name="T16" fmla="*/ 141 w 14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41" y="23"/>
                  </a:moveTo>
                  <a:cubicBezTo>
                    <a:pt x="141" y="11"/>
                    <a:pt x="131" y="0"/>
                    <a:pt x="118" y="0"/>
                  </a:cubicBez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lose/>
                  <a:moveTo>
                    <a:pt x="141" y="23"/>
                  </a:moveTo>
                  <a:cubicBezTo>
                    <a:pt x="141" y="23"/>
                    <a:pt x="141" y="23"/>
                    <a:pt x="141" y="23"/>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78" name="Freeform 58"/>
            <p:cNvSpPr>
              <a:spLocks noEditPoints="1"/>
            </p:cNvSpPr>
            <p:nvPr/>
          </p:nvSpPr>
          <p:spPr bwMode="auto">
            <a:xfrm>
              <a:off x="4305071" y="1593894"/>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79" name="Freeform 59"/>
            <p:cNvSpPr>
              <a:spLocks noEditPoints="1"/>
            </p:cNvSpPr>
            <p:nvPr/>
          </p:nvSpPr>
          <p:spPr bwMode="auto">
            <a:xfrm>
              <a:off x="4369618" y="1593894"/>
              <a:ext cx="45941" cy="12634"/>
            </a:xfrm>
            <a:custGeom>
              <a:avLst/>
              <a:gdLst>
                <a:gd name="T0" fmla="*/ 22 w 164"/>
                <a:gd name="T1" fmla="*/ 0 h 45"/>
                <a:gd name="T2" fmla="*/ 0 w 164"/>
                <a:gd name="T3" fmla="*/ 23 h 45"/>
                <a:gd name="T4" fmla="*/ 22 w 164"/>
                <a:gd name="T5" fmla="*/ 45 h 45"/>
                <a:gd name="T6" fmla="*/ 142 w 164"/>
                <a:gd name="T7" fmla="*/ 45 h 45"/>
                <a:gd name="T8" fmla="*/ 164 w 164"/>
                <a:gd name="T9" fmla="*/ 23 h 45"/>
                <a:gd name="T10" fmla="*/ 142 w 164"/>
                <a:gd name="T11" fmla="*/ 0 h 45"/>
                <a:gd name="T12" fmla="*/ 22 w 164"/>
                <a:gd name="T13" fmla="*/ 0 h 45"/>
                <a:gd name="T14" fmla="*/ 22 w 164"/>
                <a:gd name="T15" fmla="*/ 0 h 45"/>
                <a:gd name="T16" fmla="*/ 22 w 164"/>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45">
                  <a:moveTo>
                    <a:pt x="22" y="0"/>
                  </a:moveTo>
                  <a:cubicBezTo>
                    <a:pt x="10" y="0"/>
                    <a:pt x="0" y="10"/>
                    <a:pt x="0" y="23"/>
                  </a:cubicBezTo>
                  <a:cubicBezTo>
                    <a:pt x="0" y="35"/>
                    <a:pt x="10" y="45"/>
                    <a:pt x="22" y="45"/>
                  </a:cubicBezTo>
                  <a:cubicBezTo>
                    <a:pt x="142" y="45"/>
                    <a:pt x="142" y="45"/>
                    <a:pt x="142" y="45"/>
                  </a:cubicBezTo>
                  <a:cubicBezTo>
                    <a:pt x="154" y="45"/>
                    <a:pt x="164" y="35"/>
                    <a:pt x="164" y="23"/>
                  </a:cubicBezTo>
                  <a:cubicBezTo>
                    <a:pt x="164" y="10"/>
                    <a:pt x="154" y="0"/>
                    <a:pt x="142" y="0"/>
                  </a:cubicBezTo>
                  <a:lnTo>
                    <a:pt x="22" y="0"/>
                  </a:lnTo>
                  <a:close/>
                  <a:moveTo>
                    <a:pt x="22" y="0"/>
                  </a:moveTo>
                  <a:cubicBezTo>
                    <a:pt x="22" y="0"/>
                    <a:pt x="22" y="0"/>
                    <a:pt x="22"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0" name="Freeform 60"/>
            <p:cNvSpPr>
              <a:spLocks noEditPoints="1"/>
            </p:cNvSpPr>
            <p:nvPr/>
          </p:nvSpPr>
          <p:spPr bwMode="auto">
            <a:xfrm>
              <a:off x="4349634" y="1487081"/>
              <a:ext cx="119447" cy="12863"/>
            </a:xfrm>
            <a:custGeom>
              <a:avLst/>
              <a:gdLst>
                <a:gd name="T0" fmla="*/ 404 w 427"/>
                <a:gd name="T1" fmla="*/ 0 h 46"/>
                <a:gd name="T2" fmla="*/ 23 w 427"/>
                <a:gd name="T3" fmla="*/ 0 h 46"/>
                <a:gd name="T4" fmla="*/ 0 w 427"/>
                <a:gd name="T5" fmla="*/ 23 h 46"/>
                <a:gd name="T6" fmla="*/ 23 w 427"/>
                <a:gd name="T7" fmla="*/ 46 h 46"/>
                <a:gd name="T8" fmla="*/ 404 w 427"/>
                <a:gd name="T9" fmla="*/ 46 h 46"/>
                <a:gd name="T10" fmla="*/ 427 w 427"/>
                <a:gd name="T11" fmla="*/ 23 h 46"/>
                <a:gd name="T12" fmla="*/ 404 w 427"/>
                <a:gd name="T13" fmla="*/ 0 h 46"/>
                <a:gd name="T14" fmla="*/ 404 w 427"/>
                <a:gd name="T15" fmla="*/ 0 h 46"/>
                <a:gd name="T16" fmla="*/ 404 w 427"/>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46">
                  <a:moveTo>
                    <a:pt x="404" y="0"/>
                  </a:moveTo>
                  <a:cubicBezTo>
                    <a:pt x="23" y="0"/>
                    <a:pt x="23" y="0"/>
                    <a:pt x="23" y="0"/>
                  </a:cubicBezTo>
                  <a:cubicBezTo>
                    <a:pt x="10" y="0"/>
                    <a:pt x="0" y="10"/>
                    <a:pt x="0" y="23"/>
                  </a:cubicBezTo>
                  <a:cubicBezTo>
                    <a:pt x="0" y="35"/>
                    <a:pt x="10" y="46"/>
                    <a:pt x="23" y="46"/>
                  </a:cubicBezTo>
                  <a:cubicBezTo>
                    <a:pt x="404" y="46"/>
                    <a:pt x="404" y="46"/>
                    <a:pt x="404" y="46"/>
                  </a:cubicBezTo>
                  <a:cubicBezTo>
                    <a:pt x="417" y="46"/>
                    <a:pt x="427" y="35"/>
                    <a:pt x="427" y="23"/>
                  </a:cubicBezTo>
                  <a:cubicBezTo>
                    <a:pt x="427" y="10"/>
                    <a:pt x="417" y="0"/>
                    <a:pt x="404" y="0"/>
                  </a:cubicBezTo>
                  <a:close/>
                  <a:moveTo>
                    <a:pt x="404" y="0"/>
                  </a:moveTo>
                  <a:cubicBezTo>
                    <a:pt x="404" y="0"/>
                    <a:pt x="404" y="0"/>
                    <a:pt x="404"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1" name="Freeform 61"/>
            <p:cNvSpPr>
              <a:spLocks noEditPoints="1"/>
            </p:cNvSpPr>
            <p:nvPr/>
          </p:nvSpPr>
          <p:spPr bwMode="auto">
            <a:xfrm>
              <a:off x="4305071" y="1518091"/>
              <a:ext cx="78559" cy="12863"/>
            </a:xfrm>
            <a:custGeom>
              <a:avLst/>
              <a:gdLst>
                <a:gd name="T0" fmla="*/ 0 w 281"/>
                <a:gd name="T1" fmla="*/ 23 h 46"/>
                <a:gd name="T2" fmla="*/ 22 w 281"/>
                <a:gd name="T3" fmla="*/ 46 h 46"/>
                <a:gd name="T4" fmla="*/ 258 w 281"/>
                <a:gd name="T5" fmla="*/ 46 h 46"/>
                <a:gd name="T6" fmla="*/ 281 w 281"/>
                <a:gd name="T7" fmla="*/ 23 h 46"/>
                <a:gd name="T8" fmla="*/ 258 w 281"/>
                <a:gd name="T9" fmla="*/ 0 h 46"/>
                <a:gd name="T10" fmla="*/ 22 w 281"/>
                <a:gd name="T11" fmla="*/ 0 h 46"/>
                <a:gd name="T12" fmla="*/ 0 w 281"/>
                <a:gd name="T13" fmla="*/ 23 h 46"/>
                <a:gd name="T14" fmla="*/ 0 w 281"/>
                <a:gd name="T15" fmla="*/ 23 h 46"/>
                <a:gd name="T16" fmla="*/ 0 w 28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0" y="23"/>
                  </a:moveTo>
                  <a:cubicBezTo>
                    <a:pt x="0" y="35"/>
                    <a:pt x="10" y="46"/>
                    <a:pt x="22" y="46"/>
                  </a:cubicBez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lose/>
                  <a:moveTo>
                    <a:pt x="0" y="23"/>
                  </a:moveTo>
                  <a:cubicBezTo>
                    <a:pt x="0" y="23"/>
                    <a:pt x="0" y="23"/>
                    <a:pt x="0" y="23"/>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2" name="Freeform 62"/>
            <p:cNvSpPr>
              <a:spLocks noEditPoints="1"/>
            </p:cNvSpPr>
            <p:nvPr/>
          </p:nvSpPr>
          <p:spPr bwMode="auto">
            <a:xfrm>
              <a:off x="4454150" y="1518091"/>
              <a:ext cx="59494" cy="12863"/>
            </a:xfrm>
            <a:custGeom>
              <a:avLst/>
              <a:gdLst>
                <a:gd name="T0" fmla="*/ 190 w 212"/>
                <a:gd name="T1" fmla="*/ 0 h 46"/>
                <a:gd name="T2" fmla="*/ 23 w 212"/>
                <a:gd name="T3" fmla="*/ 0 h 46"/>
                <a:gd name="T4" fmla="*/ 0 w 212"/>
                <a:gd name="T5" fmla="*/ 23 h 46"/>
                <a:gd name="T6" fmla="*/ 23 w 212"/>
                <a:gd name="T7" fmla="*/ 46 h 46"/>
                <a:gd name="T8" fmla="*/ 190 w 212"/>
                <a:gd name="T9" fmla="*/ 46 h 46"/>
                <a:gd name="T10" fmla="*/ 212 w 212"/>
                <a:gd name="T11" fmla="*/ 23 h 46"/>
                <a:gd name="T12" fmla="*/ 190 w 212"/>
                <a:gd name="T13" fmla="*/ 0 h 46"/>
                <a:gd name="T14" fmla="*/ 190 w 212"/>
                <a:gd name="T15" fmla="*/ 0 h 46"/>
                <a:gd name="T16" fmla="*/ 190 w 212"/>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46">
                  <a:moveTo>
                    <a:pt x="190" y="0"/>
                  </a:moveTo>
                  <a:cubicBezTo>
                    <a:pt x="23" y="0"/>
                    <a:pt x="23" y="0"/>
                    <a:pt x="23" y="0"/>
                  </a:cubicBezTo>
                  <a:cubicBezTo>
                    <a:pt x="10" y="0"/>
                    <a:pt x="0" y="11"/>
                    <a:pt x="0" y="23"/>
                  </a:cubicBezTo>
                  <a:cubicBezTo>
                    <a:pt x="0" y="35"/>
                    <a:pt x="10" y="46"/>
                    <a:pt x="23" y="46"/>
                  </a:cubicBezTo>
                  <a:cubicBezTo>
                    <a:pt x="190" y="46"/>
                    <a:pt x="190" y="46"/>
                    <a:pt x="190" y="46"/>
                  </a:cubicBezTo>
                  <a:cubicBezTo>
                    <a:pt x="202" y="46"/>
                    <a:pt x="212" y="35"/>
                    <a:pt x="212" y="23"/>
                  </a:cubicBezTo>
                  <a:cubicBezTo>
                    <a:pt x="212" y="11"/>
                    <a:pt x="202" y="0"/>
                    <a:pt x="190" y="0"/>
                  </a:cubicBezTo>
                  <a:close/>
                  <a:moveTo>
                    <a:pt x="190" y="0"/>
                  </a:moveTo>
                  <a:cubicBezTo>
                    <a:pt x="190" y="0"/>
                    <a:pt x="190" y="0"/>
                    <a:pt x="190"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3" name="Freeform 63"/>
            <p:cNvSpPr>
              <a:spLocks noEditPoints="1"/>
            </p:cNvSpPr>
            <p:nvPr/>
          </p:nvSpPr>
          <p:spPr bwMode="auto">
            <a:xfrm>
              <a:off x="4400169" y="1518091"/>
              <a:ext cx="39509" cy="12863"/>
            </a:xfrm>
            <a:custGeom>
              <a:avLst/>
              <a:gdLst>
                <a:gd name="T0" fmla="*/ 118 w 141"/>
                <a:gd name="T1" fmla="*/ 0 h 46"/>
                <a:gd name="T2" fmla="*/ 23 w 141"/>
                <a:gd name="T3" fmla="*/ 0 h 46"/>
                <a:gd name="T4" fmla="*/ 0 w 141"/>
                <a:gd name="T5" fmla="*/ 23 h 46"/>
                <a:gd name="T6" fmla="*/ 23 w 141"/>
                <a:gd name="T7" fmla="*/ 46 h 46"/>
                <a:gd name="T8" fmla="*/ 118 w 141"/>
                <a:gd name="T9" fmla="*/ 46 h 46"/>
                <a:gd name="T10" fmla="*/ 141 w 141"/>
                <a:gd name="T11" fmla="*/ 23 h 46"/>
                <a:gd name="T12" fmla="*/ 118 w 141"/>
                <a:gd name="T13" fmla="*/ 0 h 46"/>
                <a:gd name="T14" fmla="*/ 118 w 141"/>
                <a:gd name="T15" fmla="*/ 0 h 46"/>
                <a:gd name="T16" fmla="*/ 118 w 14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18" y="0"/>
                  </a:move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ubicBezTo>
                    <a:pt x="141" y="11"/>
                    <a:pt x="131" y="0"/>
                    <a:pt x="118" y="0"/>
                  </a:cubicBezTo>
                  <a:close/>
                  <a:moveTo>
                    <a:pt x="118" y="0"/>
                  </a:moveTo>
                  <a:cubicBezTo>
                    <a:pt x="118" y="0"/>
                    <a:pt x="118" y="0"/>
                    <a:pt x="118"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4" name="Freeform 64"/>
            <p:cNvSpPr>
              <a:spLocks noEditPoints="1"/>
            </p:cNvSpPr>
            <p:nvPr/>
          </p:nvSpPr>
          <p:spPr bwMode="auto">
            <a:xfrm>
              <a:off x="4448407" y="1543359"/>
              <a:ext cx="65236" cy="12634"/>
            </a:xfrm>
            <a:custGeom>
              <a:avLst/>
              <a:gdLst>
                <a:gd name="T0" fmla="*/ 211 w 233"/>
                <a:gd name="T1" fmla="*/ 0 h 45"/>
                <a:gd name="T2" fmla="*/ 23 w 233"/>
                <a:gd name="T3" fmla="*/ 0 h 45"/>
                <a:gd name="T4" fmla="*/ 0 w 233"/>
                <a:gd name="T5" fmla="*/ 23 h 45"/>
                <a:gd name="T6" fmla="*/ 23 w 233"/>
                <a:gd name="T7" fmla="*/ 45 h 45"/>
                <a:gd name="T8" fmla="*/ 211 w 233"/>
                <a:gd name="T9" fmla="*/ 45 h 45"/>
                <a:gd name="T10" fmla="*/ 233 w 233"/>
                <a:gd name="T11" fmla="*/ 23 h 45"/>
                <a:gd name="T12" fmla="*/ 211 w 233"/>
                <a:gd name="T13" fmla="*/ 0 h 45"/>
                <a:gd name="T14" fmla="*/ 211 w 233"/>
                <a:gd name="T15" fmla="*/ 0 h 45"/>
                <a:gd name="T16" fmla="*/ 211 w 233"/>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45">
                  <a:moveTo>
                    <a:pt x="211" y="0"/>
                  </a:moveTo>
                  <a:cubicBezTo>
                    <a:pt x="23" y="0"/>
                    <a:pt x="23" y="0"/>
                    <a:pt x="23" y="0"/>
                  </a:cubicBezTo>
                  <a:cubicBezTo>
                    <a:pt x="10" y="0"/>
                    <a:pt x="0" y="10"/>
                    <a:pt x="0" y="23"/>
                  </a:cubicBezTo>
                  <a:cubicBezTo>
                    <a:pt x="0" y="35"/>
                    <a:pt x="10" y="45"/>
                    <a:pt x="23" y="45"/>
                  </a:cubicBezTo>
                  <a:cubicBezTo>
                    <a:pt x="211" y="45"/>
                    <a:pt x="211" y="45"/>
                    <a:pt x="211" y="45"/>
                  </a:cubicBezTo>
                  <a:cubicBezTo>
                    <a:pt x="223" y="45"/>
                    <a:pt x="233" y="35"/>
                    <a:pt x="233" y="23"/>
                  </a:cubicBezTo>
                  <a:cubicBezTo>
                    <a:pt x="233" y="10"/>
                    <a:pt x="223" y="0"/>
                    <a:pt x="211" y="0"/>
                  </a:cubicBezTo>
                  <a:close/>
                  <a:moveTo>
                    <a:pt x="211" y="0"/>
                  </a:moveTo>
                  <a:cubicBezTo>
                    <a:pt x="211" y="0"/>
                    <a:pt x="211" y="0"/>
                    <a:pt x="211"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5" name="Freeform 65"/>
            <p:cNvSpPr>
              <a:spLocks noEditPoints="1"/>
            </p:cNvSpPr>
            <p:nvPr/>
          </p:nvSpPr>
          <p:spPr bwMode="auto">
            <a:xfrm>
              <a:off x="4369618" y="1543359"/>
              <a:ext cx="62020" cy="12634"/>
            </a:xfrm>
            <a:custGeom>
              <a:avLst/>
              <a:gdLst>
                <a:gd name="T0" fmla="*/ 221 w 221"/>
                <a:gd name="T1" fmla="*/ 23 h 45"/>
                <a:gd name="T2" fmla="*/ 199 w 221"/>
                <a:gd name="T3" fmla="*/ 0 h 45"/>
                <a:gd name="T4" fmla="*/ 22 w 221"/>
                <a:gd name="T5" fmla="*/ 0 h 45"/>
                <a:gd name="T6" fmla="*/ 0 w 221"/>
                <a:gd name="T7" fmla="*/ 23 h 45"/>
                <a:gd name="T8" fmla="*/ 22 w 221"/>
                <a:gd name="T9" fmla="*/ 45 h 45"/>
                <a:gd name="T10" fmla="*/ 199 w 221"/>
                <a:gd name="T11" fmla="*/ 45 h 45"/>
                <a:gd name="T12" fmla="*/ 221 w 221"/>
                <a:gd name="T13" fmla="*/ 23 h 45"/>
                <a:gd name="T14" fmla="*/ 221 w 221"/>
                <a:gd name="T15" fmla="*/ 23 h 45"/>
                <a:gd name="T16" fmla="*/ 221 w 221"/>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5">
                  <a:moveTo>
                    <a:pt x="221" y="23"/>
                  </a:moveTo>
                  <a:cubicBezTo>
                    <a:pt x="221" y="10"/>
                    <a:pt x="211" y="0"/>
                    <a:pt x="199" y="0"/>
                  </a:cubicBezTo>
                  <a:cubicBezTo>
                    <a:pt x="22" y="0"/>
                    <a:pt x="22" y="0"/>
                    <a:pt x="22" y="0"/>
                  </a:cubicBezTo>
                  <a:cubicBezTo>
                    <a:pt x="10" y="0"/>
                    <a:pt x="0" y="10"/>
                    <a:pt x="0" y="23"/>
                  </a:cubicBezTo>
                  <a:cubicBezTo>
                    <a:pt x="0" y="35"/>
                    <a:pt x="10" y="45"/>
                    <a:pt x="22" y="45"/>
                  </a:cubicBezTo>
                  <a:cubicBezTo>
                    <a:pt x="199" y="45"/>
                    <a:pt x="199" y="45"/>
                    <a:pt x="199" y="45"/>
                  </a:cubicBezTo>
                  <a:cubicBezTo>
                    <a:pt x="211" y="45"/>
                    <a:pt x="221" y="35"/>
                    <a:pt x="221" y="23"/>
                  </a:cubicBezTo>
                  <a:close/>
                  <a:moveTo>
                    <a:pt x="221" y="23"/>
                  </a:moveTo>
                  <a:cubicBezTo>
                    <a:pt x="221" y="23"/>
                    <a:pt x="221" y="23"/>
                    <a:pt x="221" y="23"/>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86" name="Freeform 66"/>
            <p:cNvSpPr>
              <a:spLocks noEditPoints="1"/>
            </p:cNvSpPr>
            <p:nvPr/>
          </p:nvSpPr>
          <p:spPr bwMode="auto">
            <a:xfrm>
              <a:off x="4259130" y="1428966"/>
              <a:ext cx="430008" cy="427481"/>
            </a:xfrm>
            <a:custGeom>
              <a:avLst/>
              <a:gdLst>
                <a:gd name="T0" fmla="*/ 1422 w 1536"/>
                <a:gd name="T1" fmla="*/ 706 h 1534"/>
                <a:gd name="T2" fmla="*/ 1491 w 1536"/>
                <a:gd name="T3" fmla="*/ 969 h 1534"/>
                <a:gd name="T4" fmla="*/ 1183 w 1536"/>
                <a:gd name="T5" fmla="*/ 1359 h 1534"/>
                <a:gd name="T6" fmla="*/ 1169 w 1536"/>
                <a:gd name="T7" fmla="*/ 1486 h 1534"/>
                <a:gd name="T8" fmla="*/ 1168 w 1536"/>
                <a:gd name="T9" fmla="*/ 1488 h 1534"/>
                <a:gd name="T10" fmla="*/ 970 w 1536"/>
                <a:gd name="T11" fmla="*/ 1370 h 1534"/>
                <a:gd name="T12" fmla="*/ 626 w 1536"/>
                <a:gd name="T13" fmla="*/ 1252 h 1534"/>
                <a:gd name="T14" fmla="*/ 626 w 1536"/>
                <a:gd name="T15" fmla="*/ 686 h 1534"/>
                <a:gd name="T16" fmla="*/ 1090 w 1536"/>
                <a:gd name="T17" fmla="*/ 568 h 1534"/>
                <a:gd name="T18" fmla="*/ 1383 w 1536"/>
                <a:gd name="T19" fmla="*/ 663 h 1534"/>
                <a:gd name="T20" fmla="*/ 1090 w 1536"/>
                <a:gd name="T21" fmla="*/ 523 h 1534"/>
                <a:gd name="T22" fmla="*/ 1073 w 1536"/>
                <a:gd name="T23" fmla="*/ 446 h 1534"/>
                <a:gd name="T24" fmla="*/ 627 w 1536"/>
                <a:gd name="T25" fmla="*/ 0 h 1534"/>
                <a:gd name="T26" fmla="*/ 131 w 1536"/>
                <a:gd name="T27" fmla="*/ 131 h 1534"/>
                <a:gd name="T28" fmla="*/ 28 w 1536"/>
                <a:gd name="T29" fmla="*/ 600 h 1534"/>
                <a:gd name="T30" fmla="*/ 70 w 1536"/>
                <a:gd name="T31" fmla="*/ 585 h 1534"/>
                <a:gd name="T32" fmla="*/ 163 w 1536"/>
                <a:gd name="T33" fmla="*/ 163 h 1534"/>
                <a:gd name="T34" fmla="*/ 627 w 1536"/>
                <a:gd name="T35" fmla="*/ 45 h 1534"/>
                <a:gd name="T36" fmla="*/ 1028 w 1536"/>
                <a:gd name="T37" fmla="*/ 446 h 1534"/>
                <a:gd name="T38" fmla="*/ 909 w 1536"/>
                <a:gd name="T39" fmla="*/ 523 h 1534"/>
                <a:gd name="T40" fmla="*/ 464 w 1536"/>
                <a:gd name="T41" fmla="*/ 936 h 1534"/>
                <a:gd name="T42" fmla="*/ 367 w 1536"/>
                <a:gd name="T43" fmla="*/ 965 h 1534"/>
                <a:gd name="T44" fmla="*/ 389 w 1536"/>
                <a:gd name="T45" fmla="*/ 885 h 1534"/>
                <a:gd name="T46" fmla="*/ 115 w 1536"/>
                <a:gd name="T47" fmla="*/ 672 h 1534"/>
                <a:gd name="T48" fmla="*/ 78 w 1536"/>
                <a:gd name="T49" fmla="*/ 697 h 1534"/>
                <a:gd name="T50" fmla="*/ 344 w 1536"/>
                <a:gd name="T51" fmla="*/ 882 h 1534"/>
                <a:gd name="T52" fmla="*/ 330 w 1536"/>
                <a:gd name="T53" fmla="*/ 991 h 1534"/>
                <a:gd name="T54" fmla="*/ 374 w 1536"/>
                <a:gd name="T55" fmla="*/ 1010 h 1534"/>
                <a:gd name="T56" fmla="*/ 594 w 1536"/>
                <a:gd name="T57" fmla="*/ 1284 h 1534"/>
                <a:gd name="T58" fmla="*/ 970 w 1536"/>
                <a:gd name="T59" fmla="*/ 1415 h 1534"/>
                <a:gd name="T60" fmla="*/ 1162 w 1536"/>
                <a:gd name="T61" fmla="*/ 1533 h 1534"/>
                <a:gd name="T62" fmla="*/ 1206 w 1536"/>
                <a:gd name="T63" fmla="*/ 1513 h 1534"/>
                <a:gd name="T64" fmla="*/ 1192 w 1536"/>
                <a:gd name="T65" fmla="*/ 1405 h 1534"/>
                <a:gd name="T66" fmla="*/ 1438 w 1536"/>
                <a:gd name="T67" fmla="*/ 1247 h 1534"/>
                <a:gd name="T68" fmla="*/ 1454 w 1536"/>
                <a:gd name="T69" fmla="*/ 712 h 1534"/>
                <a:gd name="T70" fmla="*/ 1454 w 1536"/>
                <a:gd name="T71" fmla="*/ 712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6" h="1534">
                  <a:moveTo>
                    <a:pt x="1454" y="712"/>
                  </a:moveTo>
                  <a:cubicBezTo>
                    <a:pt x="1447" y="701"/>
                    <a:pt x="1432" y="699"/>
                    <a:pt x="1422" y="706"/>
                  </a:cubicBezTo>
                  <a:cubicBezTo>
                    <a:pt x="1412" y="714"/>
                    <a:pt x="1410" y="728"/>
                    <a:pt x="1417" y="738"/>
                  </a:cubicBezTo>
                  <a:cubicBezTo>
                    <a:pt x="1465" y="806"/>
                    <a:pt x="1491" y="886"/>
                    <a:pt x="1491" y="969"/>
                  </a:cubicBezTo>
                  <a:cubicBezTo>
                    <a:pt x="1491" y="1059"/>
                    <a:pt x="1460" y="1148"/>
                    <a:pt x="1403" y="1219"/>
                  </a:cubicBezTo>
                  <a:cubicBezTo>
                    <a:pt x="1347" y="1289"/>
                    <a:pt x="1269" y="1339"/>
                    <a:pt x="1183" y="1359"/>
                  </a:cubicBezTo>
                  <a:cubicBezTo>
                    <a:pt x="1161" y="1365"/>
                    <a:pt x="1146" y="1385"/>
                    <a:pt x="1147" y="1407"/>
                  </a:cubicBezTo>
                  <a:cubicBezTo>
                    <a:pt x="1148" y="1427"/>
                    <a:pt x="1153" y="1457"/>
                    <a:pt x="1169" y="1486"/>
                  </a:cubicBezTo>
                  <a:cubicBezTo>
                    <a:pt x="1169" y="1486"/>
                    <a:pt x="1170" y="1487"/>
                    <a:pt x="1169" y="1488"/>
                  </a:cubicBezTo>
                  <a:cubicBezTo>
                    <a:pt x="1169" y="1489"/>
                    <a:pt x="1168" y="1489"/>
                    <a:pt x="1168" y="1488"/>
                  </a:cubicBezTo>
                  <a:cubicBezTo>
                    <a:pt x="1114" y="1482"/>
                    <a:pt x="1044" y="1461"/>
                    <a:pt x="1011" y="1396"/>
                  </a:cubicBezTo>
                  <a:cubicBezTo>
                    <a:pt x="1003" y="1380"/>
                    <a:pt x="987" y="1370"/>
                    <a:pt x="970" y="1370"/>
                  </a:cubicBezTo>
                  <a:cubicBezTo>
                    <a:pt x="909" y="1370"/>
                    <a:pt x="909" y="1370"/>
                    <a:pt x="909" y="1370"/>
                  </a:cubicBezTo>
                  <a:cubicBezTo>
                    <a:pt x="803" y="1370"/>
                    <a:pt x="702" y="1329"/>
                    <a:pt x="626" y="1252"/>
                  </a:cubicBezTo>
                  <a:cubicBezTo>
                    <a:pt x="550" y="1176"/>
                    <a:pt x="508" y="1076"/>
                    <a:pt x="508" y="969"/>
                  </a:cubicBezTo>
                  <a:cubicBezTo>
                    <a:pt x="508" y="862"/>
                    <a:pt x="550" y="762"/>
                    <a:pt x="626" y="686"/>
                  </a:cubicBezTo>
                  <a:cubicBezTo>
                    <a:pt x="702" y="610"/>
                    <a:pt x="803" y="568"/>
                    <a:pt x="909" y="568"/>
                  </a:cubicBezTo>
                  <a:cubicBezTo>
                    <a:pt x="1090" y="568"/>
                    <a:pt x="1090" y="568"/>
                    <a:pt x="1090" y="568"/>
                  </a:cubicBezTo>
                  <a:cubicBezTo>
                    <a:pt x="1185" y="568"/>
                    <a:pt x="1278" y="602"/>
                    <a:pt x="1351" y="665"/>
                  </a:cubicBezTo>
                  <a:cubicBezTo>
                    <a:pt x="1360" y="673"/>
                    <a:pt x="1375" y="672"/>
                    <a:pt x="1383" y="663"/>
                  </a:cubicBezTo>
                  <a:cubicBezTo>
                    <a:pt x="1391" y="653"/>
                    <a:pt x="1390" y="639"/>
                    <a:pt x="1380" y="631"/>
                  </a:cubicBezTo>
                  <a:cubicBezTo>
                    <a:pt x="1299" y="561"/>
                    <a:pt x="1196" y="523"/>
                    <a:pt x="1090" y="523"/>
                  </a:cubicBezTo>
                  <a:cubicBezTo>
                    <a:pt x="1067" y="523"/>
                    <a:pt x="1067" y="523"/>
                    <a:pt x="1067" y="523"/>
                  </a:cubicBezTo>
                  <a:cubicBezTo>
                    <a:pt x="1071" y="498"/>
                    <a:pt x="1073" y="472"/>
                    <a:pt x="1073" y="446"/>
                  </a:cubicBezTo>
                  <a:cubicBezTo>
                    <a:pt x="1073" y="328"/>
                    <a:pt x="1027" y="216"/>
                    <a:pt x="942" y="131"/>
                  </a:cubicBezTo>
                  <a:cubicBezTo>
                    <a:pt x="857" y="47"/>
                    <a:pt x="745" y="0"/>
                    <a:pt x="627" y="0"/>
                  </a:cubicBezTo>
                  <a:cubicBezTo>
                    <a:pt x="446" y="0"/>
                    <a:pt x="446" y="0"/>
                    <a:pt x="446" y="0"/>
                  </a:cubicBezTo>
                  <a:cubicBezTo>
                    <a:pt x="328" y="0"/>
                    <a:pt x="216" y="47"/>
                    <a:pt x="131" y="131"/>
                  </a:cubicBezTo>
                  <a:cubicBezTo>
                    <a:pt x="47" y="216"/>
                    <a:pt x="0" y="328"/>
                    <a:pt x="0" y="446"/>
                  </a:cubicBezTo>
                  <a:cubicBezTo>
                    <a:pt x="0" y="499"/>
                    <a:pt x="9" y="551"/>
                    <a:pt x="28" y="600"/>
                  </a:cubicBezTo>
                  <a:cubicBezTo>
                    <a:pt x="32" y="612"/>
                    <a:pt x="45" y="618"/>
                    <a:pt x="57" y="614"/>
                  </a:cubicBezTo>
                  <a:cubicBezTo>
                    <a:pt x="68" y="609"/>
                    <a:pt x="74" y="596"/>
                    <a:pt x="70" y="585"/>
                  </a:cubicBezTo>
                  <a:cubicBezTo>
                    <a:pt x="53" y="540"/>
                    <a:pt x="45" y="494"/>
                    <a:pt x="45" y="446"/>
                  </a:cubicBezTo>
                  <a:cubicBezTo>
                    <a:pt x="45" y="340"/>
                    <a:pt x="87" y="239"/>
                    <a:pt x="163" y="163"/>
                  </a:cubicBezTo>
                  <a:cubicBezTo>
                    <a:pt x="239" y="87"/>
                    <a:pt x="340" y="45"/>
                    <a:pt x="446" y="45"/>
                  </a:cubicBezTo>
                  <a:cubicBezTo>
                    <a:pt x="627" y="45"/>
                    <a:pt x="627" y="45"/>
                    <a:pt x="627" y="45"/>
                  </a:cubicBezTo>
                  <a:cubicBezTo>
                    <a:pt x="733" y="45"/>
                    <a:pt x="834" y="87"/>
                    <a:pt x="910" y="163"/>
                  </a:cubicBezTo>
                  <a:cubicBezTo>
                    <a:pt x="986" y="239"/>
                    <a:pt x="1028" y="340"/>
                    <a:pt x="1028" y="446"/>
                  </a:cubicBezTo>
                  <a:cubicBezTo>
                    <a:pt x="1028" y="472"/>
                    <a:pt x="1025" y="498"/>
                    <a:pt x="1021" y="523"/>
                  </a:cubicBezTo>
                  <a:cubicBezTo>
                    <a:pt x="909" y="523"/>
                    <a:pt x="909" y="523"/>
                    <a:pt x="909" y="523"/>
                  </a:cubicBezTo>
                  <a:cubicBezTo>
                    <a:pt x="791" y="523"/>
                    <a:pt x="679" y="569"/>
                    <a:pt x="594" y="654"/>
                  </a:cubicBezTo>
                  <a:cubicBezTo>
                    <a:pt x="517" y="730"/>
                    <a:pt x="472" y="830"/>
                    <a:pt x="464" y="936"/>
                  </a:cubicBezTo>
                  <a:cubicBezTo>
                    <a:pt x="433" y="954"/>
                    <a:pt x="398" y="962"/>
                    <a:pt x="368" y="966"/>
                  </a:cubicBezTo>
                  <a:cubicBezTo>
                    <a:pt x="368" y="966"/>
                    <a:pt x="367" y="966"/>
                    <a:pt x="367" y="965"/>
                  </a:cubicBezTo>
                  <a:cubicBezTo>
                    <a:pt x="366" y="964"/>
                    <a:pt x="367" y="964"/>
                    <a:pt x="367" y="963"/>
                  </a:cubicBezTo>
                  <a:cubicBezTo>
                    <a:pt x="383" y="934"/>
                    <a:pt x="388" y="904"/>
                    <a:pt x="389" y="885"/>
                  </a:cubicBezTo>
                  <a:cubicBezTo>
                    <a:pt x="390" y="862"/>
                    <a:pt x="375" y="842"/>
                    <a:pt x="353" y="837"/>
                  </a:cubicBezTo>
                  <a:cubicBezTo>
                    <a:pt x="256" y="813"/>
                    <a:pt x="172" y="755"/>
                    <a:pt x="115" y="672"/>
                  </a:cubicBezTo>
                  <a:cubicBezTo>
                    <a:pt x="108" y="661"/>
                    <a:pt x="94" y="659"/>
                    <a:pt x="83" y="666"/>
                  </a:cubicBezTo>
                  <a:cubicBezTo>
                    <a:pt x="73" y="673"/>
                    <a:pt x="71" y="687"/>
                    <a:pt x="78" y="697"/>
                  </a:cubicBezTo>
                  <a:cubicBezTo>
                    <a:pt x="141" y="789"/>
                    <a:pt x="235" y="855"/>
                    <a:pt x="343" y="880"/>
                  </a:cubicBezTo>
                  <a:cubicBezTo>
                    <a:pt x="343" y="881"/>
                    <a:pt x="344" y="881"/>
                    <a:pt x="344" y="882"/>
                  </a:cubicBezTo>
                  <a:cubicBezTo>
                    <a:pt x="343" y="897"/>
                    <a:pt x="339" y="920"/>
                    <a:pt x="327" y="942"/>
                  </a:cubicBezTo>
                  <a:cubicBezTo>
                    <a:pt x="319" y="957"/>
                    <a:pt x="320" y="976"/>
                    <a:pt x="330" y="991"/>
                  </a:cubicBezTo>
                  <a:cubicBezTo>
                    <a:pt x="338" y="1003"/>
                    <a:pt x="353" y="1011"/>
                    <a:pt x="368" y="1011"/>
                  </a:cubicBezTo>
                  <a:cubicBezTo>
                    <a:pt x="370" y="1011"/>
                    <a:pt x="372" y="1011"/>
                    <a:pt x="374" y="1010"/>
                  </a:cubicBezTo>
                  <a:cubicBezTo>
                    <a:pt x="407" y="1006"/>
                    <a:pt x="437" y="998"/>
                    <a:pt x="463" y="987"/>
                  </a:cubicBezTo>
                  <a:cubicBezTo>
                    <a:pt x="468" y="1099"/>
                    <a:pt x="514" y="1204"/>
                    <a:pt x="594" y="1284"/>
                  </a:cubicBezTo>
                  <a:cubicBezTo>
                    <a:pt x="679" y="1369"/>
                    <a:pt x="791" y="1415"/>
                    <a:pt x="909" y="1415"/>
                  </a:cubicBezTo>
                  <a:cubicBezTo>
                    <a:pt x="970" y="1415"/>
                    <a:pt x="970" y="1415"/>
                    <a:pt x="970" y="1415"/>
                  </a:cubicBezTo>
                  <a:cubicBezTo>
                    <a:pt x="970" y="1415"/>
                    <a:pt x="971" y="1416"/>
                    <a:pt x="971" y="1416"/>
                  </a:cubicBezTo>
                  <a:cubicBezTo>
                    <a:pt x="1004" y="1481"/>
                    <a:pt x="1072" y="1522"/>
                    <a:pt x="1162" y="1533"/>
                  </a:cubicBezTo>
                  <a:cubicBezTo>
                    <a:pt x="1164" y="1533"/>
                    <a:pt x="1166" y="1534"/>
                    <a:pt x="1168" y="1534"/>
                  </a:cubicBezTo>
                  <a:cubicBezTo>
                    <a:pt x="1183" y="1534"/>
                    <a:pt x="1198" y="1526"/>
                    <a:pt x="1206" y="1513"/>
                  </a:cubicBezTo>
                  <a:cubicBezTo>
                    <a:pt x="1216" y="1499"/>
                    <a:pt x="1217" y="1480"/>
                    <a:pt x="1209" y="1464"/>
                  </a:cubicBezTo>
                  <a:cubicBezTo>
                    <a:pt x="1197" y="1442"/>
                    <a:pt x="1193" y="1420"/>
                    <a:pt x="1192" y="1405"/>
                  </a:cubicBezTo>
                  <a:cubicBezTo>
                    <a:pt x="1192" y="1404"/>
                    <a:pt x="1193" y="1403"/>
                    <a:pt x="1193" y="1403"/>
                  </a:cubicBezTo>
                  <a:cubicBezTo>
                    <a:pt x="1289" y="1380"/>
                    <a:pt x="1376" y="1325"/>
                    <a:pt x="1438" y="1247"/>
                  </a:cubicBezTo>
                  <a:cubicBezTo>
                    <a:pt x="1501" y="1168"/>
                    <a:pt x="1536" y="1070"/>
                    <a:pt x="1536" y="969"/>
                  </a:cubicBezTo>
                  <a:cubicBezTo>
                    <a:pt x="1536" y="876"/>
                    <a:pt x="1508" y="787"/>
                    <a:pt x="1454" y="712"/>
                  </a:cubicBezTo>
                  <a:close/>
                  <a:moveTo>
                    <a:pt x="1454" y="712"/>
                  </a:moveTo>
                  <a:cubicBezTo>
                    <a:pt x="1454" y="712"/>
                    <a:pt x="1454" y="712"/>
                    <a:pt x="1454" y="712"/>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grpSp>
      <p:sp>
        <p:nvSpPr>
          <p:cNvPr id="87" name="ZoneTexte 86"/>
          <p:cNvSpPr txBox="1"/>
          <p:nvPr/>
        </p:nvSpPr>
        <p:spPr>
          <a:xfrm>
            <a:off x="2873163" y="2665806"/>
            <a:ext cx="841682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a:defRPr lang="fr-FR"/>
            </a:defPPr>
            <a:lvl1pPr marR="0" indent="0" defTabSz="2438338" fontAlgn="auto" hangingPunct="0">
              <a:lnSpc>
                <a:spcPct val="100000"/>
              </a:lnSpc>
              <a:spcBef>
                <a:spcPts val="0"/>
              </a:spcBef>
              <a:spcAft>
                <a:spcPts val="0"/>
              </a:spcAft>
              <a:buClrTx/>
              <a:buSzTx/>
              <a:buFontTx/>
              <a:buNone/>
              <a:tabLst/>
              <a:defRPr sz="1200" b="1">
                <a:solidFill>
                  <a:srgbClr val="2F75B5"/>
                </a:solidFill>
              </a:defRPr>
            </a:lvl1pPr>
          </a:lstStyle>
          <a:p>
            <a:r>
              <a:rPr lang="fr-FR" sz="1600" dirty="0">
                <a:solidFill>
                  <a:srgbClr val="F8B0CC"/>
                </a:solidFill>
                <a:latin typeface="Calibri" panose="020F0502020204030204" pitchFamily="34" charset="0"/>
                <a:cs typeface="Calibri" panose="020F0502020204030204" pitchFamily="34" charset="0"/>
                <a:sym typeface="Helvetica Neue"/>
              </a:rPr>
              <a:t>Consultation gynécologue </a:t>
            </a:r>
            <a:r>
              <a:rPr lang="fr-FR" sz="1600" b="0" dirty="0">
                <a:solidFill>
                  <a:schemeClr val="tx1"/>
                </a:solidFill>
                <a:latin typeface="Calibri" panose="020F0502020204030204" pitchFamily="34" charset="0"/>
                <a:cs typeface="Calibri" panose="020F0502020204030204" pitchFamily="34" charset="0"/>
                <a:sym typeface="Helvetica Neue"/>
              </a:rPr>
              <a:t>: envoi et partage des CR de consultation, CR échographie et ordonnances </a:t>
            </a:r>
          </a:p>
        </p:txBody>
      </p:sp>
      <p:grpSp>
        <p:nvGrpSpPr>
          <p:cNvPr id="88" name="Groupe 87"/>
          <p:cNvGrpSpPr/>
          <p:nvPr/>
        </p:nvGrpSpPr>
        <p:grpSpPr>
          <a:xfrm>
            <a:off x="2238551" y="2680850"/>
            <a:ext cx="395639" cy="369318"/>
            <a:chOff x="3558118" y="1433892"/>
            <a:chExt cx="358522" cy="428400"/>
          </a:xfrm>
        </p:grpSpPr>
        <p:sp>
          <p:nvSpPr>
            <p:cNvPr id="89" name="Freeform 5"/>
            <p:cNvSpPr>
              <a:spLocks noEditPoints="1"/>
            </p:cNvSpPr>
            <p:nvPr/>
          </p:nvSpPr>
          <p:spPr bwMode="auto">
            <a:xfrm>
              <a:off x="3558118" y="1433892"/>
              <a:ext cx="282000" cy="428400"/>
            </a:xfrm>
            <a:custGeom>
              <a:avLst/>
              <a:gdLst>
                <a:gd name="T0" fmla="*/ 865 w 1007"/>
                <a:gd name="T1" fmla="*/ 1267 h 1536"/>
                <a:gd name="T2" fmla="*/ 678 w 1007"/>
                <a:gd name="T3" fmla="*/ 1491 h 1536"/>
                <a:gd name="T4" fmla="*/ 491 w 1007"/>
                <a:gd name="T5" fmla="*/ 1136 h 1536"/>
                <a:gd name="T6" fmla="*/ 511 w 1007"/>
                <a:gd name="T7" fmla="*/ 1304 h 1536"/>
                <a:gd name="T8" fmla="*/ 845 w 1007"/>
                <a:gd name="T9" fmla="*/ 1304 h 1536"/>
                <a:gd name="T10" fmla="*/ 998 w 1007"/>
                <a:gd name="T11" fmla="*/ 1083 h 1536"/>
                <a:gd name="T12" fmla="*/ 865 w 1007"/>
                <a:gd name="T13" fmla="*/ 1106 h 1536"/>
                <a:gd name="T14" fmla="*/ 800 w 1007"/>
                <a:gd name="T15" fmla="*/ 1304 h 1536"/>
                <a:gd name="T16" fmla="*/ 556 w 1007"/>
                <a:gd name="T17" fmla="*/ 1304 h 1536"/>
                <a:gd name="T18" fmla="*/ 588 w 1007"/>
                <a:gd name="T19" fmla="*/ 1050 h 1536"/>
                <a:gd name="T20" fmla="*/ 777 w 1007"/>
                <a:gd name="T21" fmla="*/ 789 h 1536"/>
                <a:gd name="T22" fmla="*/ 930 w 1007"/>
                <a:gd name="T23" fmla="*/ 432 h 1536"/>
                <a:gd name="T24" fmla="*/ 845 w 1007"/>
                <a:gd name="T25" fmla="*/ 59 h 1536"/>
                <a:gd name="T26" fmla="*/ 715 w 1007"/>
                <a:gd name="T27" fmla="*/ 0 h 1536"/>
                <a:gd name="T28" fmla="*/ 657 w 1007"/>
                <a:gd name="T29" fmla="*/ 81 h 1536"/>
                <a:gd name="T30" fmla="*/ 787 w 1007"/>
                <a:gd name="T31" fmla="*/ 140 h 1536"/>
                <a:gd name="T32" fmla="*/ 892 w 1007"/>
                <a:gd name="T33" fmla="*/ 409 h 1536"/>
                <a:gd name="T34" fmla="*/ 619 w 1007"/>
                <a:gd name="T35" fmla="*/ 717 h 1536"/>
                <a:gd name="T36" fmla="*/ 532 w 1007"/>
                <a:gd name="T37" fmla="*/ 814 h 1536"/>
                <a:gd name="T38" fmla="*/ 660 w 1007"/>
                <a:gd name="T39" fmla="*/ 736 h 1536"/>
                <a:gd name="T40" fmla="*/ 736 w 1007"/>
                <a:gd name="T41" fmla="*/ 771 h 1536"/>
                <a:gd name="T42" fmla="*/ 543 w 1007"/>
                <a:gd name="T43" fmla="*/ 945 h 1536"/>
                <a:gd name="T44" fmla="*/ 500 w 1007"/>
                <a:gd name="T45" fmla="*/ 1092 h 1536"/>
                <a:gd name="T46" fmla="*/ 459 w 1007"/>
                <a:gd name="T47" fmla="*/ 1048 h 1536"/>
                <a:gd name="T48" fmla="*/ 432 w 1007"/>
                <a:gd name="T49" fmla="*/ 912 h 1536"/>
                <a:gd name="T50" fmla="*/ 287 w 1007"/>
                <a:gd name="T51" fmla="*/ 715 h 1536"/>
                <a:gd name="T52" fmla="*/ 441 w 1007"/>
                <a:gd name="T53" fmla="*/ 827 h 1536"/>
                <a:gd name="T54" fmla="*/ 456 w 1007"/>
                <a:gd name="T55" fmla="*/ 785 h 1536"/>
                <a:gd name="T56" fmla="*/ 276 w 1007"/>
                <a:gd name="T57" fmla="*/ 671 h 1536"/>
                <a:gd name="T58" fmla="*/ 170 w 1007"/>
                <a:gd name="T59" fmla="*/ 117 h 1536"/>
                <a:gd name="T60" fmla="*/ 287 w 1007"/>
                <a:gd name="T61" fmla="*/ 140 h 1536"/>
                <a:gd name="T62" fmla="*/ 346 w 1007"/>
                <a:gd name="T63" fmla="*/ 58 h 1536"/>
                <a:gd name="T64" fmla="*/ 216 w 1007"/>
                <a:gd name="T65" fmla="*/ 0 h 1536"/>
                <a:gd name="T66" fmla="*/ 158 w 1007"/>
                <a:gd name="T67" fmla="*/ 69 h 1536"/>
                <a:gd name="T68" fmla="*/ 73 w 1007"/>
                <a:gd name="T69" fmla="*/ 433 h 1536"/>
                <a:gd name="T70" fmla="*/ 225 w 1007"/>
                <a:gd name="T71" fmla="*/ 789 h 1536"/>
                <a:gd name="T72" fmla="*/ 414 w 1007"/>
                <a:gd name="T73" fmla="*/ 1048 h 1536"/>
                <a:gd name="T74" fmla="*/ 446 w 1007"/>
                <a:gd name="T75" fmla="*/ 1304 h 1536"/>
                <a:gd name="T76" fmla="*/ 910 w 1007"/>
                <a:gd name="T77" fmla="*/ 1304 h 1536"/>
                <a:gd name="T78" fmla="*/ 1007 w 1007"/>
                <a:gd name="T79" fmla="*/ 1147 h 1536"/>
                <a:gd name="T80" fmla="*/ 787 w 1007"/>
                <a:gd name="T81" fmla="*/ 95 h 1536"/>
                <a:gd name="T82" fmla="*/ 702 w 1007"/>
                <a:gd name="T83" fmla="*/ 81 h 1536"/>
                <a:gd name="T84" fmla="*/ 715 w 1007"/>
                <a:gd name="T85" fmla="*/ 45 h 1536"/>
                <a:gd name="T86" fmla="*/ 800 w 1007"/>
                <a:gd name="T87" fmla="*/ 58 h 1536"/>
                <a:gd name="T88" fmla="*/ 216 w 1007"/>
                <a:gd name="T89" fmla="*/ 45 h 1536"/>
                <a:gd name="T90" fmla="*/ 301 w 1007"/>
                <a:gd name="T91" fmla="*/ 58 h 1536"/>
                <a:gd name="T92" fmla="*/ 287 w 1007"/>
                <a:gd name="T93" fmla="*/ 95 h 1536"/>
                <a:gd name="T94" fmla="*/ 203 w 1007"/>
                <a:gd name="T95" fmla="*/ 81 h 1536"/>
                <a:gd name="T96" fmla="*/ 203 w 1007"/>
                <a:gd name="T97" fmla="*/ 58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7" h="1536">
                  <a:moveTo>
                    <a:pt x="999" y="1103"/>
                  </a:moveTo>
                  <a:cubicBezTo>
                    <a:pt x="922" y="1118"/>
                    <a:pt x="865" y="1186"/>
                    <a:pt x="865" y="1267"/>
                  </a:cubicBezTo>
                  <a:cubicBezTo>
                    <a:pt x="865" y="1304"/>
                    <a:pt x="865" y="1304"/>
                    <a:pt x="865" y="1304"/>
                  </a:cubicBezTo>
                  <a:cubicBezTo>
                    <a:pt x="865" y="1407"/>
                    <a:pt x="781" y="1491"/>
                    <a:pt x="678" y="1491"/>
                  </a:cubicBezTo>
                  <a:cubicBezTo>
                    <a:pt x="575" y="1491"/>
                    <a:pt x="491" y="1407"/>
                    <a:pt x="491" y="1304"/>
                  </a:cubicBezTo>
                  <a:cubicBezTo>
                    <a:pt x="491" y="1136"/>
                    <a:pt x="491" y="1136"/>
                    <a:pt x="491" y="1136"/>
                  </a:cubicBezTo>
                  <a:cubicBezTo>
                    <a:pt x="498" y="1137"/>
                    <a:pt x="504" y="1137"/>
                    <a:pt x="511" y="1136"/>
                  </a:cubicBezTo>
                  <a:cubicBezTo>
                    <a:pt x="511" y="1304"/>
                    <a:pt x="511" y="1304"/>
                    <a:pt x="511" y="1304"/>
                  </a:cubicBezTo>
                  <a:cubicBezTo>
                    <a:pt x="511" y="1397"/>
                    <a:pt x="586" y="1472"/>
                    <a:pt x="678" y="1472"/>
                  </a:cubicBezTo>
                  <a:cubicBezTo>
                    <a:pt x="770" y="1472"/>
                    <a:pt x="845" y="1397"/>
                    <a:pt x="845" y="1304"/>
                  </a:cubicBezTo>
                  <a:cubicBezTo>
                    <a:pt x="845" y="1267"/>
                    <a:pt x="845" y="1267"/>
                    <a:pt x="845" y="1267"/>
                  </a:cubicBezTo>
                  <a:cubicBezTo>
                    <a:pt x="845" y="1175"/>
                    <a:pt x="911" y="1099"/>
                    <a:pt x="998" y="1083"/>
                  </a:cubicBezTo>
                  <a:cubicBezTo>
                    <a:pt x="1006" y="1037"/>
                    <a:pt x="1006" y="1037"/>
                    <a:pt x="1006" y="1037"/>
                  </a:cubicBezTo>
                  <a:cubicBezTo>
                    <a:pt x="952" y="1043"/>
                    <a:pt x="903" y="1067"/>
                    <a:pt x="865" y="1106"/>
                  </a:cubicBezTo>
                  <a:cubicBezTo>
                    <a:pt x="823" y="1150"/>
                    <a:pt x="800" y="1207"/>
                    <a:pt x="800" y="1267"/>
                  </a:cubicBezTo>
                  <a:cubicBezTo>
                    <a:pt x="800" y="1304"/>
                    <a:pt x="800" y="1304"/>
                    <a:pt x="800" y="1304"/>
                  </a:cubicBezTo>
                  <a:cubicBezTo>
                    <a:pt x="800" y="1372"/>
                    <a:pt x="745" y="1427"/>
                    <a:pt x="678" y="1427"/>
                  </a:cubicBezTo>
                  <a:cubicBezTo>
                    <a:pt x="611" y="1427"/>
                    <a:pt x="556" y="1372"/>
                    <a:pt x="556" y="1304"/>
                  </a:cubicBezTo>
                  <a:cubicBezTo>
                    <a:pt x="556" y="1117"/>
                    <a:pt x="556" y="1117"/>
                    <a:pt x="556" y="1117"/>
                  </a:cubicBezTo>
                  <a:cubicBezTo>
                    <a:pt x="576" y="1101"/>
                    <a:pt x="588" y="1077"/>
                    <a:pt x="588" y="1050"/>
                  </a:cubicBezTo>
                  <a:cubicBezTo>
                    <a:pt x="588" y="954"/>
                    <a:pt x="588" y="954"/>
                    <a:pt x="588" y="954"/>
                  </a:cubicBezTo>
                  <a:cubicBezTo>
                    <a:pt x="672" y="929"/>
                    <a:pt x="741" y="869"/>
                    <a:pt x="777" y="789"/>
                  </a:cubicBezTo>
                  <a:cubicBezTo>
                    <a:pt x="792" y="757"/>
                    <a:pt x="785" y="721"/>
                    <a:pt x="764" y="697"/>
                  </a:cubicBezTo>
                  <a:cubicBezTo>
                    <a:pt x="764" y="696"/>
                    <a:pt x="930" y="433"/>
                    <a:pt x="930" y="432"/>
                  </a:cubicBezTo>
                  <a:cubicBezTo>
                    <a:pt x="1002" y="308"/>
                    <a:pt x="967" y="161"/>
                    <a:pt x="845" y="69"/>
                  </a:cubicBezTo>
                  <a:cubicBezTo>
                    <a:pt x="845" y="59"/>
                    <a:pt x="845" y="59"/>
                    <a:pt x="845" y="59"/>
                  </a:cubicBezTo>
                  <a:cubicBezTo>
                    <a:pt x="845" y="26"/>
                    <a:pt x="819" y="0"/>
                    <a:pt x="787" y="0"/>
                  </a:cubicBezTo>
                  <a:cubicBezTo>
                    <a:pt x="715" y="0"/>
                    <a:pt x="715" y="0"/>
                    <a:pt x="715" y="0"/>
                  </a:cubicBezTo>
                  <a:cubicBezTo>
                    <a:pt x="683" y="0"/>
                    <a:pt x="657" y="26"/>
                    <a:pt x="657" y="58"/>
                  </a:cubicBezTo>
                  <a:cubicBezTo>
                    <a:pt x="657" y="81"/>
                    <a:pt x="657" y="81"/>
                    <a:pt x="657" y="81"/>
                  </a:cubicBezTo>
                  <a:cubicBezTo>
                    <a:pt x="657" y="114"/>
                    <a:pt x="683" y="140"/>
                    <a:pt x="715" y="140"/>
                  </a:cubicBezTo>
                  <a:cubicBezTo>
                    <a:pt x="787" y="140"/>
                    <a:pt x="787" y="140"/>
                    <a:pt x="787" y="140"/>
                  </a:cubicBezTo>
                  <a:cubicBezTo>
                    <a:pt x="805" y="140"/>
                    <a:pt x="822" y="131"/>
                    <a:pt x="833" y="117"/>
                  </a:cubicBezTo>
                  <a:cubicBezTo>
                    <a:pt x="924" y="195"/>
                    <a:pt x="948" y="311"/>
                    <a:pt x="892" y="409"/>
                  </a:cubicBezTo>
                  <a:cubicBezTo>
                    <a:pt x="727" y="671"/>
                    <a:pt x="727" y="671"/>
                    <a:pt x="727" y="671"/>
                  </a:cubicBezTo>
                  <a:cubicBezTo>
                    <a:pt x="685" y="657"/>
                    <a:pt x="638" y="676"/>
                    <a:pt x="619" y="717"/>
                  </a:cubicBezTo>
                  <a:cubicBezTo>
                    <a:pt x="604" y="749"/>
                    <a:pt x="578" y="773"/>
                    <a:pt x="546" y="785"/>
                  </a:cubicBezTo>
                  <a:cubicBezTo>
                    <a:pt x="534" y="789"/>
                    <a:pt x="528" y="802"/>
                    <a:pt x="532" y="814"/>
                  </a:cubicBezTo>
                  <a:cubicBezTo>
                    <a:pt x="537" y="825"/>
                    <a:pt x="549" y="831"/>
                    <a:pt x="561" y="827"/>
                  </a:cubicBezTo>
                  <a:cubicBezTo>
                    <a:pt x="605" y="811"/>
                    <a:pt x="640" y="779"/>
                    <a:pt x="660" y="736"/>
                  </a:cubicBezTo>
                  <a:cubicBezTo>
                    <a:pt x="670" y="715"/>
                    <a:pt x="695" y="705"/>
                    <a:pt x="716" y="715"/>
                  </a:cubicBezTo>
                  <a:cubicBezTo>
                    <a:pt x="737" y="725"/>
                    <a:pt x="746" y="750"/>
                    <a:pt x="736" y="771"/>
                  </a:cubicBezTo>
                  <a:cubicBezTo>
                    <a:pt x="704" y="841"/>
                    <a:pt x="643" y="893"/>
                    <a:pt x="568" y="913"/>
                  </a:cubicBezTo>
                  <a:cubicBezTo>
                    <a:pt x="553" y="917"/>
                    <a:pt x="543" y="930"/>
                    <a:pt x="543" y="945"/>
                  </a:cubicBezTo>
                  <a:cubicBezTo>
                    <a:pt x="543" y="1050"/>
                    <a:pt x="543" y="1050"/>
                    <a:pt x="543" y="1050"/>
                  </a:cubicBezTo>
                  <a:cubicBezTo>
                    <a:pt x="543" y="1073"/>
                    <a:pt x="524" y="1092"/>
                    <a:pt x="500" y="1092"/>
                  </a:cubicBezTo>
                  <a:cubicBezTo>
                    <a:pt x="500" y="1092"/>
                    <a:pt x="499" y="1092"/>
                    <a:pt x="499" y="1092"/>
                  </a:cubicBezTo>
                  <a:cubicBezTo>
                    <a:pt x="477" y="1091"/>
                    <a:pt x="459" y="1071"/>
                    <a:pt x="459" y="1048"/>
                  </a:cubicBezTo>
                  <a:cubicBezTo>
                    <a:pt x="459" y="947"/>
                    <a:pt x="459" y="947"/>
                    <a:pt x="459" y="947"/>
                  </a:cubicBezTo>
                  <a:cubicBezTo>
                    <a:pt x="459" y="931"/>
                    <a:pt x="448" y="917"/>
                    <a:pt x="432" y="912"/>
                  </a:cubicBezTo>
                  <a:cubicBezTo>
                    <a:pt x="358" y="892"/>
                    <a:pt x="298" y="840"/>
                    <a:pt x="266" y="771"/>
                  </a:cubicBezTo>
                  <a:cubicBezTo>
                    <a:pt x="256" y="750"/>
                    <a:pt x="266" y="725"/>
                    <a:pt x="287" y="715"/>
                  </a:cubicBezTo>
                  <a:cubicBezTo>
                    <a:pt x="308" y="705"/>
                    <a:pt x="332" y="715"/>
                    <a:pt x="342" y="736"/>
                  </a:cubicBezTo>
                  <a:cubicBezTo>
                    <a:pt x="362" y="779"/>
                    <a:pt x="397" y="811"/>
                    <a:pt x="441" y="827"/>
                  </a:cubicBezTo>
                  <a:cubicBezTo>
                    <a:pt x="453" y="831"/>
                    <a:pt x="466" y="825"/>
                    <a:pt x="470" y="814"/>
                  </a:cubicBezTo>
                  <a:cubicBezTo>
                    <a:pt x="474" y="802"/>
                    <a:pt x="468" y="789"/>
                    <a:pt x="456" y="785"/>
                  </a:cubicBezTo>
                  <a:cubicBezTo>
                    <a:pt x="433" y="777"/>
                    <a:pt x="402" y="758"/>
                    <a:pt x="383" y="717"/>
                  </a:cubicBezTo>
                  <a:cubicBezTo>
                    <a:pt x="364" y="676"/>
                    <a:pt x="317" y="657"/>
                    <a:pt x="276" y="671"/>
                  </a:cubicBezTo>
                  <a:cubicBezTo>
                    <a:pt x="111" y="409"/>
                    <a:pt x="111" y="409"/>
                    <a:pt x="111" y="409"/>
                  </a:cubicBezTo>
                  <a:cubicBezTo>
                    <a:pt x="54" y="311"/>
                    <a:pt x="79" y="195"/>
                    <a:pt x="170" y="117"/>
                  </a:cubicBezTo>
                  <a:cubicBezTo>
                    <a:pt x="181" y="131"/>
                    <a:pt x="197" y="140"/>
                    <a:pt x="216" y="140"/>
                  </a:cubicBezTo>
                  <a:cubicBezTo>
                    <a:pt x="287" y="140"/>
                    <a:pt x="287" y="140"/>
                    <a:pt x="287" y="140"/>
                  </a:cubicBezTo>
                  <a:cubicBezTo>
                    <a:pt x="320" y="140"/>
                    <a:pt x="346" y="114"/>
                    <a:pt x="346" y="81"/>
                  </a:cubicBezTo>
                  <a:cubicBezTo>
                    <a:pt x="346" y="58"/>
                    <a:pt x="346" y="58"/>
                    <a:pt x="346" y="58"/>
                  </a:cubicBezTo>
                  <a:cubicBezTo>
                    <a:pt x="346" y="26"/>
                    <a:pt x="320" y="0"/>
                    <a:pt x="287" y="0"/>
                  </a:cubicBezTo>
                  <a:cubicBezTo>
                    <a:pt x="216" y="0"/>
                    <a:pt x="216" y="0"/>
                    <a:pt x="216" y="0"/>
                  </a:cubicBezTo>
                  <a:cubicBezTo>
                    <a:pt x="184" y="0"/>
                    <a:pt x="158" y="26"/>
                    <a:pt x="158" y="58"/>
                  </a:cubicBezTo>
                  <a:cubicBezTo>
                    <a:pt x="158" y="69"/>
                    <a:pt x="158" y="69"/>
                    <a:pt x="158" y="69"/>
                  </a:cubicBezTo>
                  <a:cubicBezTo>
                    <a:pt x="36" y="161"/>
                    <a:pt x="0" y="308"/>
                    <a:pt x="72" y="432"/>
                  </a:cubicBezTo>
                  <a:cubicBezTo>
                    <a:pt x="73" y="432"/>
                    <a:pt x="73" y="432"/>
                    <a:pt x="73" y="433"/>
                  </a:cubicBezTo>
                  <a:cubicBezTo>
                    <a:pt x="238" y="696"/>
                    <a:pt x="238" y="696"/>
                    <a:pt x="238" y="696"/>
                  </a:cubicBezTo>
                  <a:cubicBezTo>
                    <a:pt x="217" y="721"/>
                    <a:pt x="210" y="757"/>
                    <a:pt x="225" y="789"/>
                  </a:cubicBezTo>
                  <a:cubicBezTo>
                    <a:pt x="262" y="869"/>
                    <a:pt x="330" y="929"/>
                    <a:pt x="414" y="954"/>
                  </a:cubicBezTo>
                  <a:cubicBezTo>
                    <a:pt x="414" y="1048"/>
                    <a:pt x="414" y="1048"/>
                    <a:pt x="414" y="1048"/>
                  </a:cubicBezTo>
                  <a:cubicBezTo>
                    <a:pt x="414" y="1075"/>
                    <a:pt x="427" y="1100"/>
                    <a:pt x="446" y="1117"/>
                  </a:cubicBezTo>
                  <a:cubicBezTo>
                    <a:pt x="446" y="1304"/>
                    <a:pt x="446" y="1304"/>
                    <a:pt x="446" y="1304"/>
                  </a:cubicBezTo>
                  <a:cubicBezTo>
                    <a:pt x="446" y="1432"/>
                    <a:pt x="550" y="1536"/>
                    <a:pt x="678" y="1536"/>
                  </a:cubicBezTo>
                  <a:cubicBezTo>
                    <a:pt x="806" y="1536"/>
                    <a:pt x="910" y="1432"/>
                    <a:pt x="910" y="1304"/>
                  </a:cubicBezTo>
                  <a:cubicBezTo>
                    <a:pt x="910" y="1267"/>
                    <a:pt x="910" y="1267"/>
                    <a:pt x="910" y="1267"/>
                  </a:cubicBezTo>
                  <a:cubicBezTo>
                    <a:pt x="910" y="1208"/>
                    <a:pt x="951" y="1158"/>
                    <a:pt x="1007" y="1147"/>
                  </a:cubicBezTo>
                  <a:moveTo>
                    <a:pt x="800" y="81"/>
                  </a:moveTo>
                  <a:cubicBezTo>
                    <a:pt x="800" y="89"/>
                    <a:pt x="794" y="95"/>
                    <a:pt x="787" y="95"/>
                  </a:cubicBezTo>
                  <a:cubicBezTo>
                    <a:pt x="715" y="95"/>
                    <a:pt x="715" y="95"/>
                    <a:pt x="715" y="95"/>
                  </a:cubicBezTo>
                  <a:cubicBezTo>
                    <a:pt x="708" y="95"/>
                    <a:pt x="702" y="89"/>
                    <a:pt x="702" y="81"/>
                  </a:cubicBezTo>
                  <a:cubicBezTo>
                    <a:pt x="702" y="58"/>
                    <a:pt x="702" y="58"/>
                    <a:pt x="702" y="58"/>
                  </a:cubicBezTo>
                  <a:cubicBezTo>
                    <a:pt x="702" y="51"/>
                    <a:pt x="708" y="45"/>
                    <a:pt x="715" y="45"/>
                  </a:cubicBezTo>
                  <a:cubicBezTo>
                    <a:pt x="787" y="45"/>
                    <a:pt x="787" y="45"/>
                    <a:pt x="787" y="45"/>
                  </a:cubicBezTo>
                  <a:cubicBezTo>
                    <a:pt x="794" y="45"/>
                    <a:pt x="800" y="51"/>
                    <a:pt x="800" y="58"/>
                  </a:cubicBezTo>
                  <a:lnTo>
                    <a:pt x="800" y="81"/>
                  </a:lnTo>
                  <a:close/>
                  <a:moveTo>
                    <a:pt x="216" y="45"/>
                  </a:moveTo>
                  <a:cubicBezTo>
                    <a:pt x="287" y="45"/>
                    <a:pt x="287" y="45"/>
                    <a:pt x="287" y="45"/>
                  </a:cubicBezTo>
                  <a:cubicBezTo>
                    <a:pt x="295" y="45"/>
                    <a:pt x="301" y="51"/>
                    <a:pt x="301" y="58"/>
                  </a:cubicBezTo>
                  <a:cubicBezTo>
                    <a:pt x="301" y="81"/>
                    <a:pt x="301" y="81"/>
                    <a:pt x="301" y="81"/>
                  </a:cubicBezTo>
                  <a:cubicBezTo>
                    <a:pt x="301" y="89"/>
                    <a:pt x="295" y="95"/>
                    <a:pt x="287" y="95"/>
                  </a:cubicBezTo>
                  <a:cubicBezTo>
                    <a:pt x="216" y="95"/>
                    <a:pt x="216" y="95"/>
                    <a:pt x="216" y="95"/>
                  </a:cubicBezTo>
                  <a:cubicBezTo>
                    <a:pt x="209" y="95"/>
                    <a:pt x="203" y="89"/>
                    <a:pt x="203" y="81"/>
                  </a:cubicBezTo>
                  <a:cubicBezTo>
                    <a:pt x="203" y="58"/>
                    <a:pt x="203" y="58"/>
                    <a:pt x="203" y="58"/>
                  </a:cubicBezTo>
                  <a:cubicBezTo>
                    <a:pt x="203" y="58"/>
                    <a:pt x="203" y="58"/>
                    <a:pt x="203" y="58"/>
                  </a:cubicBezTo>
                  <a:cubicBezTo>
                    <a:pt x="203" y="51"/>
                    <a:pt x="209" y="45"/>
                    <a:pt x="216" y="45"/>
                  </a:cubicBezTo>
                  <a:close/>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a:p>
          </p:txBody>
        </p:sp>
        <p:sp>
          <p:nvSpPr>
            <p:cNvPr id="90" name="Line 10"/>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1" name="Line 11"/>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92" name="Groupe 91"/>
            <p:cNvGrpSpPr>
              <a:grpSpLocks noChangeAspect="1"/>
            </p:cNvGrpSpPr>
            <p:nvPr/>
          </p:nvGrpSpPr>
          <p:grpSpPr>
            <a:xfrm>
              <a:off x="3834770" y="1697850"/>
              <a:ext cx="81870" cy="82800"/>
              <a:chOff x="3836675" y="1682610"/>
              <a:chExt cx="101125" cy="102274"/>
            </a:xfrm>
          </p:grpSpPr>
          <p:sp>
            <p:nvSpPr>
              <p:cNvPr id="93" name="Line 6"/>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4" name="Line 7"/>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5" name="Line 8"/>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6" name="Line 9"/>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7" name="Freeform 15"/>
              <p:cNvSpPr>
                <a:spLocks noEditPoints="1"/>
              </p:cNvSpPr>
              <p:nvPr/>
            </p:nvSpPr>
            <p:spPr bwMode="auto">
              <a:xfrm>
                <a:off x="3860578" y="1706282"/>
                <a:ext cx="55159" cy="54929"/>
              </a:xfrm>
              <a:custGeom>
                <a:avLst/>
                <a:gdLst>
                  <a:gd name="T0" fmla="*/ 99 w 197"/>
                  <a:gd name="T1" fmla="*/ 0 h 197"/>
                  <a:gd name="T2" fmla="*/ 0 w 197"/>
                  <a:gd name="T3" fmla="*/ 98 h 197"/>
                  <a:gd name="T4" fmla="*/ 99 w 197"/>
                  <a:gd name="T5" fmla="*/ 197 h 197"/>
                  <a:gd name="T6" fmla="*/ 197 w 197"/>
                  <a:gd name="T7" fmla="*/ 98 h 197"/>
                  <a:gd name="T8" fmla="*/ 99 w 197"/>
                  <a:gd name="T9" fmla="*/ 0 h 197"/>
                  <a:gd name="T10" fmla="*/ 99 w 197"/>
                  <a:gd name="T11" fmla="*/ 152 h 197"/>
                  <a:gd name="T12" fmla="*/ 46 w 197"/>
                  <a:gd name="T13" fmla="*/ 98 h 197"/>
                  <a:gd name="T14" fmla="*/ 99 w 197"/>
                  <a:gd name="T15" fmla="*/ 45 h 197"/>
                  <a:gd name="T16" fmla="*/ 152 w 197"/>
                  <a:gd name="T17" fmla="*/ 98 h 197"/>
                  <a:gd name="T18" fmla="*/ 99 w 197"/>
                  <a:gd name="T19" fmla="*/ 152 h 197"/>
                  <a:gd name="T20" fmla="*/ 99 w 197"/>
                  <a:gd name="T21" fmla="*/ 152 h 197"/>
                  <a:gd name="T22" fmla="*/ 99 w 197"/>
                  <a:gd name="T23"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 h="197">
                    <a:moveTo>
                      <a:pt x="99" y="0"/>
                    </a:moveTo>
                    <a:cubicBezTo>
                      <a:pt x="45" y="0"/>
                      <a:pt x="0" y="44"/>
                      <a:pt x="0" y="98"/>
                    </a:cubicBezTo>
                    <a:cubicBezTo>
                      <a:pt x="0" y="153"/>
                      <a:pt x="45" y="197"/>
                      <a:pt x="99" y="197"/>
                    </a:cubicBezTo>
                    <a:cubicBezTo>
                      <a:pt x="153" y="197"/>
                      <a:pt x="197" y="153"/>
                      <a:pt x="197" y="98"/>
                    </a:cubicBezTo>
                    <a:cubicBezTo>
                      <a:pt x="197" y="44"/>
                      <a:pt x="153" y="0"/>
                      <a:pt x="99" y="0"/>
                    </a:cubicBezTo>
                    <a:close/>
                    <a:moveTo>
                      <a:pt x="99" y="152"/>
                    </a:moveTo>
                    <a:cubicBezTo>
                      <a:pt x="69" y="152"/>
                      <a:pt x="46" y="128"/>
                      <a:pt x="46" y="98"/>
                    </a:cubicBezTo>
                    <a:cubicBezTo>
                      <a:pt x="46" y="69"/>
                      <a:pt x="69" y="45"/>
                      <a:pt x="99" y="45"/>
                    </a:cubicBezTo>
                    <a:cubicBezTo>
                      <a:pt x="128" y="45"/>
                      <a:pt x="152" y="69"/>
                      <a:pt x="152" y="98"/>
                    </a:cubicBezTo>
                    <a:cubicBezTo>
                      <a:pt x="152" y="128"/>
                      <a:pt x="128" y="152"/>
                      <a:pt x="99" y="152"/>
                    </a:cubicBezTo>
                    <a:close/>
                    <a:moveTo>
                      <a:pt x="99" y="152"/>
                    </a:moveTo>
                    <a:cubicBezTo>
                      <a:pt x="99" y="152"/>
                      <a:pt x="99" y="152"/>
                      <a:pt x="99" y="152"/>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a:p>
            </p:txBody>
          </p:sp>
          <p:sp>
            <p:nvSpPr>
              <p:cNvPr id="98" name="Freeform 16"/>
              <p:cNvSpPr>
                <a:spLocks/>
              </p:cNvSpPr>
              <p:nvPr/>
            </p:nvSpPr>
            <p:spPr bwMode="auto">
              <a:xfrm>
                <a:off x="3836675" y="1682610"/>
                <a:ext cx="101125" cy="102274"/>
              </a:xfrm>
              <a:custGeom>
                <a:avLst/>
                <a:gdLst>
                  <a:gd name="T0" fmla="*/ 9 w 361"/>
                  <a:gd name="T1" fmla="*/ 241 h 367"/>
                  <a:gd name="T2" fmla="*/ 184 w 361"/>
                  <a:gd name="T3" fmla="*/ 367 h 367"/>
                  <a:gd name="T4" fmla="*/ 357 w 361"/>
                  <a:gd name="T5" fmla="*/ 243 h 367"/>
                  <a:gd name="T6" fmla="*/ 343 w 361"/>
                  <a:gd name="T7" fmla="*/ 215 h 367"/>
                  <a:gd name="T8" fmla="*/ 315 w 361"/>
                  <a:gd name="T9" fmla="*/ 229 h 367"/>
                  <a:gd name="T10" fmla="*/ 184 w 361"/>
                  <a:gd name="T11" fmla="*/ 322 h 367"/>
                  <a:gd name="T12" fmla="*/ 45 w 361"/>
                  <a:gd name="T13" fmla="*/ 177 h 367"/>
                  <a:gd name="T14" fmla="*/ 184 w 361"/>
                  <a:gd name="T15" fmla="*/ 45 h 367"/>
                  <a:gd name="T16" fmla="*/ 315 w 361"/>
                  <a:gd name="T17" fmla="*/ 138 h 367"/>
                  <a:gd name="T18" fmla="*/ 343 w 361"/>
                  <a:gd name="T19" fmla="*/ 152 h 367"/>
                  <a:gd name="T20" fmla="*/ 357 w 361"/>
                  <a:gd name="T21" fmla="*/ 124 h 367"/>
                  <a:gd name="T22" fmla="*/ 184 w 361"/>
                  <a:gd name="T23" fmla="*/ 0 h 367"/>
                  <a:gd name="T24" fmla="*/ 8 w 361"/>
                  <a:gd name="T25" fmla="*/ 131 h 367"/>
                  <a:gd name="T26" fmla="*/ 0 w 361"/>
                  <a:gd name="T27" fmla="*/ 177 h 367"/>
                  <a:gd name="T28" fmla="*/ 1 w 361"/>
                  <a:gd name="T29" fmla="*/ 19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367">
                    <a:moveTo>
                      <a:pt x="9" y="241"/>
                    </a:moveTo>
                    <a:cubicBezTo>
                      <a:pt x="34" y="314"/>
                      <a:pt x="103" y="367"/>
                      <a:pt x="184" y="367"/>
                    </a:cubicBezTo>
                    <a:cubicBezTo>
                      <a:pt x="262" y="367"/>
                      <a:pt x="332" y="317"/>
                      <a:pt x="357" y="243"/>
                    </a:cubicBezTo>
                    <a:cubicBezTo>
                      <a:pt x="361" y="232"/>
                      <a:pt x="355" y="219"/>
                      <a:pt x="343" y="215"/>
                    </a:cubicBezTo>
                    <a:cubicBezTo>
                      <a:pt x="332" y="211"/>
                      <a:pt x="319" y="217"/>
                      <a:pt x="315" y="229"/>
                    </a:cubicBezTo>
                    <a:cubicBezTo>
                      <a:pt x="296" y="285"/>
                      <a:pt x="243" y="322"/>
                      <a:pt x="184" y="322"/>
                    </a:cubicBezTo>
                    <a:cubicBezTo>
                      <a:pt x="105" y="322"/>
                      <a:pt x="41" y="256"/>
                      <a:pt x="45" y="177"/>
                    </a:cubicBezTo>
                    <a:cubicBezTo>
                      <a:pt x="49" y="104"/>
                      <a:pt x="109" y="45"/>
                      <a:pt x="184" y="45"/>
                    </a:cubicBezTo>
                    <a:cubicBezTo>
                      <a:pt x="243" y="45"/>
                      <a:pt x="296" y="82"/>
                      <a:pt x="315" y="138"/>
                    </a:cubicBezTo>
                    <a:cubicBezTo>
                      <a:pt x="319" y="150"/>
                      <a:pt x="332" y="156"/>
                      <a:pt x="343" y="152"/>
                    </a:cubicBezTo>
                    <a:cubicBezTo>
                      <a:pt x="355" y="148"/>
                      <a:pt x="361" y="135"/>
                      <a:pt x="357" y="124"/>
                    </a:cubicBezTo>
                    <a:cubicBezTo>
                      <a:pt x="332" y="50"/>
                      <a:pt x="262" y="0"/>
                      <a:pt x="184" y="0"/>
                    </a:cubicBezTo>
                    <a:cubicBezTo>
                      <a:pt x="101" y="0"/>
                      <a:pt x="31" y="55"/>
                      <a:pt x="8" y="131"/>
                    </a:cubicBezTo>
                    <a:cubicBezTo>
                      <a:pt x="0" y="177"/>
                      <a:pt x="0" y="177"/>
                      <a:pt x="0" y="177"/>
                    </a:cubicBezTo>
                    <a:cubicBezTo>
                      <a:pt x="0" y="184"/>
                      <a:pt x="0" y="191"/>
                      <a:pt x="1" y="197"/>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a:p>
            </p:txBody>
          </p:sp>
        </p:grpSp>
      </p:grpSp>
      <p:sp>
        <p:nvSpPr>
          <p:cNvPr id="99" name="Rectangle 98"/>
          <p:cNvSpPr/>
          <p:nvPr/>
        </p:nvSpPr>
        <p:spPr>
          <a:xfrm>
            <a:off x="2873162" y="3125008"/>
            <a:ext cx="841682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sz="1600" b="1" dirty="0">
                <a:solidFill>
                  <a:srgbClr val="F8B0CC"/>
                </a:solidFill>
                <a:latin typeface="Calibri" panose="020F0502020204030204" pitchFamily="34" charset="0"/>
                <a:cs typeface="Calibri" panose="020F0502020204030204" pitchFamily="34" charset="0"/>
                <a:sym typeface="Helvetica Neue"/>
              </a:rPr>
              <a:t>Communication avec l’obstétricien </a:t>
            </a:r>
            <a:r>
              <a:rPr lang="fr-FR" sz="1600" dirty="0">
                <a:latin typeface="Calibri" panose="020F0502020204030204" pitchFamily="34" charset="0"/>
                <a:cs typeface="Calibri" panose="020F0502020204030204" pitchFamily="34" charset="0"/>
                <a:sym typeface="Helvetica Neue"/>
              </a:rPr>
              <a:t>: envoi des recommandations pour la grossesse et possibilité d’échanger </a:t>
            </a:r>
          </a:p>
        </p:txBody>
      </p:sp>
      <p:grpSp>
        <p:nvGrpSpPr>
          <p:cNvPr id="100" name="Groupe 99"/>
          <p:cNvGrpSpPr/>
          <p:nvPr/>
        </p:nvGrpSpPr>
        <p:grpSpPr>
          <a:xfrm>
            <a:off x="2197241" y="3773193"/>
            <a:ext cx="478259" cy="403636"/>
            <a:chOff x="4259130" y="1428966"/>
            <a:chExt cx="430008" cy="427481"/>
          </a:xfrm>
        </p:grpSpPr>
        <p:sp>
          <p:nvSpPr>
            <p:cNvPr id="101" name="Freeform 55"/>
            <p:cNvSpPr>
              <a:spLocks noEditPoints="1"/>
            </p:cNvSpPr>
            <p:nvPr/>
          </p:nvSpPr>
          <p:spPr bwMode="auto">
            <a:xfrm>
              <a:off x="4305071" y="1543359"/>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2" name="Freeform 56"/>
            <p:cNvSpPr>
              <a:spLocks noEditPoints="1"/>
            </p:cNvSpPr>
            <p:nvPr/>
          </p:nvSpPr>
          <p:spPr bwMode="auto">
            <a:xfrm>
              <a:off x="4305071" y="1568627"/>
              <a:ext cx="78559" cy="12863"/>
            </a:xfrm>
            <a:custGeom>
              <a:avLst/>
              <a:gdLst>
                <a:gd name="T0" fmla="*/ 22 w 281"/>
                <a:gd name="T1" fmla="*/ 46 h 46"/>
                <a:gd name="T2" fmla="*/ 258 w 281"/>
                <a:gd name="T3" fmla="*/ 46 h 46"/>
                <a:gd name="T4" fmla="*/ 281 w 281"/>
                <a:gd name="T5" fmla="*/ 23 h 46"/>
                <a:gd name="T6" fmla="*/ 258 w 281"/>
                <a:gd name="T7" fmla="*/ 0 h 46"/>
                <a:gd name="T8" fmla="*/ 22 w 281"/>
                <a:gd name="T9" fmla="*/ 0 h 46"/>
                <a:gd name="T10" fmla="*/ 0 w 281"/>
                <a:gd name="T11" fmla="*/ 23 h 46"/>
                <a:gd name="T12" fmla="*/ 22 w 281"/>
                <a:gd name="T13" fmla="*/ 46 h 46"/>
                <a:gd name="T14" fmla="*/ 22 w 281"/>
                <a:gd name="T15" fmla="*/ 46 h 46"/>
                <a:gd name="T16" fmla="*/ 22 w 28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22" y="46"/>
                  </a:move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ubicBezTo>
                    <a:pt x="0" y="35"/>
                    <a:pt x="10" y="46"/>
                    <a:pt x="22" y="46"/>
                  </a:cubicBezTo>
                  <a:close/>
                  <a:moveTo>
                    <a:pt x="22" y="46"/>
                  </a:moveTo>
                  <a:cubicBezTo>
                    <a:pt x="22" y="46"/>
                    <a:pt x="22" y="46"/>
                    <a:pt x="22" y="46"/>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3" name="Freeform 57"/>
            <p:cNvSpPr>
              <a:spLocks noEditPoints="1"/>
            </p:cNvSpPr>
            <p:nvPr/>
          </p:nvSpPr>
          <p:spPr bwMode="auto">
            <a:xfrm>
              <a:off x="4400169" y="1568627"/>
              <a:ext cx="39509" cy="12863"/>
            </a:xfrm>
            <a:custGeom>
              <a:avLst/>
              <a:gdLst>
                <a:gd name="T0" fmla="*/ 141 w 141"/>
                <a:gd name="T1" fmla="*/ 23 h 46"/>
                <a:gd name="T2" fmla="*/ 118 w 141"/>
                <a:gd name="T3" fmla="*/ 0 h 46"/>
                <a:gd name="T4" fmla="*/ 23 w 141"/>
                <a:gd name="T5" fmla="*/ 0 h 46"/>
                <a:gd name="T6" fmla="*/ 0 w 141"/>
                <a:gd name="T7" fmla="*/ 23 h 46"/>
                <a:gd name="T8" fmla="*/ 23 w 141"/>
                <a:gd name="T9" fmla="*/ 46 h 46"/>
                <a:gd name="T10" fmla="*/ 118 w 141"/>
                <a:gd name="T11" fmla="*/ 46 h 46"/>
                <a:gd name="T12" fmla="*/ 141 w 141"/>
                <a:gd name="T13" fmla="*/ 23 h 46"/>
                <a:gd name="T14" fmla="*/ 141 w 141"/>
                <a:gd name="T15" fmla="*/ 23 h 46"/>
                <a:gd name="T16" fmla="*/ 141 w 14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41" y="23"/>
                  </a:moveTo>
                  <a:cubicBezTo>
                    <a:pt x="141" y="11"/>
                    <a:pt x="131" y="0"/>
                    <a:pt x="118" y="0"/>
                  </a:cubicBez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lose/>
                  <a:moveTo>
                    <a:pt x="141" y="23"/>
                  </a:moveTo>
                  <a:cubicBezTo>
                    <a:pt x="141" y="23"/>
                    <a:pt x="141" y="23"/>
                    <a:pt x="141" y="23"/>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4" name="Freeform 58"/>
            <p:cNvSpPr>
              <a:spLocks noEditPoints="1"/>
            </p:cNvSpPr>
            <p:nvPr/>
          </p:nvSpPr>
          <p:spPr bwMode="auto">
            <a:xfrm>
              <a:off x="4305071" y="1593894"/>
              <a:ext cx="48697" cy="12634"/>
            </a:xfrm>
            <a:custGeom>
              <a:avLst/>
              <a:gdLst>
                <a:gd name="T0" fmla="*/ 22 w 174"/>
                <a:gd name="T1" fmla="*/ 45 h 45"/>
                <a:gd name="T2" fmla="*/ 152 w 174"/>
                <a:gd name="T3" fmla="*/ 45 h 45"/>
                <a:gd name="T4" fmla="*/ 174 w 174"/>
                <a:gd name="T5" fmla="*/ 23 h 45"/>
                <a:gd name="T6" fmla="*/ 152 w 174"/>
                <a:gd name="T7" fmla="*/ 0 h 45"/>
                <a:gd name="T8" fmla="*/ 22 w 174"/>
                <a:gd name="T9" fmla="*/ 0 h 45"/>
                <a:gd name="T10" fmla="*/ 0 w 174"/>
                <a:gd name="T11" fmla="*/ 23 h 45"/>
                <a:gd name="T12" fmla="*/ 22 w 174"/>
                <a:gd name="T13" fmla="*/ 45 h 45"/>
                <a:gd name="T14" fmla="*/ 22 w 174"/>
                <a:gd name="T15" fmla="*/ 45 h 45"/>
                <a:gd name="T16" fmla="*/ 22 w 17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45">
                  <a:moveTo>
                    <a:pt x="22" y="45"/>
                  </a:moveTo>
                  <a:cubicBezTo>
                    <a:pt x="152" y="45"/>
                    <a:pt x="152" y="45"/>
                    <a:pt x="152" y="45"/>
                  </a:cubicBezTo>
                  <a:cubicBezTo>
                    <a:pt x="164" y="45"/>
                    <a:pt x="174" y="35"/>
                    <a:pt x="174" y="23"/>
                  </a:cubicBezTo>
                  <a:cubicBezTo>
                    <a:pt x="174" y="10"/>
                    <a:pt x="164" y="0"/>
                    <a:pt x="152"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5" name="Freeform 59"/>
            <p:cNvSpPr>
              <a:spLocks noEditPoints="1"/>
            </p:cNvSpPr>
            <p:nvPr/>
          </p:nvSpPr>
          <p:spPr bwMode="auto">
            <a:xfrm>
              <a:off x="4369618" y="1593894"/>
              <a:ext cx="45941" cy="12634"/>
            </a:xfrm>
            <a:custGeom>
              <a:avLst/>
              <a:gdLst>
                <a:gd name="T0" fmla="*/ 22 w 164"/>
                <a:gd name="T1" fmla="*/ 0 h 45"/>
                <a:gd name="T2" fmla="*/ 0 w 164"/>
                <a:gd name="T3" fmla="*/ 23 h 45"/>
                <a:gd name="T4" fmla="*/ 22 w 164"/>
                <a:gd name="T5" fmla="*/ 45 h 45"/>
                <a:gd name="T6" fmla="*/ 142 w 164"/>
                <a:gd name="T7" fmla="*/ 45 h 45"/>
                <a:gd name="T8" fmla="*/ 164 w 164"/>
                <a:gd name="T9" fmla="*/ 23 h 45"/>
                <a:gd name="T10" fmla="*/ 142 w 164"/>
                <a:gd name="T11" fmla="*/ 0 h 45"/>
                <a:gd name="T12" fmla="*/ 22 w 164"/>
                <a:gd name="T13" fmla="*/ 0 h 45"/>
                <a:gd name="T14" fmla="*/ 22 w 164"/>
                <a:gd name="T15" fmla="*/ 0 h 45"/>
                <a:gd name="T16" fmla="*/ 22 w 164"/>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45">
                  <a:moveTo>
                    <a:pt x="22" y="0"/>
                  </a:moveTo>
                  <a:cubicBezTo>
                    <a:pt x="10" y="0"/>
                    <a:pt x="0" y="10"/>
                    <a:pt x="0" y="23"/>
                  </a:cubicBezTo>
                  <a:cubicBezTo>
                    <a:pt x="0" y="35"/>
                    <a:pt x="10" y="45"/>
                    <a:pt x="22" y="45"/>
                  </a:cubicBezTo>
                  <a:cubicBezTo>
                    <a:pt x="142" y="45"/>
                    <a:pt x="142" y="45"/>
                    <a:pt x="142" y="45"/>
                  </a:cubicBezTo>
                  <a:cubicBezTo>
                    <a:pt x="154" y="45"/>
                    <a:pt x="164" y="35"/>
                    <a:pt x="164" y="23"/>
                  </a:cubicBezTo>
                  <a:cubicBezTo>
                    <a:pt x="164" y="10"/>
                    <a:pt x="154" y="0"/>
                    <a:pt x="142" y="0"/>
                  </a:cubicBezTo>
                  <a:lnTo>
                    <a:pt x="22" y="0"/>
                  </a:lnTo>
                  <a:close/>
                  <a:moveTo>
                    <a:pt x="22" y="0"/>
                  </a:moveTo>
                  <a:cubicBezTo>
                    <a:pt x="22" y="0"/>
                    <a:pt x="22" y="0"/>
                    <a:pt x="22"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6" name="Freeform 60"/>
            <p:cNvSpPr>
              <a:spLocks noEditPoints="1"/>
            </p:cNvSpPr>
            <p:nvPr/>
          </p:nvSpPr>
          <p:spPr bwMode="auto">
            <a:xfrm>
              <a:off x="4349634" y="1487081"/>
              <a:ext cx="119447" cy="12863"/>
            </a:xfrm>
            <a:custGeom>
              <a:avLst/>
              <a:gdLst>
                <a:gd name="T0" fmla="*/ 404 w 427"/>
                <a:gd name="T1" fmla="*/ 0 h 46"/>
                <a:gd name="T2" fmla="*/ 23 w 427"/>
                <a:gd name="T3" fmla="*/ 0 h 46"/>
                <a:gd name="T4" fmla="*/ 0 w 427"/>
                <a:gd name="T5" fmla="*/ 23 h 46"/>
                <a:gd name="T6" fmla="*/ 23 w 427"/>
                <a:gd name="T7" fmla="*/ 46 h 46"/>
                <a:gd name="T8" fmla="*/ 404 w 427"/>
                <a:gd name="T9" fmla="*/ 46 h 46"/>
                <a:gd name="T10" fmla="*/ 427 w 427"/>
                <a:gd name="T11" fmla="*/ 23 h 46"/>
                <a:gd name="T12" fmla="*/ 404 w 427"/>
                <a:gd name="T13" fmla="*/ 0 h 46"/>
                <a:gd name="T14" fmla="*/ 404 w 427"/>
                <a:gd name="T15" fmla="*/ 0 h 46"/>
                <a:gd name="T16" fmla="*/ 404 w 427"/>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46">
                  <a:moveTo>
                    <a:pt x="404" y="0"/>
                  </a:moveTo>
                  <a:cubicBezTo>
                    <a:pt x="23" y="0"/>
                    <a:pt x="23" y="0"/>
                    <a:pt x="23" y="0"/>
                  </a:cubicBezTo>
                  <a:cubicBezTo>
                    <a:pt x="10" y="0"/>
                    <a:pt x="0" y="10"/>
                    <a:pt x="0" y="23"/>
                  </a:cubicBezTo>
                  <a:cubicBezTo>
                    <a:pt x="0" y="35"/>
                    <a:pt x="10" y="46"/>
                    <a:pt x="23" y="46"/>
                  </a:cubicBezTo>
                  <a:cubicBezTo>
                    <a:pt x="404" y="46"/>
                    <a:pt x="404" y="46"/>
                    <a:pt x="404" y="46"/>
                  </a:cubicBezTo>
                  <a:cubicBezTo>
                    <a:pt x="417" y="46"/>
                    <a:pt x="427" y="35"/>
                    <a:pt x="427" y="23"/>
                  </a:cubicBezTo>
                  <a:cubicBezTo>
                    <a:pt x="427" y="10"/>
                    <a:pt x="417" y="0"/>
                    <a:pt x="404" y="0"/>
                  </a:cubicBezTo>
                  <a:close/>
                  <a:moveTo>
                    <a:pt x="404" y="0"/>
                  </a:moveTo>
                  <a:cubicBezTo>
                    <a:pt x="404" y="0"/>
                    <a:pt x="404" y="0"/>
                    <a:pt x="404"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7" name="Freeform 61"/>
            <p:cNvSpPr>
              <a:spLocks noEditPoints="1"/>
            </p:cNvSpPr>
            <p:nvPr/>
          </p:nvSpPr>
          <p:spPr bwMode="auto">
            <a:xfrm>
              <a:off x="4305071" y="1518091"/>
              <a:ext cx="78559" cy="12863"/>
            </a:xfrm>
            <a:custGeom>
              <a:avLst/>
              <a:gdLst>
                <a:gd name="T0" fmla="*/ 0 w 281"/>
                <a:gd name="T1" fmla="*/ 23 h 46"/>
                <a:gd name="T2" fmla="*/ 22 w 281"/>
                <a:gd name="T3" fmla="*/ 46 h 46"/>
                <a:gd name="T4" fmla="*/ 258 w 281"/>
                <a:gd name="T5" fmla="*/ 46 h 46"/>
                <a:gd name="T6" fmla="*/ 281 w 281"/>
                <a:gd name="T7" fmla="*/ 23 h 46"/>
                <a:gd name="T8" fmla="*/ 258 w 281"/>
                <a:gd name="T9" fmla="*/ 0 h 46"/>
                <a:gd name="T10" fmla="*/ 22 w 281"/>
                <a:gd name="T11" fmla="*/ 0 h 46"/>
                <a:gd name="T12" fmla="*/ 0 w 281"/>
                <a:gd name="T13" fmla="*/ 23 h 46"/>
                <a:gd name="T14" fmla="*/ 0 w 281"/>
                <a:gd name="T15" fmla="*/ 23 h 46"/>
                <a:gd name="T16" fmla="*/ 0 w 281"/>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46">
                  <a:moveTo>
                    <a:pt x="0" y="23"/>
                  </a:moveTo>
                  <a:cubicBezTo>
                    <a:pt x="0" y="35"/>
                    <a:pt x="10" y="46"/>
                    <a:pt x="22" y="46"/>
                  </a:cubicBezTo>
                  <a:cubicBezTo>
                    <a:pt x="258" y="46"/>
                    <a:pt x="258" y="46"/>
                    <a:pt x="258" y="46"/>
                  </a:cubicBezTo>
                  <a:cubicBezTo>
                    <a:pt x="271" y="46"/>
                    <a:pt x="281" y="35"/>
                    <a:pt x="281" y="23"/>
                  </a:cubicBezTo>
                  <a:cubicBezTo>
                    <a:pt x="281" y="11"/>
                    <a:pt x="271" y="0"/>
                    <a:pt x="258" y="0"/>
                  </a:cubicBezTo>
                  <a:cubicBezTo>
                    <a:pt x="22" y="0"/>
                    <a:pt x="22" y="0"/>
                    <a:pt x="22" y="0"/>
                  </a:cubicBezTo>
                  <a:cubicBezTo>
                    <a:pt x="10" y="0"/>
                    <a:pt x="0" y="11"/>
                    <a:pt x="0" y="23"/>
                  </a:cubicBezTo>
                  <a:close/>
                  <a:moveTo>
                    <a:pt x="0" y="23"/>
                  </a:moveTo>
                  <a:cubicBezTo>
                    <a:pt x="0" y="23"/>
                    <a:pt x="0" y="23"/>
                    <a:pt x="0" y="23"/>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8" name="Freeform 62"/>
            <p:cNvSpPr>
              <a:spLocks noEditPoints="1"/>
            </p:cNvSpPr>
            <p:nvPr/>
          </p:nvSpPr>
          <p:spPr bwMode="auto">
            <a:xfrm>
              <a:off x="4454150" y="1518091"/>
              <a:ext cx="59494" cy="12863"/>
            </a:xfrm>
            <a:custGeom>
              <a:avLst/>
              <a:gdLst>
                <a:gd name="T0" fmla="*/ 190 w 212"/>
                <a:gd name="T1" fmla="*/ 0 h 46"/>
                <a:gd name="T2" fmla="*/ 23 w 212"/>
                <a:gd name="T3" fmla="*/ 0 h 46"/>
                <a:gd name="T4" fmla="*/ 0 w 212"/>
                <a:gd name="T5" fmla="*/ 23 h 46"/>
                <a:gd name="T6" fmla="*/ 23 w 212"/>
                <a:gd name="T7" fmla="*/ 46 h 46"/>
                <a:gd name="T8" fmla="*/ 190 w 212"/>
                <a:gd name="T9" fmla="*/ 46 h 46"/>
                <a:gd name="T10" fmla="*/ 212 w 212"/>
                <a:gd name="T11" fmla="*/ 23 h 46"/>
                <a:gd name="T12" fmla="*/ 190 w 212"/>
                <a:gd name="T13" fmla="*/ 0 h 46"/>
                <a:gd name="T14" fmla="*/ 190 w 212"/>
                <a:gd name="T15" fmla="*/ 0 h 46"/>
                <a:gd name="T16" fmla="*/ 190 w 212"/>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46">
                  <a:moveTo>
                    <a:pt x="190" y="0"/>
                  </a:moveTo>
                  <a:cubicBezTo>
                    <a:pt x="23" y="0"/>
                    <a:pt x="23" y="0"/>
                    <a:pt x="23" y="0"/>
                  </a:cubicBezTo>
                  <a:cubicBezTo>
                    <a:pt x="10" y="0"/>
                    <a:pt x="0" y="11"/>
                    <a:pt x="0" y="23"/>
                  </a:cubicBezTo>
                  <a:cubicBezTo>
                    <a:pt x="0" y="35"/>
                    <a:pt x="10" y="46"/>
                    <a:pt x="23" y="46"/>
                  </a:cubicBezTo>
                  <a:cubicBezTo>
                    <a:pt x="190" y="46"/>
                    <a:pt x="190" y="46"/>
                    <a:pt x="190" y="46"/>
                  </a:cubicBezTo>
                  <a:cubicBezTo>
                    <a:pt x="202" y="46"/>
                    <a:pt x="212" y="35"/>
                    <a:pt x="212" y="23"/>
                  </a:cubicBezTo>
                  <a:cubicBezTo>
                    <a:pt x="212" y="11"/>
                    <a:pt x="202" y="0"/>
                    <a:pt x="190" y="0"/>
                  </a:cubicBezTo>
                  <a:close/>
                  <a:moveTo>
                    <a:pt x="190" y="0"/>
                  </a:moveTo>
                  <a:cubicBezTo>
                    <a:pt x="190" y="0"/>
                    <a:pt x="190" y="0"/>
                    <a:pt x="190"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09" name="Freeform 63"/>
            <p:cNvSpPr>
              <a:spLocks noEditPoints="1"/>
            </p:cNvSpPr>
            <p:nvPr/>
          </p:nvSpPr>
          <p:spPr bwMode="auto">
            <a:xfrm>
              <a:off x="4400169" y="1518091"/>
              <a:ext cx="39509" cy="12863"/>
            </a:xfrm>
            <a:custGeom>
              <a:avLst/>
              <a:gdLst>
                <a:gd name="T0" fmla="*/ 118 w 141"/>
                <a:gd name="T1" fmla="*/ 0 h 46"/>
                <a:gd name="T2" fmla="*/ 23 w 141"/>
                <a:gd name="T3" fmla="*/ 0 h 46"/>
                <a:gd name="T4" fmla="*/ 0 w 141"/>
                <a:gd name="T5" fmla="*/ 23 h 46"/>
                <a:gd name="T6" fmla="*/ 23 w 141"/>
                <a:gd name="T7" fmla="*/ 46 h 46"/>
                <a:gd name="T8" fmla="*/ 118 w 141"/>
                <a:gd name="T9" fmla="*/ 46 h 46"/>
                <a:gd name="T10" fmla="*/ 141 w 141"/>
                <a:gd name="T11" fmla="*/ 23 h 46"/>
                <a:gd name="T12" fmla="*/ 118 w 141"/>
                <a:gd name="T13" fmla="*/ 0 h 46"/>
                <a:gd name="T14" fmla="*/ 118 w 141"/>
                <a:gd name="T15" fmla="*/ 0 h 46"/>
                <a:gd name="T16" fmla="*/ 118 w 141"/>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46">
                  <a:moveTo>
                    <a:pt x="118" y="0"/>
                  </a:moveTo>
                  <a:cubicBezTo>
                    <a:pt x="23" y="0"/>
                    <a:pt x="23" y="0"/>
                    <a:pt x="23" y="0"/>
                  </a:cubicBezTo>
                  <a:cubicBezTo>
                    <a:pt x="10" y="0"/>
                    <a:pt x="0" y="11"/>
                    <a:pt x="0" y="23"/>
                  </a:cubicBezTo>
                  <a:cubicBezTo>
                    <a:pt x="0" y="35"/>
                    <a:pt x="10" y="46"/>
                    <a:pt x="23" y="46"/>
                  </a:cubicBezTo>
                  <a:cubicBezTo>
                    <a:pt x="118" y="46"/>
                    <a:pt x="118" y="46"/>
                    <a:pt x="118" y="46"/>
                  </a:cubicBezTo>
                  <a:cubicBezTo>
                    <a:pt x="131" y="46"/>
                    <a:pt x="141" y="35"/>
                    <a:pt x="141" y="23"/>
                  </a:cubicBezTo>
                  <a:cubicBezTo>
                    <a:pt x="141" y="11"/>
                    <a:pt x="131" y="0"/>
                    <a:pt x="118" y="0"/>
                  </a:cubicBezTo>
                  <a:close/>
                  <a:moveTo>
                    <a:pt x="118" y="0"/>
                  </a:moveTo>
                  <a:cubicBezTo>
                    <a:pt x="118" y="0"/>
                    <a:pt x="118" y="0"/>
                    <a:pt x="118"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10" name="Freeform 64"/>
            <p:cNvSpPr>
              <a:spLocks noEditPoints="1"/>
            </p:cNvSpPr>
            <p:nvPr/>
          </p:nvSpPr>
          <p:spPr bwMode="auto">
            <a:xfrm>
              <a:off x="4448407" y="1543359"/>
              <a:ext cx="65236" cy="12634"/>
            </a:xfrm>
            <a:custGeom>
              <a:avLst/>
              <a:gdLst>
                <a:gd name="T0" fmla="*/ 211 w 233"/>
                <a:gd name="T1" fmla="*/ 0 h 45"/>
                <a:gd name="T2" fmla="*/ 23 w 233"/>
                <a:gd name="T3" fmla="*/ 0 h 45"/>
                <a:gd name="T4" fmla="*/ 0 w 233"/>
                <a:gd name="T5" fmla="*/ 23 h 45"/>
                <a:gd name="T6" fmla="*/ 23 w 233"/>
                <a:gd name="T7" fmla="*/ 45 h 45"/>
                <a:gd name="T8" fmla="*/ 211 w 233"/>
                <a:gd name="T9" fmla="*/ 45 h 45"/>
                <a:gd name="T10" fmla="*/ 233 w 233"/>
                <a:gd name="T11" fmla="*/ 23 h 45"/>
                <a:gd name="T12" fmla="*/ 211 w 233"/>
                <a:gd name="T13" fmla="*/ 0 h 45"/>
                <a:gd name="T14" fmla="*/ 211 w 233"/>
                <a:gd name="T15" fmla="*/ 0 h 45"/>
                <a:gd name="T16" fmla="*/ 211 w 233"/>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45">
                  <a:moveTo>
                    <a:pt x="211" y="0"/>
                  </a:moveTo>
                  <a:cubicBezTo>
                    <a:pt x="23" y="0"/>
                    <a:pt x="23" y="0"/>
                    <a:pt x="23" y="0"/>
                  </a:cubicBezTo>
                  <a:cubicBezTo>
                    <a:pt x="10" y="0"/>
                    <a:pt x="0" y="10"/>
                    <a:pt x="0" y="23"/>
                  </a:cubicBezTo>
                  <a:cubicBezTo>
                    <a:pt x="0" y="35"/>
                    <a:pt x="10" y="45"/>
                    <a:pt x="23" y="45"/>
                  </a:cubicBezTo>
                  <a:cubicBezTo>
                    <a:pt x="211" y="45"/>
                    <a:pt x="211" y="45"/>
                    <a:pt x="211" y="45"/>
                  </a:cubicBezTo>
                  <a:cubicBezTo>
                    <a:pt x="223" y="45"/>
                    <a:pt x="233" y="35"/>
                    <a:pt x="233" y="23"/>
                  </a:cubicBezTo>
                  <a:cubicBezTo>
                    <a:pt x="233" y="10"/>
                    <a:pt x="223" y="0"/>
                    <a:pt x="211" y="0"/>
                  </a:cubicBezTo>
                  <a:close/>
                  <a:moveTo>
                    <a:pt x="211" y="0"/>
                  </a:moveTo>
                  <a:cubicBezTo>
                    <a:pt x="211" y="0"/>
                    <a:pt x="211" y="0"/>
                    <a:pt x="211" y="0"/>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11" name="Freeform 65"/>
            <p:cNvSpPr>
              <a:spLocks noEditPoints="1"/>
            </p:cNvSpPr>
            <p:nvPr/>
          </p:nvSpPr>
          <p:spPr bwMode="auto">
            <a:xfrm>
              <a:off x="4369618" y="1543359"/>
              <a:ext cx="62020" cy="12634"/>
            </a:xfrm>
            <a:custGeom>
              <a:avLst/>
              <a:gdLst>
                <a:gd name="T0" fmla="*/ 221 w 221"/>
                <a:gd name="T1" fmla="*/ 23 h 45"/>
                <a:gd name="T2" fmla="*/ 199 w 221"/>
                <a:gd name="T3" fmla="*/ 0 h 45"/>
                <a:gd name="T4" fmla="*/ 22 w 221"/>
                <a:gd name="T5" fmla="*/ 0 h 45"/>
                <a:gd name="T6" fmla="*/ 0 w 221"/>
                <a:gd name="T7" fmla="*/ 23 h 45"/>
                <a:gd name="T8" fmla="*/ 22 w 221"/>
                <a:gd name="T9" fmla="*/ 45 h 45"/>
                <a:gd name="T10" fmla="*/ 199 w 221"/>
                <a:gd name="T11" fmla="*/ 45 h 45"/>
                <a:gd name="T12" fmla="*/ 221 w 221"/>
                <a:gd name="T13" fmla="*/ 23 h 45"/>
                <a:gd name="T14" fmla="*/ 221 w 221"/>
                <a:gd name="T15" fmla="*/ 23 h 45"/>
                <a:gd name="T16" fmla="*/ 221 w 221"/>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5">
                  <a:moveTo>
                    <a:pt x="221" y="23"/>
                  </a:moveTo>
                  <a:cubicBezTo>
                    <a:pt x="221" y="10"/>
                    <a:pt x="211" y="0"/>
                    <a:pt x="199" y="0"/>
                  </a:cubicBezTo>
                  <a:cubicBezTo>
                    <a:pt x="22" y="0"/>
                    <a:pt x="22" y="0"/>
                    <a:pt x="22" y="0"/>
                  </a:cubicBezTo>
                  <a:cubicBezTo>
                    <a:pt x="10" y="0"/>
                    <a:pt x="0" y="10"/>
                    <a:pt x="0" y="23"/>
                  </a:cubicBezTo>
                  <a:cubicBezTo>
                    <a:pt x="0" y="35"/>
                    <a:pt x="10" y="45"/>
                    <a:pt x="22" y="45"/>
                  </a:cubicBezTo>
                  <a:cubicBezTo>
                    <a:pt x="199" y="45"/>
                    <a:pt x="199" y="45"/>
                    <a:pt x="199" y="45"/>
                  </a:cubicBezTo>
                  <a:cubicBezTo>
                    <a:pt x="211" y="45"/>
                    <a:pt x="221" y="35"/>
                    <a:pt x="221" y="23"/>
                  </a:cubicBezTo>
                  <a:close/>
                  <a:moveTo>
                    <a:pt x="221" y="23"/>
                  </a:moveTo>
                  <a:cubicBezTo>
                    <a:pt x="221" y="23"/>
                    <a:pt x="221" y="23"/>
                    <a:pt x="221" y="23"/>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sp>
          <p:nvSpPr>
            <p:cNvPr id="112" name="Freeform 66"/>
            <p:cNvSpPr>
              <a:spLocks noEditPoints="1"/>
            </p:cNvSpPr>
            <p:nvPr/>
          </p:nvSpPr>
          <p:spPr bwMode="auto">
            <a:xfrm>
              <a:off x="4259130" y="1428966"/>
              <a:ext cx="430008" cy="427481"/>
            </a:xfrm>
            <a:custGeom>
              <a:avLst/>
              <a:gdLst>
                <a:gd name="T0" fmla="*/ 1422 w 1536"/>
                <a:gd name="T1" fmla="*/ 706 h 1534"/>
                <a:gd name="T2" fmla="*/ 1491 w 1536"/>
                <a:gd name="T3" fmla="*/ 969 h 1534"/>
                <a:gd name="T4" fmla="*/ 1183 w 1536"/>
                <a:gd name="T5" fmla="*/ 1359 h 1534"/>
                <a:gd name="T6" fmla="*/ 1169 w 1536"/>
                <a:gd name="T7" fmla="*/ 1486 h 1534"/>
                <a:gd name="T8" fmla="*/ 1168 w 1536"/>
                <a:gd name="T9" fmla="*/ 1488 h 1534"/>
                <a:gd name="T10" fmla="*/ 970 w 1536"/>
                <a:gd name="T11" fmla="*/ 1370 h 1534"/>
                <a:gd name="T12" fmla="*/ 626 w 1536"/>
                <a:gd name="T13" fmla="*/ 1252 h 1534"/>
                <a:gd name="T14" fmla="*/ 626 w 1536"/>
                <a:gd name="T15" fmla="*/ 686 h 1534"/>
                <a:gd name="T16" fmla="*/ 1090 w 1536"/>
                <a:gd name="T17" fmla="*/ 568 h 1534"/>
                <a:gd name="T18" fmla="*/ 1383 w 1536"/>
                <a:gd name="T19" fmla="*/ 663 h 1534"/>
                <a:gd name="T20" fmla="*/ 1090 w 1536"/>
                <a:gd name="T21" fmla="*/ 523 h 1534"/>
                <a:gd name="T22" fmla="*/ 1073 w 1536"/>
                <a:gd name="T23" fmla="*/ 446 h 1534"/>
                <a:gd name="T24" fmla="*/ 627 w 1536"/>
                <a:gd name="T25" fmla="*/ 0 h 1534"/>
                <a:gd name="T26" fmla="*/ 131 w 1536"/>
                <a:gd name="T27" fmla="*/ 131 h 1534"/>
                <a:gd name="T28" fmla="*/ 28 w 1536"/>
                <a:gd name="T29" fmla="*/ 600 h 1534"/>
                <a:gd name="T30" fmla="*/ 70 w 1536"/>
                <a:gd name="T31" fmla="*/ 585 h 1534"/>
                <a:gd name="T32" fmla="*/ 163 w 1536"/>
                <a:gd name="T33" fmla="*/ 163 h 1534"/>
                <a:gd name="T34" fmla="*/ 627 w 1536"/>
                <a:gd name="T35" fmla="*/ 45 h 1534"/>
                <a:gd name="T36" fmla="*/ 1028 w 1536"/>
                <a:gd name="T37" fmla="*/ 446 h 1534"/>
                <a:gd name="T38" fmla="*/ 909 w 1536"/>
                <a:gd name="T39" fmla="*/ 523 h 1534"/>
                <a:gd name="T40" fmla="*/ 464 w 1536"/>
                <a:gd name="T41" fmla="*/ 936 h 1534"/>
                <a:gd name="T42" fmla="*/ 367 w 1536"/>
                <a:gd name="T43" fmla="*/ 965 h 1534"/>
                <a:gd name="T44" fmla="*/ 389 w 1536"/>
                <a:gd name="T45" fmla="*/ 885 h 1534"/>
                <a:gd name="T46" fmla="*/ 115 w 1536"/>
                <a:gd name="T47" fmla="*/ 672 h 1534"/>
                <a:gd name="T48" fmla="*/ 78 w 1536"/>
                <a:gd name="T49" fmla="*/ 697 h 1534"/>
                <a:gd name="T50" fmla="*/ 344 w 1536"/>
                <a:gd name="T51" fmla="*/ 882 h 1534"/>
                <a:gd name="T52" fmla="*/ 330 w 1536"/>
                <a:gd name="T53" fmla="*/ 991 h 1534"/>
                <a:gd name="T54" fmla="*/ 374 w 1536"/>
                <a:gd name="T55" fmla="*/ 1010 h 1534"/>
                <a:gd name="T56" fmla="*/ 594 w 1536"/>
                <a:gd name="T57" fmla="*/ 1284 h 1534"/>
                <a:gd name="T58" fmla="*/ 970 w 1536"/>
                <a:gd name="T59" fmla="*/ 1415 h 1534"/>
                <a:gd name="T60" fmla="*/ 1162 w 1536"/>
                <a:gd name="T61" fmla="*/ 1533 h 1534"/>
                <a:gd name="T62" fmla="*/ 1206 w 1536"/>
                <a:gd name="T63" fmla="*/ 1513 h 1534"/>
                <a:gd name="T64" fmla="*/ 1192 w 1536"/>
                <a:gd name="T65" fmla="*/ 1405 h 1534"/>
                <a:gd name="T66" fmla="*/ 1438 w 1536"/>
                <a:gd name="T67" fmla="*/ 1247 h 1534"/>
                <a:gd name="T68" fmla="*/ 1454 w 1536"/>
                <a:gd name="T69" fmla="*/ 712 h 1534"/>
                <a:gd name="T70" fmla="*/ 1454 w 1536"/>
                <a:gd name="T71" fmla="*/ 712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6" h="1534">
                  <a:moveTo>
                    <a:pt x="1454" y="712"/>
                  </a:moveTo>
                  <a:cubicBezTo>
                    <a:pt x="1447" y="701"/>
                    <a:pt x="1432" y="699"/>
                    <a:pt x="1422" y="706"/>
                  </a:cubicBezTo>
                  <a:cubicBezTo>
                    <a:pt x="1412" y="714"/>
                    <a:pt x="1410" y="728"/>
                    <a:pt x="1417" y="738"/>
                  </a:cubicBezTo>
                  <a:cubicBezTo>
                    <a:pt x="1465" y="806"/>
                    <a:pt x="1491" y="886"/>
                    <a:pt x="1491" y="969"/>
                  </a:cubicBezTo>
                  <a:cubicBezTo>
                    <a:pt x="1491" y="1059"/>
                    <a:pt x="1460" y="1148"/>
                    <a:pt x="1403" y="1219"/>
                  </a:cubicBezTo>
                  <a:cubicBezTo>
                    <a:pt x="1347" y="1289"/>
                    <a:pt x="1269" y="1339"/>
                    <a:pt x="1183" y="1359"/>
                  </a:cubicBezTo>
                  <a:cubicBezTo>
                    <a:pt x="1161" y="1365"/>
                    <a:pt x="1146" y="1385"/>
                    <a:pt x="1147" y="1407"/>
                  </a:cubicBezTo>
                  <a:cubicBezTo>
                    <a:pt x="1148" y="1427"/>
                    <a:pt x="1153" y="1457"/>
                    <a:pt x="1169" y="1486"/>
                  </a:cubicBezTo>
                  <a:cubicBezTo>
                    <a:pt x="1169" y="1486"/>
                    <a:pt x="1170" y="1487"/>
                    <a:pt x="1169" y="1488"/>
                  </a:cubicBezTo>
                  <a:cubicBezTo>
                    <a:pt x="1169" y="1489"/>
                    <a:pt x="1168" y="1489"/>
                    <a:pt x="1168" y="1488"/>
                  </a:cubicBezTo>
                  <a:cubicBezTo>
                    <a:pt x="1114" y="1482"/>
                    <a:pt x="1044" y="1461"/>
                    <a:pt x="1011" y="1396"/>
                  </a:cubicBezTo>
                  <a:cubicBezTo>
                    <a:pt x="1003" y="1380"/>
                    <a:pt x="987" y="1370"/>
                    <a:pt x="970" y="1370"/>
                  </a:cubicBezTo>
                  <a:cubicBezTo>
                    <a:pt x="909" y="1370"/>
                    <a:pt x="909" y="1370"/>
                    <a:pt x="909" y="1370"/>
                  </a:cubicBezTo>
                  <a:cubicBezTo>
                    <a:pt x="803" y="1370"/>
                    <a:pt x="702" y="1329"/>
                    <a:pt x="626" y="1252"/>
                  </a:cubicBezTo>
                  <a:cubicBezTo>
                    <a:pt x="550" y="1176"/>
                    <a:pt x="508" y="1076"/>
                    <a:pt x="508" y="969"/>
                  </a:cubicBezTo>
                  <a:cubicBezTo>
                    <a:pt x="508" y="862"/>
                    <a:pt x="550" y="762"/>
                    <a:pt x="626" y="686"/>
                  </a:cubicBezTo>
                  <a:cubicBezTo>
                    <a:pt x="702" y="610"/>
                    <a:pt x="803" y="568"/>
                    <a:pt x="909" y="568"/>
                  </a:cubicBezTo>
                  <a:cubicBezTo>
                    <a:pt x="1090" y="568"/>
                    <a:pt x="1090" y="568"/>
                    <a:pt x="1090" y="568"/>
                  </a:cubicBezTo>
                  <a:cubicBezTo>
                    <a:pt x="1185" y="568"/>
                    <a:pt x="1278" y="602"/>
                    <a:pt x="1351" y="665"/>
                  </a:cubicBezTo>
                  <a:cubicBezTo>
                    <a:pt x="1360" y="673"/>
                    <a:pt x="1375" y="672"/>
                    <a:pt x="1383" y="663"/>
                  </a:cubicBezTo>
                  <a:cubicBezTo>
                    <a:pt x="1391" y="653"/>
                    <a:pt x="1390" y="639"/>
                    <a:pt x="1380" y="631"/>
                  </a:cubicBezTo>
                  <a:cubicBezTo>
                    <a:pt x="1299" y="561"/>
                    <a:pt x="1196" y="523"/>
                    <a:pt x="1090" y="523"/>
                  </a:cubicBezTo>
                  <a:cubicBezTo>
                    <a:pt x="1067" y="523"/>
                    <a:pt x="1067" y="523"/>
                    <a:pt x="1067" y="523"/>
                  </a:cubicBezTo>
                  <a:cubicBezTo>
                    <a:pt x="1071" y="498"/>
                    <a:pt x="1073" y="472"/>
                    <a:pt x="1073" y="446"/>
                  </a:cubicBezTo>
                  <a:cubicBezTo>
                    <a:pt x="1073" y="328"/>
                    <a:pt x="1027" y="216"/>
                    <a:pt x="942" y="131"/>
                  </a:cubicBezTo>
                  <a:cubicBezTo>
                    <a:pt x="857" y="47"/>
                    <a:pt x="745" y="0"/>
                    <a:pt x="627" y="0"/>
                  </a:cubicBezTo>
                  <a:cubicBezTo>
                    <a:pt x="446" y="0"/>
                    <a:pt x="446" y="0"/>
                    <a:pt x="446" y="0"/>
                  </a:cubicBezTo>
                  <a:cubicBezTo>
                    <a:pt x="328" y="0"/>
                    <a:pt x="216" y="47"/>
                    <a:pt x="131" y="131"/>
                  </a:cubicBezTo>
                  <a:cubicBezTo>
                    <a:pt x="47" y="216"/>
                    <a:pt x="0" y="328"/>
                    <a:pt x="0" y="446"/>
                  </a:cubicBezTo>
                  <a:cubicBezTo>
                    <a:pt x="0" y="499"/>
                    <a:pt x="9" y="551"/>
                    <a:pt x="28" y="600"/>
                  </a:cubicBezTo>
                  <a:cubicBezTo>
                    <a:pt x="32" y="612"/>
                    <a:pt x="45" y="618"/>
                    <a:pt x="57" y="614"/>
                  </a:cubicBezTo>
                  <a:cubicBezTo>
                    <a:pt x="68" y="609"/>
                    <a:pt x="74" y="596"/>
                    <a:pt x="70" y="585"/>
                  </a:cubicBezTo>
                  <a:cubicBezTo>
                    <a:pt x="53" y="540"/>
                    <a:pt x="45" y="494"/>
                    <a:pt x="45" y="446"/>
                  </a:cubicBezTo>
                  <a:cubicBezTo>
                    <a:pt x="45" y="340"/>
                    <a:pt x="87" y="239"/>
                    <a:pt x="163" y="163"/>
                  </a:cubicBezTo>
                  <a:cubicBezTo>
                    <a:pt x="239" y="87"/>
                    <a:pt x="340" y="45"/>
                    <a:pt x="446" y="45"/>
                  </a:cubicBezTo>
                  <a:cubicBezTo>
                    <a:pt x="627" y="45"/>
                    <a:pt x="627" y="45"/>
                    <a:pt x="627" y="45"/>
                  </a:cubicBezTo>
                  <a:cubicBezTo>
                    <a:pt x="733" y="45"/>
                    <a:pt x="834" y="87"/>
                    <a:pt x="910" y="163"/>
                  </a:cubicBezTo>
                  <a:cubicBezTo>
                    <a:pt x="986" y="239"/>
                    <a:pt x="1028" y="340"/>
                    <a:pt x="1028" y="446"/>
                  </a:cubicBezTo>
                  <a:cubicBezTo>
                    <a:pt x="1028" y="472"/>
                    <a:pt x="1025" y="498"/>
                    <a:pt x="1021" y="523"/>
                  </a:cubicBezTo>
                  <a:cubicBezTo>
                    <a:pt x="909" y="523"/>
                    <a:pt x="909" y="523"/>
                    <a:pt x="909" y="523"/>
                  </a:cubicBezTo>
                  <a:cubicBezTo>
                    <a:pt x="791" y="523"/>
                    <a:pt x="679" y="569"/>
                    <a:pt x="594" y="654"/>
                  </a:cubicBezTo>
                  <a:cubicBezTo>
                    <a:pt x="517" y="730"/>
                    <a:pt x="472" y="830"/>
                    <a:pt x="464" y="936"/>
                  </a:cubicBezTo>
                  <a:cubicBezTo>
                    <a:pt x="433" y="954"/>
                    <a:pt x="398" y="962"/>
                    <a:pt x="368" y="966"/>
                  </a:cubicBezTo>
                  <a:cubicBezTo>
                    <a:pt x="368" y="966"/>
                    <a:pt x="367" y="966"/>
                    <a:pt x="367" y="965"/>
                  </a:cubicBezTo>
                  <a:cubicBezTo>
                    <a:pt x="366" y="964"/>
                    <a:pt x="367" y="964"/>
                    <a:pt x="367" y="963"/>
                  </a:cubicBezTo>
                  <a:cubicBezTo>
                    <a:pt x="383" y="934"/>
                    <a:pt x="388" y="904"/>
                    <a:pt x="389" y="885"/>
                  </a:cubicBezTo>
                  <a:cubicBezTo>
                    <a:pt x="390" y="862"/>
                    <a:pt x="375" y="842"/>
                    <a:pt x="353" y="837"/>
                  </a:cubicBezTo>
                  <a:cubicBezTo>
                    <a:pt x="256" y="813"/>
                    <a:pt x="172" y="755"/>
                    <a:pt x="115" y="672"/>
                  </a:cubicBezTo>
                  <a:cubicBezTo>
                    <a:pt x="108" y="661"/>
                    <a:pt x="94" y="659"/>
                    <a:pt x="83" y="666"/>
                  </a:cubicBezTo>
                  <a:cubicBezTo>
                    <a:pt x="73" y="673"/>
                    <a:pt x="71" y="687"/>
                    <a:pt x="78" y="697"/>
                  </a:cubicBezTo>
                  <a:cubicBezTo>
                    <a:pt x="141" y="789"/>
                    <a:pt x="235" y="855"/>
                    <a:pt x="343" y="880"/>
                  </a:cubicBezTo>
                  <a:cubicBezTo>
                    <a:pt x="343" y="881"/>
                    <a:pt x="344" y="881"/>
                    <a:pt x="344" y="882"/>
                  </a:cubicBezTo>
                  <a:cubicBezTo>
                    <a:pt x="343" y="897"/>
                    <a:pt x="339" y="920"/>
                    <a:pt x="327" y="942"/>
                  </a:cubicBezTo>
                  <a:cubicBezTo>
                    <a:pt x="319" y="957"/>
                    <a:pt x="320" y="976"/>
                    <a:pt x="330" y="991"/>
                  </a:cubicBezTo>
                  <a:cubicBezTo>
                    <a:pt x="338" y="1003"/>
                    <a:pt x="353" y="1011"/>
                    <a:pt x="368" y="1011"/>
                  </a:cubicBezTo>
                  <a:cubicBezTo>
                    <a:pt x="370" y="1011"/>
                    <a:pt x="372" y="1011"/>
                    <a:pt x="374" y="1010"/>
                  </a:cubicBezTo>
                  <a:cubicBezTo>
                    <a:pt x="407" y="1006"/>
                    <a:pt x="437" y="998"/>
                    <a:pt x="463" y="987"/>
                  </a:cubicBezTo>
                  <a:cubicBezTo>
                    <a:pt x="468" y="1099"/>
                    <a:pt x="514" y="1204"/>
                    <a:pt x="594" y="1284"/>
                  </a:cubicBezTo>
                  <a:cubicBezTo>
                    <a:pt x="679" y="1369"/>
                    <a:pt x="791" y="1415"/>
                    <a:pt x="909" y="1415"/>
                  </a:cubicBezTo>
                  <a:cubicBezTo>
                    <a:pt x="970" y="1415"/>
                    <a:pt x="970" y="1415"/>
                    <a:pt x="970" y="1415"/>
                  </a:cubicBezTo>
                  <a:cubicBezTo>
                    <a:pt x="970" y="1415"/>
                    <a:pt x="971" y="1416"/>
                    <a:pt x="971" y="1416"/>
                  </a:cubicBezTo>
                  <a:cubicBezTo>
                    <a:pt x="1004" y="1481"/>
                    <a:pt x="1072" y="1522"/>
                    <a:pt x="1162" y="1533"/>
                  </a:cubicBezTo>
                  <a:cubicBezTo>
                    <a:pt x="1164" y="1533"/>
                    <a:pt x="1166" y="1534"/>
                    <a:pt x="1168" y="1534"/>
                  </a:cubicBezTo>
                  <a:cubicBezTo>
                    <a:pt x="1183" y="1534"/>
                    <a:pt x="1198" y="1526"/>
                    <a:pt x="1206" y="1513"/>
                  </a:cubicBezTo>
                  <a:cubicBezTo>
                    <a:pt x="1216" y="1499"/>
                    <a:pt x="1217" y="1480"/>
                    <a:pt x="1209" y="1464"/>
                  </a:cubicBezTo>
                  <a:cubicBezTo>
                    <a:pt x="1197" y="1442"/>
                    <a:pt x="1193" y="1420"/>
                    <a:pt x="1192" y="1405"/>
                  </a:cubicBezTo>
                  <a:cubicBezTo>
                    <a:pt x="1192" y="1404"/>
                    <a:pt x="1193" y="1403"/>
                    <a:pt x="1193" y="1403"/>
                  </a:cubicBezTo>
                  <a:cubicBezTo>
                    <a:pt x="1289" y="1380"/>
                    <a:pt x="1376" y="1325"/>
                    <a:pt x="1438" y="1247"/>
                  </a:cubicBezTo>
                  <a:cubicBezTo>
                    <a:pt x="1501" y="1168"/>
                    <a:pt x="1536" y="1070"/>
                    <a:pt x="1536" y="969"/>
                  </a:cubicBezTo>
                  <a:cubicBezTo>
                    <a:pt x="1536" y="876"/>
                    <a:pt x="1508" y="787"/>
                    <a:pt x="1454" y="712"/>
                  </a:cubicBezTo>
                  <a:close/>
                  <a:moveTo>
                    <a:pt x="1454" y="712"/>
                  </a:moveTo>
                  <a:cubicBezTo>
                    <a:pt x="1454" y="712"/>
                    <a:pt x="1454" y="712"/>
                    <a:pt x="1454" y="712"/>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400">
                <a:latin typeface="Calibri" panose="020F0502020204030204" pitchFamily="34" charset="0"/>
                <a:cs typeface="Calibri" panose="020F0502020204030204" pitchFamily="34" charset="0"/>
              </a:endParaRPr>
            </a:p>
          </p:txBody>
        </p:sp>
      </p:grpSp>
      <p:grpSp>
        <p:nvGrpSpPr>
          <p:cNvPr id="113" name="Groupe 112"/>
          <p:cNvGrpSpPr/>
          <p:nvPr/>
        </p:nvGrpSpPr>
        <p:grpSpPr>
          <a:xfrm>
            <a:off x="2234497" y="4299549"/>
            <a:ext cx="403746" cy="328150"/>
            <a:chOff x="3558118" y="1433892"/>
            <a:chExt cx="358522" cy="428400"/>
          </a:xfrm>
        </p:grpSpPr>
        <p:sp>
          <p:nvSpPr>
            <p:cNvPr id="114" name="Freeform 5"/>
            <p:cNvSpPr>
              <a:spLocks noEditPoints="1"/>
            </p:cNvSpPr>
            <p:nvPr/>
          </p:nvSpPr>
          <p:spPr bwMode="auto">
            <a:xfrm>
              <a:off x="3558118" y="1433892"/>
              <a:ext cx="282000" cy="428400"/>
            </a:xfrm>
            <a:custGeom>
              <a:avLst/>
              <a:gdLst>
                <a:gd name="T0" fmla="*/ 865 w 1007"/>
                <a:gd name="T1" fmla="*/ 1267 h 1536"/>
                <a:gd name="T2" fmla="*/ 678 w 1007"/>
                <a:gd name="T3" fmla="*/ 1491 h 1536"/>
                <a:gd name="T4" fmla="*/ 491 w 1007"/>
                <a:gd name="T5" fmla="*/ 1136 h 1536"/>
                <a:gd name="T6" fmla="*/ 511 w 1007"/>
                <a:gd name="T7" fmla="*/ 1304 h 1536"/>
                <a:gd name="T8" fmla="*/ 845 w 1007"/>
                <a:gd name="T9" fmla="*/ 1304 h 1536"/>
                <a:gd name="T10" fmla="*/ 998 w 1007"/>
                <a:gd name="T11" fmla="*/ 1083 h 1536"/>
                <a:gd name="T12" fmla="*/ 865 w 1007"/>
                <a:gd name="T13" fmla="*/ 1106 h 1536"/>
                <a:gd name="T14" fmla="*/ 800 w 1007"/>
                <a:gd name="T15" fmla="*/ 1304 h 1536"/>
                <a:gd name="T16" fmla="*/ 556 w 1007"/>
                <a:gd name="T17" fmla="*/ 1304 h 1536"/>
                <a:gd name="T18" fmla="*/ 588 w 1007"/>
                <a:gd name="T19" fmla="*/ 1050 h 1536"/>
                <a:gd name="T20" fmla="*/ 777 w 1007"/>
                <a:gd name="T21" fmla="*/ 789 h 1536"/>
                <a:gd name="T22" fmla="*/ 930 w 1007"/>
                <a:gd name="T23" fmla="*/ 432 h 1536"/>
                <a:gd name="T24" fmla="*/ 845 w 1007"/>
                <a:gd name="T25" fmla="*/ 59 h 1536"/>
                <a:gd name="T26" fmla="*/ 715 w 1007"/>
                <a:gd name="T27" fmla="*/ 0 h 1536"/>
                <a:gd name="T28" fmla="*/ 657 w 1007"/>
                <a:gd name="T29" fmla="*/ 81 h 1536"/>
                <a:gd name="T30" fmla="*/ 787 w 1007"/>
                <a:gd name="T31" fmla="*/ 140 h 1536"/>
                <a:gd name="T32" fmla="*/ 892 w 1007"/>
                <a:gd name="T33" fmla="*/ 409 h 1536"/>
                <a:gd name="T34" fmla="*/ 619 w 1007"/>
                <a:gd name="T35" fmla="*/ 717 h 1536"/>
                <a:gd name="T36" fmla="*/ 532 w 1007"/>
                <a:gd name="T37" fmla="*/ 814 h 1536"/>
                <a:gd name="T38" fmla="*/ 660 w 1007"/>
                <a:gd name="T39" fmla="*/ 736 h 1536"/>
                <a:gd name="T40" fmla="*/ 736 w 1007"/>
                <a:gd name="T41" fmla="*/ 771 h 1536"/>
                <a:gd name="T42" fmla="*/ 543 w 1007"/>
                <a:gd name="T43" fmla="*/ 945 h 1536"/>
                <a:gd name="T44" fmla="*/ 500 w 1007"/>
                <a:gd name="T45" fmla="*/ 1092 h 1536"/>
                <a:gd name="T46" fmla="*/ 459 w 1007"/>
                <a:gd name="T47" fmla="*/ 1048 h 1536"/>
                <a:gd name="T48" fmla="*/ 432 w 1007"/>
                <a:gd name="T49" fmla="*/ 912 h 1536"/>
                <a:gd name="T50" fmla="*/ 287 w 1007"/>
                <a:gd name="T51" fmla="*/ 715 h 1536"/>
                <a:gd name="T52" fmla="*/ 441 w 1007"/>
                <a:gd name="T53" fmla="*/ 827 h 1536"/>
                <a:gd name="T54" fmla="*/ 456 w 1007"/>
                <a:gd name="T55" fmla="*/ 785 h 1536"/>
                <a:gd name="T56" fmla="*/ 276 w 1007"/>
                <a:gd name="T57" fmla="*/ 671 h 1536"/>
                <a:gd name="T58" fmla="*/ 170 w 1007"/>
                <a:gd name="T59" fmla="*/ 117 h 1536"/>
                <a:gd name="T60" fmla="*/ 287 w 1007"/>
                <a:gd name="T61" fmla="*/ 140 h 1536"/>
                <a:gd name="T62" fmla="*/ 346 w 1007"/>
                <a:gd name="T63" fmla="*/ 58 h 1536"/>
                <a:gd name="T64" fmla="*/ 216 w 1007"/>
                <a:gd name="T65" fmla="*/ 0 h 1536"/>
                <a:gd name="T66" fmla="*/ 158 w 1007"/>
                <a:gd name="T67" fmla="*/ 69 h 1536"/>
                <a:gd name="T68" fmla="*/ 73 w 1007"/>
                <a:gd name="T69" fmla="*/ 433 h 1536"/>
                <a:gd name="T70" fmla="*/ 225 w 1007"/>
                <a:gd name="T71" fmla="*/ 789 h 1536"/>
                <a:gd name="T72" fmla="*/ 414 w 1007"/>
                <a:gd name="T73" fmla="*/ 1048 h 1536"/>
                <a:gd name="T74" fmla="*/ 446 w 1007"/>
                <a:gd name="T75" fmla="*/ 1304 h 1536"/>
                <a:gd name="T76" fmla="*/ 910 w 1007"/>
                <a:gd name="T77" fmla="*/ 1304 h 1536"/>
                <a:gd name="T78" fmla="*/ 1007 w 1007"/>
                <a:gd name="T79" fmla="*/ 1147 h 1536"/>
                <a:gd name="T80" fmla="*/ 787 w 1007"/>
                <a:gd name="T81" fmla="*/ 95 h 1536"/>
                <a:gd name="T82" fmla="*/ 702 w 1007"/>
                <a:gd name="T83" fmla="*/ 81 h 1536"/>
                <a:gd name="T84" fmla="*/ 715 w 1007"/>
                <a:gd name="T85" fmla="*/ 45 h 1536"/>
                <a:gd name="T86" fmla="*/ 800 w 1007"/>
                <a:gd name="T87" fmla="*/ 58 h 1536"/>
                <a:gd name="T88" fmla="*/ 216 w 1007"/>
                <a:gd name="T89" fmla="*/ 45 h 1536"/>
                <a:gd name="T90" fmla="*/ 301 w 1007"/>
                <a:gd name="T91" fmla="*/ 58 h 1536"/>
                <a:gd name="T92" fmla="*/ 287 w 1007"/>
                <a:gd name="T93" fmla="*/ 95 h 1536"/>
                <a:gd name="T94" fmla="*/ 203 w 1007"/>
                <a:gd name="T95" fmla="*/ 81 h 1536"/>
                <a:gd name="T96" fmla="*/ 203 w 1007"/>
                <a:gd name="T97" fmla="*/ 58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7" h="1536">
                  <a:moveTo>
                    <a:pt x="999" y="1103"/>
                  </a:moveTo>
                  <a:cubicBezTo>
                    <a:pt x="922" y="1118"/>
                    <a:pt x="865" y="1186"/>
                    <a:pt x="865" y="1267"/>
                  </a:cubicBezTo>
                  <a:cubicBezTo>
                    <a:pt x="865" y="1304"/>
                    <a:pt x="865" y="1304"/>
                    <a:pt x="865" y="1304"/>
                  </a:cubicBezTo>
                  <a:cubicBezTo>
                    <a:pt x="865" y="1407"/>
                    <a:pt x="781" y="1491"/>
                    <a:pt x="678" y="1491"/>
                  </a:cubicBezTo>
                  <a:cubicBezTo>
                    <a:pt x="575" y="1491"/>
                    <a:pt x="491" y="1407"/>
                    <a:pt x="491" y="1304"/>
                  </a:cubicBezTo>
                  <a:cubicBezTo>
                    <a:pt x="491" y="1136"/>
                    <a:pt x="491" y="1136"/>
                    <a:pt x="491" y="1136"/>
                  </a:cubicBezTo>
                  <a:cubicBezTo>
                    <a:pt x="498" y="1137"/>
                    <a:pt x="504" y="1137"/>
                    <a:pt x="511" y="1136"/>
                  </a:cubicBezTo>
                  <a:cubicBezTo>
                    <a:pt x="511" y="1304"/>
                    <a:pt x="511" y="1304"/>
                    <a:pt x="511" y="1304"/>
                  </a:cubicBezTo>
                  <a:cubicBezTo>
                    <a:pt x="511" y="1397"/>
                    <a:pt x="586" y="1472"/>
                    <a:pt x="678" y="1472"/>
                  </a:cubicBezTo>
                  <a:cubicBezTo>
                    <a:pt x="770" y="1472"/>
                    <a:pt x="845" y="1397"/>
                    <a:pt x="845" y="1304"/>
                  </a:cubicBezTo>
                  <a:cubicBezTo>
                    <a:pt x="845" y="1267"/>
                    <a:pt x="845" y="1267"/>
                    <a:pt x="845" y="1267"/>
                  </a:cubicBezTo>
                  <a:cubicBezTo>
                    <a:pt x="845" y="1175"/>
                    <a:pt x="911" y="1099"/>
                    <a:pt x="998" y="1083"/>
                  </a:cubicBezTo>
                  <a:cubicBezTo>
                    <a:pt x="1006" y="1037"/>
                    <a:pt x="1006" y="1037"/>
                    <a:pt x="1006" y="1037"/>
                  </a:cubicBezTo>
                  <a:cubicBezTo>
                    <a:pt x="952" y="1043"/>
                    <a:pt x="903" y="1067"/>
                    <a:pt x="865" y="1106"/>
                  </a:cubicBezTo>
                  <a:cubicBezTo>
                    <a:pt x="823" y="1150"/>
                    <a:pt x="800" y="1207"/>
                    <a:pt x="800" y="1267"/>
                  </a:cubicBezTo>
                  <a:cubicBezTo>
                    <a:pt x="800" y="1304"/>
                    <a:pt x="800" y="1304"/>
                    <a:pt x="800" y="1304"/>
                  </a:cubicBezTo>
                  <a:cubicBezTo>
                    <a:pt x="800" y="1372"/>
                    <a:pt x="745" y="1427"/>
                    <a:pt x="678" y="1427"/>
                  </a:cubicBezTo>
                  <a:cubicBezTo>
                    <a:pt x="611" y="1427"/>
                    <a:pt x="556" y="1372"/>
                    <a:pt x="556" y="1304"/>
                  </a:cubicBezTo>
                  <a:cubicBezTo>
                    <a:pt x="556" y="1117"/>
                    <a:pt x="556" y="1117"/>
                    <a:pt x="556" y="1117"/>
                  </a:cubicBezTo>
                  <a:cubicBezTo>
                    <a:pt x="576" y="1101"/>
                    <a:pt x="588" y="1077"/>
                    <a:pt x="588" y="1050"/>
                  </a:cubicBezTo>
                  <a:cubicBezTo>
                    <a:pt x="588" y="954"/>
                    <a:pt x="588" y="954"/>
                    <a:pt x="588" y="954"/>
                  </a:cubicBezTo>
                  <a:cubicBezTo>
                    <a:pt x="672" y="929"/>
                    <a:pt x="741" y="869"/>
                    <a:pt x="777" y="789"/>
                  </a:cubicBezTo>
                  <a:cubicBezTo>
                    <a:pt x="792" y="757"/>
                    <a:pt x="785" y="721"/>
                    <a:pt x="764" y="697"/>
                  </a:cubicBezTo>
                  <a:cubicBezTo>
                    <a:pt x="764" y="696"/>
                    <a:pt x="930" y="433"/>
                    <a:pt x="930" y="432"/>
                  </a:cubicBezTo>
                  <a:cubicBezTo>
                    <a:pt x="1002" y="308"/>
                    <a:pt x="967" y="161"/>
                    <a:pt x="845" y="69"/>
                  </a:cubicBezTo>
                  <a:cubicBezTo>
                    <a:pt x="845" y="59"/>
                    <a:pt x="845" y="59"/>
                    <a:pt x="845" y="59"/>
                  </a:cubicBezTo>
                  <a:cubicBezTo>
                    <a:pt x="845" y="26"/>
                    <a:pt x="819" y="0"/>
                    <a:pt x="787" y="0"/>
                  </a:cubicBezTo>
                  <a:cubicBezTo>
                    <a:pt x="715" y="0"/>
                    <a:pt x="715" y="0"/>
                    <a:pt x="715" y="0"/>
                  </a:cubicBezTo>
                  <a:cubicBezTo>
                    <a:pt x="683" y="0"/>
                    <a:pt x="657" y="26"/>
                    <a:pt x="657" y="58"/>
                  </a:cubicBezTo>
                  <a:cubicBezTo>
                    <a:pt x="657" y="81"/>
                    <a:pt x="657" y="81"/>
                    <a:pt x="657" y="81"/>
                  </a:cubicBezTo>
                  <a:cubicBezTo>
                    <a:pt x="657" y="114"/>
                    <a:pt x="683" y="140"/>
                    <a:pt x="715" y="140"/>
                  </a:cubicBezTo>
                  <a:cubicBezTo>
                    <a:pt x="787" y="140"/>
                    <a:pt x="787" y="140"/>
                    <a:pt x="787" y="140"/>
                  </a:cubicBezTo>
                  <a:cubicBezTo>
                    <a:pt x="805" y="140"/>
                    <a:pt x="822" y="131"/>
                    <a:pt x="833" y="117"/>
                  </a:cubicBezTo>
                  <a:cubicBezTo>
                    <a:pt x="924" y="195"/>
                    <a:pt x="948" y="311"/>
                    <a:pt x="892" y="409"/>
                  </a:cubicBezTo>
                  <a:cubicBezTo>
                    <a:pt x="727" y="671"/>
                    <a:pt x="727" y="671"/>
                    <a:pt x="727" y="671"/>
                  </a:cubicBezTo>
                  <a:cubicBezTo>
                    <a:pt x="685" y="657"/>
                    <a:pt x="638" y="676"/>
                    <a:pt x="619" y="717"/>
                  </a:cubicBezTo>
                  <a:cubicBezTo>
                    <a:pt x="604" y="749"/>
                    <a:pt x="578" y="773"/>
                    <a:pt x="546" y="785"/>
                  </a:cubicBezTo>
                  <a:cubicBezTo>
                    <a:pt x="534" y="789"/>
                    <a:pt x="528" y="802"/>
                    <a:pt x="532" y="814"/>
                  </a:cubicBezTo>
                  <a:cubicBezTo>
                    <a:pt x="537" y="825"/>
                    <a:pt x="549" y="831"/>
                    <a:pt x="561" y="827"/>
                  </a:cubicBezTo>
                  <a:cubicBezTo>
                    <a:pt x="605" y="811"/>
                    <a:pt x="640" y="779"/>
                    <a:pt x="660" y="736"/>
                  </a:cubicBezTo>
                  <a:cubicBezTo>
                    <a:pt x="670" y="715"/>
                    <a:pt x="695" y="705"/>
                    <a:pt x="716" y="715"/>
                  </a:cubicBezTo>
                  <a:cubicBezTo>
                    <a:pt x="737" y="725"/>
                    <a:pt x="746" y="750"/>
                    <a:pt x="736" y="771"/>
                  </a:cubicBezTo>
                  <a:cubicBezTo>
                    <a:pt x="704" y="841"/>
                    <a:pt x="643" y="893"/>
                    <a:pt x="568" y="913"/>
                  </a:cubicBezTo>
                  <a:cubicBezTo>
                    <a:pt x="553" y="917"/>
                    <a:pt x="543" y="930"/>
                    <a:pt x="543" y="945"/>
                  </a:cubicBezTo>
                  <a:cubicBezTo>
                    <a:pt x="543" y="1050"/>
                    <a:pt x="543" y="1050"/>
                    <a:pt x="543" y="1050"/>
                  </a:cubicBezTo>
                  <a:cubicBezTo>
                    <a:pt x="543" y="1073"/>
                    <a:pt x="524" y="1092"/>
                    <a:pt x="500" y="1092"/>
                  </a:cubicBezTo>
                  <a:cubicBezTo>
                    <a:pt x="500" y="1092"/>
                    <a:pt x="499" y="1092"/>
                    <a:pt x="499" y="1092"/>
                  </a:cubicBezTo>
                  <a:cubicBezTo>
                    <a:pt x="477" y="1091"/>
                    <a:pt x="459" y="1071"/>
                    <a:pt x="459" y="1048"/>
                  </a:cubicBezTo>
                  <a:cubicBezTo>
                    <a:pt x="459" y="947"/>
                    <a:pt x="459" y="947"/>
                    <a:pt x="459" y="947"/>
                  </a:cubicBezTo>
                  <a:cubicBezTo>
                    <a:pt x="459" y="931"/>
                    <a:pt x="448" y="917"/>
                    <a:pt x="432" y="912"/>
                  </a:cubicBezTo>
                  <a:cubicBezTo>
                    <a:pt x="358" y="892"/>
                    <a:pt x="298" y="840"/>
                    <a:pt x="266" y="771"/>
                  </a:cubicBezTo>
                  <a:cubicBezTo>
                    <a:pt x="256" y="750"/>
                    <a:pt x="266" y="725"/>
                    <a:pt x="287" y="715"/>
                  </a:cubicBezTo>
                  <a:cubicBezTo>
                    <a:pt x="308" y="705"/>
                    <a:pt x="332" y="715"/>
                    <a:pt x="342" y="736"/>
                  </a:cubicBezTo>
                  <a:cubicBezTo>
                    <a:pt x="362" y="779"/>
                    <a:pt x="397" y="811"/>
                    <a:pt x="441" y="827"/>
                  </a:cubicBezTo>
                  <a:cubicBezTo>
                    <a:pt x="453" y="831"/>
                    <a:pt x="466" y="825"/>
                    <a:pt x="470" y="814"/>
                  </a:cubicBezTo>
                  <a:cubicBezTo>
                    <a:pt x="474" y="802"/>
                    <a:pt x="468" y="789"/>
                    <a:pt x="456" y="785"/>
                  </a:cubicBezTo>
                  <a:cubicBezTo>
                    <a:pt x="433" y="777"/>
                    <a:pt x="402" y="758"/>
                    <a:pt x="383" y="717"/>
                  </a:cubicBezTo>
                  <a:cubicBezTo>
                    <a:pt x="364" y="676"/>
                    <a:pt x="317" y="657"/>
                    <a:pt x="276" y="671"/>
                  </a:cubicBezTo>
                  <a:cubicBezTo>
                    <a:pt x="111" y="409"/>
                    <a:pt x="111" y="409"/>
                    <a:pt x="111" y="409"/>
                  </a:cubicBezTo>
                  <a:cubicBezTo>
                    <a:pt x="54" y="311"/>
                    <a:pt x="79" y="195"/>
                    <a:pt x="170" y="117"/>
                  </a:cubicBezTo>
                  <a:cubicBezTo>
                    <a:pt x="181" y="131"/>
                    <a:pt x="197" y="140"/>
                    <a:pt x="216" y="140"/>
                  </a:cubicBezTo>
                  <a:cubicBezTo>
                    <a:pt x="287" y="140"/>
                    <a:pt x="287" y="140"/>
                    <a:pt x="287" y="140"/>
                  </a:cubicBezTo>
                  <a:cubicBezTo>
                    <a:pt x="320" y="140"/>
                    <a:pt x="346" y="114"/>
                    <a:pt x="346" y="81"/>
                  </a:cubicBezTo>
                  <a:cubicBezTo>
                    <a:pt x="346" y="58"/>
                    <a:pt x="346" y="58"/>
                    <a:pt x="346" y="58"/>
                  </a:cubicBezTo>
                  <a:cubicBezTo>
                    <a:pt x="346" y="26"/>
                    <a:pt x="320" y="0"/>
                    <a:pt x="287" y="0"/>
                  </a:cubicBezTo>
                  <a:cubicBezTo>
                    <a:pt x="216" y="0"/>
                    <a:pt x="216" y="0"/>
                    <a:pt x="216" y="0"/>
                  </a:cubicBezTo>
                  <a:cubicBezTo>
                    <a:pt x="184" y="0"/>
                    <a:pt x="158" y="26"/>
                    <a:pt x="158" y="58"/>
                  </a:cubicBezTo>
                  <a:cubicBezTo>
                    <a:pt x="158" y="69"/>
                    <a:pt x="158" y="69"/>
                    <a:pt x="158" y="69"/>
                  </a:cubicBezTo>
                  <a:cubicBezTo>
                    <a:pt x="36" y="161"/>
                    <a:pt x="0" y="308"/>
                    <a:pt x="72" y="432"/>
                  </a:cubicBezTo>
                  <a:cubicBezTo>
                    <a:pt x="73" y="432"/>
                    <a:pt x="73" y="432"/>
                    <a:pt x="73" y="433"/>
                  </a:cubicBezTo>
                  <a:cubicBezTo>
                    <a:pt x="238" y="696"/>
                    <a:pt x="238" y="696"/>
                    <a:pt x="238" y="696"/>
                  </a:cubicBezTo>
                  <a:cubicBezTo>
                    <a:pt x="217" y="721"/>
                    <a:pt x="210" y="757"/>
                    <a:pt x="225" y="789"/>
                  </a:cubicBezTo>
                  <a:cubicBezTo>
                    <a:pt x="262" y="869"/>
                    <a:pt x="330" y="929"/>
                    <a:pt x="414" y="954"/>
                  </a:cubicBezTo>
                  <a:cubicBezTo>
                    <a:pt x="414" y="1048"/>
                    <a:pt x="414" y="1048"/>
                    <a:pt x="414" y="1048"/>
                  </a:cubicBezTo>
                  <a:cubicBezTo>
                    <a:pt x="414" y="1075"/>
                    <a:pt x="427" y="1100"/>
                    <a:pt x="446" y="1117"/>
                  </a:cubicBezTo>
                  <a:cubicBezTo>
                    <a:pt x="446" y="1304"/>
                    <a:pt x="446" y="1304"/>
                    <a:pt x="446" y="1304"/>
                  </a:cubicBezTo>
                  <a:cubicBezTo>
                    <a:pt x="446" y="1432"/>
                    <a:pt x="550" y="1536"/>
                    <a:pt x="678" y="1536"/>
                  </a:cubicBezTo>
                  <a:cubicBezTo>
                    <a:pt x="806" y="1536"/>
                    <a:pt x="910" y="1432"/>
                    <a:pt x="910" y="1304"/>
                  </a:cubicBezTo>
                  <a:cubicBezTo>
                    <a:pt x="910" y="1267"/>
                    <a:pt x="910" y="1267"/>
                    <a:pt x="910" y="1267"/>
                  </a:cubicBezTo>
                  <a:cubicBezTo>
                    <a:pt x="910" y="1208"/>
                    <a:pt x="951" y="1158"/>
                    <a:pt x="1007" y="1147"/>
                  </a:cubicBezTo>
                  <a:moveTo>
                    <a:pt x="800" y="81"/>
                  </a:moveTo>
                  <a:cubicBezTo>
                    <a:pt x="800" y="89"/>
                    <a:pt x="794" y="95"/>
                    <a:pt x="787" y="95"/>
                  </a:cubicBezTo>
                  <a:cubicBezTo>
                    <a:pt x="715" y="95"/>
                    <a:pt x="715" y="95"/>
                    <a:pt x="715" y="95"/>
                  </a:cubicBezTo>
                  <a:cubicBezTo>
                    <a:pt x="708" y="95"/>
                    <a:pt x="702" y="89"/>
                    <a:pt x="702" y="81"/>
                  </a:cubicBezTo>
                  <a:cubicBezTo>
                    <a:pt x="702" y="58"/>
                    <a:pt x="702" y="58"/>
                    <a:pt x="702" y="58"/>
                  </a:cubicBezTo>
                  <a:cubicBezTo>
                    <a:pt x="702" y="51"/>
                    <a:pt x="708" y="45"/>
                    <a:pt x="715" y="45"/>
                  </a:cubicBezTo>
                  <a:cubicBezTo>
                    <a:pt x="787" y="45"/>
                    <a:pt x="787" y="45"/>
                    <a:pt x="787" y="45"/>
                  </a:cubicBezTo>
                  <a:cubicBezTo>
                    <a:pt x="794" y="45"/>
                    <a:pt x="800" y="51"/>
                    <a:pt x="800" y="58"/>
                  </a:cubicBezTo>
                  <a:lnTo>
                    <a:pt x="800" y="81"/>
                  </a:lnTo>
                  <a:close/>
                  <a:moveTo>
                    <a:pt x="216" y="45"/>
                  </a:moveTo>
                  <a:cubicBezTo>
                    <a:pt x="287" y="45"/>
                    <a:pt x="287" y="45"/>
                    <a:pt x="287" y="45"/>
                  </a:cubicBezTo>
                  <a:cubicBezTo>
                    <a:pt x="295" y="45"/>
                    <a:pt x="301" y="51"/>
                    <a:pt x="301" y="58"/>
                  </a:cubicBezTo>
                  <a:cubicBezTo>
                    <a:pt x="301" y="81"/>
                    <a:pt x="301" y="81"/>
                    <a:pt x="301" y="81"/>
                  </a:cubicBezTo>
                  <a:cubicBezTo>
                    <a:pt x="301" y="89"/>
                    <a:pt x="295" y="95"/>
                    <a:pt x="287" y="95"/>
                  </a:cubicBezTo>
                  <a:cubicBezTo>
                    <a:pt x="216" y="95"/>
                    <a:pt x="216" y="95"/>
                    <a:pt x="216" y="95"/>
                  </a:cubicBezTo>
                  <a:cubicBezTo>
                    <a:pt x="209" y="95"/>
                    <a:pt x="203" y="89"/>
                    <a:pt x="203" y="81"/>
                  </a:cubicBezTo>
                  <a:cubicBezTo>
                    <a:pt x="203" y="58"/>
                    <a:pt x="203" y="58"/>
                    <a:pt x="203" y="58"/>
                  </a:cubicBezTo>
                  <a:cubicBezTo>
                    <a:pt x="203" y="58"/>
                    <a:pt x="203" y="58"/>
                    <a:pt x="203" y="58"/>
                  </a:cubicBezTo>
                  <a:cubicBezTo>
                    <a:pt x="203" y="51"/>
                    <a:pt x="209" y="45"/>
                    <a:pt x="216" y="45"/>
                  </a:cubicBezTo>
                  <a:close/>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a:p>
          </p:txBody>
        </p:sp>
        <p:sp>
          <p:nvSpPr>
            <p:cNvPr id="115" name="Line 10"/>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6" name="Line 11"/>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117" name="Groupe 116"/>
            <p:cNvGrpSpPr>
              <a:grpSpLocks noChangeAspect="1"/>
            </p:cNvGrpSpPr>
            <p:nvPr/>
          </p:nvGrpSpPr>
          <p:grpSpPr>
            <a:xfrm>
              <a:off x="3834770" y="1697850"/>
              <a:ext cx="81870" cy="82800"/>
              <a:chOff x="3836675" y="1682610"/>
              <a:chExt cx="101125" cy="102274"/>
            </a:xfrm>
          </p:grpSpPr>
          <p:sp>
            <p:nvSpPr>
              <p:cNvPr id="118" name="Line 6"/>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9" name="Line 7"/>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0" name="Line 8"/>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1" name="Line 9"/>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2" name="Freeform 15"/>
              <p:cNvSpPr>
                <a:spLocks noEditPoints="1"/>
              </p:cNvSpPr>
              <p:nvPr/>
            </p:nvSpPr>
            <p:spPr bwMode="auto">
              <a:xfrm>
                <a:off x="3860578" y="1706282"/>
                <a:ext cx="55159" cy="54929"/>
              </a:xfrm>
              <a:custGeom>
                <a:avLst/>
                <a:gdLst>
                  <a:gd name="T0" fmla="*/ 99 w 197"/>
                  <a:gd name="T1" fmla="*/ 0 h 197"/>
                  <a:gd name="T2" fmla="*/ 0 w 197"/>
                  <a:gd name="T3" fmla="*/ 98 h 197"/>
                  <a:gd name="T4" fmla="*/ 99 w 197"/>
                  <a:gd name="T5" fmla="*/ 197 h 197"/>
                  <a:gd name="T6" fmla="*/ 197 w 197"/>
                  <a:gd name="T7" fmla="*/ 98 h 197"/>
                  <a:gd name="T8" fmla="*/ 99 w 197"/>
                  <a:gd name="T9" fmla="*/ 0 h 197"/>
                  <a:gd name="T10" fmla="*/ 99 w 197"/>
                  <a:gd name="T11" fmla="*/ 152 h 197"/>
                  <a:gd name="T12" fmla="*/ 46 w 197"/>
                  <a:gd name="T13" fmla="*/ 98 h 197"/>
                  <a:gd name="T14" fmla="*/ 99 w 197"/>
                  <a:gd name="T15" fmla="*/ 45 h 197"/>
                  <a:gd name="T16" fmla="*/ 152 w 197"/>
                  <a:gd name="T17" fmla="*/ 98 h 197"/>
                  <a:gd name="T18" fmla="*/ 99 w 197"/>
                  <a:gd name="T19" fmla="*/ 152 h 197"/>
                  <a:gd name="T20" fmla="*/ 99 w 197"/>
                  <a:gd name="T21" fmla="*/ 152 h 197"/>
                  <a:gd name="T22" fmla="*/ 99 w 197"/>
                  <a:gd name="T23"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 h="197">
                    <a:moveTo>
                      <a:pt x="99" y="0"/>
                    </a:moveTo>
                    <a:cubicBezTo>
                      <a:pt x="45" y="0"/>
                      <a:pt x="0" y="44"/>
                      <a:pt x="0" y="98"/>
                    </a:cubicBezTo>
                    <a:cubicBezTo>
                      <a:pt x="0" y="153"/>
                      <a:pt x="45" y="197"/>
                      <a:pt x="99" y="197"/>
                    </a:cubicBezTo>
                    <a:cubicBezTo>
                      <a:pt x="153" y="197"/>
                      <a:pt x="197" y="153"/>
                      <a:pt x="197" y="98"/>
                    </a:cubicBezTo>
                    <a:cubicBezTo>
                      <a:pt x="197" y="44"/>
                      <a:pt x="153" y="0"/>
                      <a:pt x="99" y="0"/>
                    </a:cubicBezTo>
                    <a:close/>
                    <a:moveTo>
                      <a:pt x="99" y="152"/>
                    </a:moveTo>
                    <a:cubicBezTo>
                      <a:pt x="69" y="152"/>
                      <a:pt x="46" y="128"/>
                      <a:pt x="46" y="98"/>
                    </a:cubicBezTo>
                    <a:cubicBezTo>
                      <a:pt x="46" y="69"/>
                      <a:pt x="69" y="45"/>
                      <a:pt x="99" y="45"/>
                    </a:cubicBezTo>
                    <a:cubicBezTo>
                      <a:pt x="128" y="45"/>
                      <a:pt x="152" y="69"/>
                      <a:pt x="152" y="98"/>
                    </a:cubicBezTo>
                    <a:cubicBezTo>
                      <a:pt x="152" y="128"/>
                      <a:pt x="128" y="152"/>
                      <a:pt x="99" y="152"/>
                    </a:cubicBezTo>
                    <a:close/>
                    <a:moveTo>
                      <a:pt x="99" y="152"/>
                    </a:moveTo>
                    <a:cubicBezTo>
                      <a:pt x="99" y="152"/>
                      <a:pt x="99" y="152"/>
                      <a:pt x="99" y="152"/>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a:p>
            </p:txBody>
          </p:sp>
          <p:sp>
            <p:nvSpPr>
              <p:cNvPr id="123" name="Freeform 16"/>
              <p:cNvSpPr>
                <a:spLocks/>
              </p:cNvSpPr>
              <p:nvPr/>
            </p:nvSpPr>
            <p:spPr bwMode="auto">
              <a:xfrm>
                <a:off x="3836675" y="1682610"/>
                <a:ext cx="101125" cy="102274"/>
              </a:xfrm>
              <a:custGeom>
                <a:avLst/>
                <a:gdLst>
                  <a:gd name="T0" fmla="*/ 9 w 361"/>
                  <a:gd name="T1" fmla="*/ 241 h 367"/>
                  <a:gd name="T2" fmla="*/ 184 w 361"/>
                  <a:gd name="T3" fmla="*/ 367 h 367"/>
                  <a:gd name="T4" fmla="*/ 357 w 361"/>
                  <a:gd name="T5" fmla="*/ 243 h 367"/>
                  <a:gd name="T6" fmla="*/ 343 w 361"/>
                  <a:gd name="T7" fmla="*/ 215 h 367"/>
                  <a:gd name="T8" fmla="*/ 315 w 361"/>
                  <a:gd name="T9" fmla="*/ 229 h 367"/>
                  <a:gd name="T10" fmla="*/ 184 w 361"/>
                  <a:gd name="T11" fmla="*/ 322 h 367"/>
                  <a:gd name="T12" fmla="*/ 45 w 361"/>
                  <a:gd name="T13" fmla="*/ 177 h 367"/>
                  <a:gd name="T14" fmla="*/ 184 w 361"/>
                  <a:gd name="T15" fmla="*/ 45 h 367"/>
                  <a:gd name="T16" fmla="*/ 315 w 361"/>
                  <a:gd name="T17" fmla="*/ 138 h 367"/>
                  <a:gd name="T18" fmla="*/ 343 w 361"/>
                  <a:gd name="T19" fmla="*/ 152 h 367"/>
                  <a:gd name="T20" fmla="*/ 357 w 361"/>
                  <a:gd name="T21" fmla="*/ 124 h 367"/>
                  <a:gd name="T22" fmla="*/ 184 w 361"/>
                  <a:gd name="T23" fmla="*/ 0 h 367"/>
                  <a:gd name="T24" fmla="*/ 8 w 361"/>
                  <a:gd name="T25" fmla="*/ 131 h 367"/>
                  <a:gd name="T26" fmla="*/ 0 w 361"/>
                  <a:gd name="T27" fmla="*/ 177 h 367"/>
                  <a:gd name="T28" fmla="*/ 1 w 361"/>
                  <a:gd name="T29" fmla="*/ 19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367">
                    <a:moveTo>
                      <a:pt x="9" y="241"/>
                    </a:moveTo>
                    <a:cubicBezTo>
                      <a:pt x="34" y="314"/>
                      <a:pt x="103" y="367"/>
                      <a:pt x="184" y="367"/>
                    </a:cubicBezTo>
                    <a:cubicBezTo>
                      <a:pt x="262" y="367"/>
                      <a:pt x="332" y="317"/>
                      <a:pt x="357" y="243"/>
                    </a:cubicBezTo>
                    <a:cubicBezTo>
                      <a:pt x="361" y="232"/>
                      <a:pt x="355" y="219"/>
                      <a:pt x="343" y="215"/>
                    </a:cubicBezTo>
                    <a:cubicBezTo>
                      <a:pt x="332" y="211"/>
                      <a:pt x="319" y="217"/>
                      <a:pt x="315" y="229"/>
                    </a:cubicBezTo>
                    <a:cubicBezTo>
                      <a:pt x="296" y="285"/>
                      <a:pt x="243" y="322"/>
                      <a:pt x="184" y="322"/>
                    </a:cubicBezTo>
                    <a:cubicBezTo>
                      <a:pt x="105" y="322"/>
                      <a:pt x="41" y="256"/>
                      <a:pt x="45" y="177"/>
                    </a:cubicBezTo>
                    <a:cubicBezTo>
                      <a:pt x="49" y="104"/>
                      <a:pt x="109" y="45"/>
                      <a:pt x="184" y="45"/>
                    </a:cubicBezTo>
                    <a:cubicBezTo>
                      <a:pt x="243" y="45"/>
                      <a:pt x="296" y="82"/>
                      <a:pt x="315" y="138"/>
                    </a:cubicBezTo>
                    <a:cubicBezTo>
                      <a:pt x="319" y="150"/>
                      <a:pt x="332" y="156"/>
                      <a:pt x="343" y="152"/>
                    </a:cubicBezTo>
                    <a:cubicBezTo>
                      <a:pt x="355" y="148"/>
                      <a:pt x="361" y="135"/>
                      <a:pt x="357" y="124"/>
                    </a:cubicBezTo>
                    <a:cubicBezTo>
                      <a:pt x="332" y="50"/>
                      <a:pt x="262" y="0"/>
                      <a:pt x="184" y="0"/>
                    </a:cubicBezTo>
                    <a:cubicBezTo>
                      <a:pt x="101" y="0"/>
                      <a:pt x="31" y="55"/>
                      <a:pt x="8" y="131"/>
                    </a:cubicBezTo>
                    <a:cubicBezTo>
                      <a:pt x="0" y="177"/>
                      <a:pt x="0" y="177"/>
                      <a:pt x="0" y="177"/>
                    </a:cubicBezTo>
                    <a:cubicBezTo>
                      <a:pt x="0" y="184"/>
                      <a:pt x="0" y="191"/>
                      <a:pt x="1" y="197"/>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a:p>
            </p:txBody>
          </p:sp>
        </p:grpSp>
      </p:grpSp>
      <p:sp>
        <p:nvSpPr>
          <p:cNvPr id="124" name="Rectangle 123"/>
          <p:cNvSpPr/>
          <p:nvPr/>
        </p:nvSpPr>
        <p:spPr>
          <a:xfrm>
            <a:off x="2873162" y="4748836"/>
            <a:ext cx="841682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sz="1600" b="1" dirty="0">
                <a:solidFill>
                  <a:srgbClr val="F8B0CC"/>
                </a:solidFill>
                <a:latin typeface="Calibri" panose="020F0502020204030204" pitchFamily="34" charset="0"/>
                <a:cs typeface="Calibri" panose="020F0502020204030204" pitchFamily="34" charset="0"/>
                <a:sym typeface="Helvetica Neue"/>
              </a:rPr>
              <a:t>Accouchement</a:t>
            </a:r>
            <a:r>
              <a:rPr lang="fr-FR" sz="1600" dirty="0">
                <a:latin typeface="Calibri" panose="020F0502020204030204" pitchFamily="34" charset="0"/>
                <a:cs typeface="Calibri" panose="020F0502020204030204" pitchFamily="34" charset="0"/>
                <a:sym typeface="Helvetica Neue"/>
              </a:rPr>
              <a:t> : partage et envoi d</a:t>
            </a:r>
            <a:r>
              <a:rPr lang="fr-FR" sz="1600" dirty="0">
                <a:latin typeface="Calibri" panose="020F0502020204030204" pitchFamily="34" charset="0"/>
                <a:cs typeface="Calibri" panose="020F0502020204030204" pitchFamily="34" charset="0"/>
              </a:rPr>
              <a:t>es informations saisies dans le DPI, résultats de labo et CR imagerie</a:t>
            </a:r>
          </a:p>
        </p:txBody>
      </p:sp>
      <p:grpSp>
        <p:nvGrpSpPr>
          <p:cNvPr id="125" name="Groupe 124"/>
          <p:cNvGrpSpPr/>
          <p:nvPr/>
        </p:nvGrpSpPr>
        <p:grpSpPr>
          <a:xfrm>
            <a:off x="2221583" y="5575035"/>
            <a:ext cx="429575" cy="307329"/>
            <a:chOff x="893792" y="5709764"/>
            <a:chExt cx="659981" cy="603719"/>
          </a:xfrm>
        </p:grpSpPr>
        <p:sp>
          <p:nvSpPr>
            <p:cNvPr id="126" name="Freeform 6"/>
            <p:cNvSpPr>
              <a:spLocks noEditPoints="1"/>
            </p:cNvSpPr>
            <p:nvPr/>
          </p:nvSpPr>
          <p:spPr bwMode="auto">
            <a:xfrm>
              <a:off x="1017927" y="5938761"/>
              <a:ext cx="411713" cy="293532"/>
            </a:xfrm>
            <a:custGeom>
              <a:avLst/>
              <a:gdLst>
                <a:gd name="T0" fmla="*/ 934 w 956"/>
                <a:gd name="T1" fmla="*/ 638 h 681"/>
                <a:gd name="T2" fmla="*/ 44 w 956"/>
                <a:gd name="T3" fmla="*/ 638 h 681"/>
                <a:gd name="T4" fmla="*/ 44 w 956"/>
                <a:gd name="T5" fmla="*/ 22 h 681"/>
                <a:gd name="T6" fmla="*/ 22 w 956"/>
                <a:gd name="T7" fmla="*/ 0 h 681"/>
                <a:gd name="T8" fmla="*/ 0 w 956"/>
                <a:gd name="T9" fmla="*/ 22 h 681"/>
                <a:gd name="T10" fmla="*/ 0 w 956"/>
                <a:gd name="T11" fmla="*/ 659 h 681"/>
                <a:gd name="T12" fmla="*/ 22 w 956"/>
                <a:gd name="T13" fmla="*/ 681 h 681"/>
                <a:gd name="T14" fmla="*/ 934 w 956"/>
                <a:gd name="T15" fmla="*/ 681 h 681"/>
                <a:gd name="T16" fmla="*/ 956 w 956"/>
                <a:gd name="T17" fmla="*/ 659 h 681"/>
                <a:gd name="T18" fmla="*/ 934 w 956"/>
                <a:gd name="T19" fmla="*/ 638 h 681"/>
                <a:gd name="T20" fmla="*/ 934 w 956"/>
                <a:gd name="T21" fmla="*/ 638 h 681"/>
                <a:gd name="T22" fmla="*/ 934 w 956"/>
                <a:gd name="T23" fmla="*/ 63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6" h="681">
                  <a:moveTo>
                    <a:pt x="934" y="638"/>
                  </a:moveTo>
                  <a:cubicBezTo>
                    <a:pt x="44" y="638"/>
                    <a:pt x="44" y="638"/>
                    <a:pt x="44" y="638"/>
                  </a:cubicBezTo>
                  <a:cubicBezTo>
                    <a:pt x="44" y="22"/>
                    <a:pt x="44" y="22"/>
                    <a:pt x="44" y="22"/>
                  </a:cubicBezTo>
                  <a:cubicBezTo>
                    <a:pt x="44" y="10"/>
                    <a:pt x="34" y="0"/>
                    <a:pt x="22" y="0"/>
                  </a:cubicBezTo>
                  <a:cubicBezTo>
                    <a:pt x="10" y="0"/>
                    <a:pt x="0" y="10"/>
                    <a:pt x="0" y="22"/>
                  </a:cubicBezTo>
                  <a:cubicBezTo>
                    <a:pt x="0" y="659"/>
                    <a:pt x="0" y="659"/>
                    <a:pt x="0" y="659"/>
                  </a:cubicBezTo>
                  <a:cubicBezTo>
                    <a:pt x="0" y="672"/>
                    <a:pt x="10" y="681"/>
                    <a:pt x="22" y="681"/>
                  </a:cubicBezTo>
                  <a:cubicBezTo>
                    <a:pt x="934" y="681"/>
                    <a:pt x="934" y="681"/>
                    <a:pt x="934" y="681"/>
                  </a:cubicBezTo>
                  <a:cubicBezTo>
                    <a:pt x="946" y="681"/>
                    <a:pt x="956" y="672"/>
                    <a:pt x="956" y="659"/>
                  </a:cubicBezTo>
                  <a:cubicBezTo>
                    <a:pt x="956" y="647"/>
                    <a:pt x="946" y="638"/>
                    <a:pt x="934" y="638"/>
                  </a:cubicBezTo>
                  <a:close/>
                  <a:moveTo>
                    <a:pt x="934" y="638"/>
                  </a:moveTo>
                  <a:cubicBezTo>
                    <a:pt x="934" y="638"/>
                    <a:pt x="934" y="638"/>
                    <a:pt x="934" y="638"/>
                  </a:cubicBezTo>
                </a:path>
              </a:pathLst>
            </a:custGeom>
            <a:solidFill>
              <a:srgbClr val="F8B0CC"/>
            </a:solidFill>
            <a:ln>
              <a:noFill/>
            </a:ln>
          </p:spPr>
          <p:txBody>
            <a:bodyPr vert="horz" wrap="square" lIns="91440" tIns="45720" rIns="91440" bIns="45720" numCol="1" anchor="t" anchorCtr="0" compatLnSpc="1">
              <a:prstTxWarp prst="textNoShape">
                <a:avLst/>
              </a:prstTxWarp>
            </a:bodyPr>
            <a:lstStyle/>
            <a:p>
              <a:endParaRPr lang="fr-FR"/>
            </a:p>
          </p:txBody>
        </p:sp>
        <p:sp>
          <p:nvSpPr>
            <p:cNvPr id="127" name="Freeform 7"/>
            <p:cNvSpPr>
              <a:spLocks noEditPoints="1"/>
            </p:cNvSpPr>
            <p:nvPr/>
          </p:nvSpPr>
          <p:spPr bwMode="auto">
            <a:xfrm>
              <a:off x="893792" y="5709764"/>
              <a:ext cx="659981" cy="603719"/>
            </a:xfrm>
            <a:custGeom>
              <a:avLst/>
              <a:gdLst>
                <a:gd name="T0" fmla="*/ 1345 w 1536"/>
                <a:gd name="T1" fmla="*/ 1269 h 1401"/>
                <a:gd name="T2" fmla="*/ 1415 w 1536"/>
                <a:gd name="T3" fmla="*/ 609 h 1401"/>
                <a:gd name="T4" fmla="*/ 1534 w 1536"/>
                <a:gd name="T5" fmla="*/ 545 h 1401"/>
                <a:gd name="T6" fmla="*/ 1332 w 1536"/>
                <a:gd name="T7" fmla="*/ 370 h 1401"/>
                <a:gd name="T8" fmla="*/ 1308 w 1536"/>
                <a:gd name="T9" fmla="*/ 406 h 1401"/>
                <a:gd name="T10" fmla="*/ 1490 w 1536"/>
                <a:gd name="T11" fmla="*/ 545 h 1401"/>
                <a:gd name="T12" fmla="*/ 1440 w 1536"/>
                <a:gd name="T13" fmla="*/ 573 h 1401"/>
                <a:gd name="T14" fmla="*/ 747 w 1536"/>
                <a:gd name="T15" fmla="*/ 140 h 1401"/>
                <a:gd name="T16" fmla="*/ 60 w 1536"/>
                <a:gd name="T17" fmla="*/ 573 h 1401"/>
                <a:gd name="T18" fmla="*/ 60 w 1536"/>
                <a:gd name="T19" fmla="*/ 518 h 1401"/>
                <a:gd name="T20" fmla="*/ 1195 w 1536"/>
                <a:gd name="T21" fmla="*/ 331 h 1401"/>
                <a:gd name="T22" fmla="*/ 1219 w 1536"/>
                <a:gd name="T23" fmla="*/ 295 h 1401"/>
                <a:gd name="T24" fmla="*/ 747 w 1536"/>
                <a:gd name="T25" fmla="*/ 9 h 1401"/>
                <a:gd name="T26" fmla="*/ 534 w 1536"/>
                <a:gd name="T27" fmla="*/ 131 h 1401"/>
                <a:gd name="T28" fmla="*/ 569 w 1536"/>
                <a:gd name="T29" fmla="*/ 103 h 1401"/>
                <a:gd name="T30" fmla="*/ 540 w 1536"/>
                <a:gd name="T31" fmla="*/ 8 h 1401"/>
                <a:gd name="T32" fmla="*/ 281 w 1536"/>
                <a:gd name="T33" fmla="*/ 37 h 1401"/>
                <a:gd name="T34" fmla="*/ 309 w 1536"/>
                <a:gd name="T35" fmla="*/ 131 h 1401"/>
                <a:gd name="T36" fmla="*/ 315 w 1536"/>
                <a:gd name="T37" fmla="*/ 296 h 1401"/>
                <a:gd name="T38" fmla="*/ 2 w 1536"/>
                <a:gd name="T39" fmla="*/ 545 h 1401"/>
                <a:gd name="T40" fmla="*/ 78 w 1536"/>
                <a:gd name="T41" fmla="*/ 622 h 1401"/>
                <a:gd name="T42" fmla="*/ 191 w 1536"/>
                <a:gd name="T43" fmla="*/ 562 h 1401"/>
                <a:gd name="T44" fmla="*/ 212 w 1536"/>
                <a:gd name="T45" fmla="*/ 974 h 1401"/>
                <a:gd name="T46" fmla="*/ 234 w 1536"/>
                <a:gd name="T47" fmla="*/ 533 h 1401"/>
                <a:gd name="T48" fmla="*/ 1302 w 1536"/>
                <a:gd name="T49" fmla="*/ 533 h 1401"/>
                <a:gd name="T50" fmla="*/ 234 w 1536"/>
                <a:gd name="T51" fmla="*/ 1269 h 1401"/>
                <a:gd name="T52" fmla="*/ 212 w 1536"/>
                <a:gd name="T53" fmla="*/ 1066 h 1401"/>
                <a:gd name="T54" fmla="*/ 191 w 1536"/>
                <a:gd name="T55" fmla="*/ 1269 h 1401"/>
                <a:gd name="T56" fmla="*/ 0 w 1536"/>
                <a:gd name="T57" fmla="*/ 1335 h 1401"/>
                <a:gd name="T58" fmla="*/ 1470 w 1536"/>
                <a:gd name="T59" fmla="*/ 1401 h 1401"/>
                <a:gd name="T60" fmla="*/ 1470 w 1536"/>
                <a:gd name="T61" fmla="*/ 1269 h 1401"/>
                <a:gd name="T62" fmla="*/ 359 w 1536"/>
                <a:gd name="T63" fmla="*/ 267 h 1401"/>
                <a:gd name="T64" fmla="*/ 490 w 1536"/>
                <a:gd name="T65" fmla="*/ 131 h 1401"/>
                <a:gd name="T66" fmla="*/ 324 w 1536"/>
                <a:gd name="T67" fmla="*/ 52 h 1401"/>
                <a:gd name="T68" fmla="*/ 525 w 1536"/>
                <a:gd name="T69" fmla="*/ 88 h 1401"/>
                <a:gd name="T70" fmla="*/ 324 w 1536"/>
                <a:gd name="T71" fmla="*/ 52 h 1401"/>
                <a:gd name="T72" fmla="*/ 66 w 1536"/>
                <a:gd name="T73" fmla="*/ 1358 h 1401"/>
                <a:gd name="T74" fmla="*/ 66 w 1536"/>
                <a:gd name="T75" fmla="*/ 1313 h 1401"/>
                <a:gd name="T76" fmla="*/ 1492 w 1536"/>
                <a:gd name="T77" fmla="*/ 1335 h 1401"/>
                <a:gd name="T78" fmla="*/ 1470 w 1536"/>
                <a:gd name="T79" fmla="*/ 1358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36" h="1401">
                  <a:moveTo>
                    <a:pt x="1470" y="1269"/>
                  </a:moveTo>
                  <a:cubicBezTo>
                    <a:pt x="1345" y="1269"/>
                    <a:pt x="1345" y="1269"/>
                    <a:pt x="1345" y="1269"/>
                  </a:cubicBezTo>
                  <a:cubicBezTo>
                    <a:pt x="1345" y="562"/>
                    <a:pt x="1345" y="562"/>
                    <a:pt x="1345" y="562"/>
                  </a:cubicBezTo>
                  <a:cubicBezTo>
                    <a:pt x="1415" y="609"/>
                    <a:pt x="1415" y="609"/>
                    <a:pt x="1415" y="609"/>
                  </a:cubicBezTo>
                  <a:cubicBezTo>
                    <a:pt x="1441" y="626"/>
                    <a:pt x="1474" y="626"/>
                    <a:pt x="1500" y="609"/>
                  </a:cubicBezTo>
                  <a:cubicBezTo>
                    <a:pt x="1521" y="595"/>
                    <a:pt x="1534" y="571"/>
                    <a:pt x="1534" y="545"/>
                  </a:cubicBezTo>
                  <a:cubicBezTo>
                    <a:pt x="1534" y="520"/>
                    <a:pt x="1521" y="496"/>
                    <a:pt x="1500" y="482"/>
                  </a:cubicBezTo>
                  <a:cubicBezTo>
                    <a:pt x="1332" y="370"/>
                    <a:pt x="1332" y="370"/>
                    <a:pt x="1332" y="370"/>
                  </a:cubicBezTo>
                  <a:cubicBezTo>
                    <a:pt x="1322" y="363"/>
                    <a:pt x="1309" y="366"/>
                    <a:pt x="1302" y="376"/>
                  </a:cubicBezTo>
                  <a:cubicBezTo>
                    <a:pt x="1295" y="386"/>
                    <a:pt x="1298" y="400"/>
                    <a:pt x="1308" y="406"/>
                  </a:cubicBezTo>
                  <a:cubicBezTo>
                    <a:pt x="1476" y="518"/>
                    <a:pt x="1476" y="518"/>
                    <a:pt x="1476" y="518"/>
                  </a:cubicBezTo>
                  <a:cubicBezTo>
                    <a:pt x="1485" y="524"/>
                    <a:pt x="1490" y="534"/>
                    <a:pt x="1490" y="545"/>
                  </a:cubicBezTo>
                  <a:cubicBezTo>
                    <a:pt x="1490" y="556"/>
                    <a:pt x="1485" y="566"/>
                    <a:pt x="1476" y="573"/>
                  </a:cubicBezTo>
                  <a:cubicBezTo>
                    <a:pt x="1465" y="580"/>
                    <a:pt x="1451" y="580"/>
                    <a:pt x="1440" y="573"/>
                  </a:cubicBezTo>
                  <a:cubicBezTo>
                    <a:pt x="790" y="140"/>
                    <a:pt x="790" y="140"/>
                    <a:pt x="790" y="140"/>
                  </a:cubicBezTo>
                  <a:cubicBezTo>
                    <a:pt x="776" y="131"/>
                    <a:pt x="760" y="131"/>
                    <a:pt x="747" y="140"/>
                  </a:cubicBezTo>
                  <a:cubicBezTo>
                    <a:pt x="96" y="573"/>
                    <a:pt x="96" y="573"/>
                    <a:pt x="96" y="573"/>
                  </a:cubicBezTo>
                  <a:cubicBezTo>
                    <a:pt x="85" y="580"/>
                    <a:pt x="71" y="580"/>
                    <a:pt x="60" y="573"/>
                  </a:cubicBezTo>
                  <a:cubicBezTo>
                    <a:pt x="51" y="566"/>
                    <a:pt x="46" y="556"/>
                    <a:pt x="46" y="545"/>
                  </a:cubicBezTo>
                  <a:cubicBezTo>
                    <a:pt x="46" y="534"/>
                    <a:pt x="51" y="524"/>
                    <a:pt x="60" y="518"/>
                  </a:cubicBezTo>
                  <a:cubicBezTo>
                    <a:pt x="768" y="47"/>
                    <a:pt x="768" y="47"/>
                    <a:pt x="768" y="47"/>
                  </a:cubicBezTo>
                  <a:cubicBezTo>
                    <a:pt x="1195" y="331"/>
                    <a:pt x="1195" y="331"/>
                    <a:pt x="1195" y="331"/>
                  </a:cubicBezTo>
                  <a:cubicBezTo>
                    <a:pt x="1205" y="338"/>
                    <a:pt x="1219" y="335"/>
                    <a:pt x="1225" y="325"/>
                  </a:cubicBezTo>
                  <a:cubicBezTo>
                    <a:pt x="1232" y="315"/>
                    <a:pt x="1229" y="302"/>
                    <a:pt x="1219" y="295"/>
                  </a:cubicBezTo>
                  <a:cubicBezTo>
                    <a:pt x="790" y="9"/>
                    <a:pt x="790" y="9"/>
                    <a:pt x="790" y="9"/>
                  </a:cubicBezTo>
                  <a:cubicBezTo>
                    <a:pt x="776" y="0"/>
                    <a:pt x="760" y="0"/>
                    <a:pt x="747" y="9"/>
                  </a:cubicBezTo>
                  <a:cubicBezTo>
                    <a:pt x="534" y="150"/>
                    <a:pt x="534" y="150"/>
                    <a:pt x="534" y="150"/>
                  </a:cubicBezTo>
                  <a:cubicBezTo>
                    <a:pt x="534" y="131"/>
                    <a:pt x="534" y="131"/>
                    <a:pt x="534" y="131"/>
                  </a:cubicBezTo>
                  <a:cubicBezTo>
                    <a:pt x="540" y="131"/>
                    <a:pt x="540" y="131"/>
                    <a:pt x="540" y="131"/>
                  </a:cubicBezTo>
                  <a:cubicBezTo>
                    <a:pt x="556" y="131"/>
                    <a:pt x="569" y="119"/>
                    <a:pt x="569" y="103"/>
                  </a:cubicBezTo>
                  <a:cubicBezTo>
                    <a:pt x="569" y="37"/>
                    <a:pt x="569" y="37"/>
                    <a:pt x="569" y="37"/>
                  </a:cubicBezTo>
                  <a:cubicBezTo>
                    <a:pt x="569" y="21"/>
                    <a:pt x="556" y="8"/>
                    <a:pt x="540" y="8"/>
                  </a:cubicBezTo>
                  <a:cubicBezTo>
                    <a:pt x="309" y="8"/>
                    <a:pt x="309" y="8"/>
                    <a:pt x="309" y="8"/>
                  </a:cubicBezTo>
                  <a:cubicBezTo>
                    <a:pt x="294" y="8"/>
                    <a:pt x="281" y="21"/>
                    <a:pt x="281" y="37"/>
                  </a:cubicBezTo>
                  <a:cubicBezTo>
                    <a:pt x="281" y="103"/>
                    <a:pt x="281" y="103"/>
                    <a:pt x="281" y="103"/>
                  </a:cubicBezTo>
                  <a:cubicBezTo>
                    <a:pt x="281" y="119"/>
                    <a:pt x="294" y="131"/>
                    <a:pt x="309" y="131"/>
                  </a:cubicBezTo>
                  <a:cubicBezTo>
                    <a:pt x="315" y="131"/>
                    <a:pt x="315" y="131"/>
                    <a:pt x="315" y="131"/>
                  </a:cubicBezTo>
                  <a:cubicBezTo>
                    <a:pt x="315" y="296"/>
                    <a:pt x="315" y="296"/>
                    <a:pt x="315" y="296"/>
                  </a:cubicBezTo>
                  <a:cubicBezTo>
                    <a:pt x="36" y="482"/>
                    <a:pt x="36" y="482"/>
                    <a:pt x="36" y="482"/>
                  </a:cubicBezTo>
                  <a:cubicBezTo>
                    <a:pt x="15" y="496"/>
                    <a:pt x="2" y="520"/>
                    <a:pt x="2" y="545"/>
                  </a:cubicBezTo>
                  <a:cubicBezTo>
                    <a:pt x="2" y="571"/>
                    <a:pt x="15" y="595"/>
                    <a:pt x="36" y="609"/>
                  </a:cubicBezTo>
                  <a:cubicBezTo>
                    <a:pt x="49" y="618"/>
                    <a:pt x="64" y="622"/>
                    <a:pt x="78" y="622"/>
                  </a:cubicBezTo>
                  <a:cubicBezTo>
                    <a:pt x="93" y="622"/>
                    <a:pt x="108" y="618"/>
                    <a:pt x="121" y="609"/>
                  </a:cubicBezTo>
                  <a:cubicBezTo>
                    <a:pt x="191" y="562"/>
                    <a:pt x="191" y="562"/>
                    <a:pt x="191" y="562"/>
                  </a:cubicBezTo>
                  <a:cubicBezTo>
                    <a:pt x="191" y="952"/>
                    <a:pt x="191" y="952"/>
                    <a:pt x="191" y="952"/>
                  </a:cubicBezTo>
                  <a:cubicBezTo>
                    <a:pt x="191" y="964"/>
                    <a:pt x="200" y="974"/>
                    <a:pt x="212" y="974"/>
                  </a:cubicBezTo>
                  <a:cubicBezTo>
                    <a:pt x="224" y="974"/>
                    <a:pt x="234" y="964"/>
                    <a:pt x="234" y="952"/>
                  </a:cubicBezTo>
                  <a:cubicBezTo>
                    <a:pt x="234" y="533"/>
                    <a:pt x="234" y="533"/>
                    <a:pt x="234" y="533"/>
                  </a:cubicBezTo>
                  <a:cubicBezTo>
                    <a:pt x="768" y="178"/>
                    <a:pt x="768" y="178"/>
                    <a:pt x="768" y="178"/>
                  </a:cubicBezTo>
                  <a:cubicBezTo>
                    <a:pt x="1302" y="533"/>
                    <a:pt x="1302" y="533"/>
                    <a:pt x="1302" y="533"/>
                  </a:cubicBezTo>
                  <a:cubicBezTo>
                    <a:pt x="1302" y="1269"/>
                    <a:pt x="1302" y="1269"/>
                    <a:pt x="1302" y="1269"/>
                  </a:cubicBezTo>
                  <a:cubicBezTo>
                    <a:pt x="234" y="1269"/>
                    <a:pt x="234" y="1269"/>
                    <a:pt x="234" y="1269"/>
                  </a:cubicBezTo>
                  <a:cubicBezTo>
                    <a:pt x="234" y="1088"/>
                    <a:pt x="234" y="1088"/>
                    <a:pt x="234" y="1088"/>
                  </a:cubicBezTo>
                  <a:cubicBezTo>
                    <a:pt x="234" y="1076"/>
                    <a:pt x="224" y="1066"/>
                    <a:pt x="212" y="1066"/>
                  </a:cubicBezTo>
                  <a:cubicBezTo>
                    <a:pt x="200" y="1066"/>
                    <a:pt x="191" y="1076"/>
                    <a:pt x="191" y="1088"/>
                  </a:cubicBezTo>
                  <a:cubicBezTo>
                    <a:pt x="191" y="1269"/>
                    <a:pt x="191" y="1269"/>
                    <a:pt x="191" y="1269"/>
                  </a:cubicBezTo>
                  <a:cubicBezTo>
                    <a:pt x="66" y="1269"/>
                    <a:pt x="66" y="1269"/>
                    <a:pt x="66" y="1269"/>
                  </a:cubicBezTo>
                  <a:cubicBezTo>
                    <a:pt x="30" y="1269"/>
                    <a:pt x="0" y="1299"/>
                    <a:pt x="0" y="1335"/>
                  </a:cubicBezTo>
                  <a:cubicBezTo>
                    <a:pt x="0" y="1372"/>
                    <a:pt x="30" y="1401"/>
                    <a:pt x="66" y="1401"/>
                  </a:cubicBezTo>
                  <a:cubicBezTo>
                    <a:pt x="1470" y="1401"/>
                    <a:pt x="1470" y="1401"/>
                    <a:pt x="1470" y="1401"/>
                  </a:cubicBezTo>
                  <a:cubicBezTo>
                    <a:pt x="1506" y="1401"/>
                    <a:pt x="1536" y="1372"/>
                    <a:pt x="1536" y="1335"/>
                  </a:cubicBezTo>
                  <a:cubicBezTo>
                    <a:pt x="1536" y="1299"/>
                    <a:pt x="1506" y="1269"/>
                    <a:pt x="1470" y="1269"/>
                  </a:cubicBezTo>
                  <a:close/>
                  <a:moveTo>
                    <a:pt x="490" y="179"/>
                  </a:moveTo>
                  <a:cubicBezTo>
                    <a:pt x="359" y="267"/>
                    <a:pt x="359" y="267"/>
                    <a:pt x="359" y="267"/>
                  </a:cubicBezTo>
                  <a:cubicBezTo>
                    <a:pt x="359" y="131"/>
                    <a:pt x="359" y="131"/>
                    <a:pt x="359" y="131"/>
                  </a:cubicBezTo>
                  <a:cubicBezTo>
                    <a:pt x="490" y="131"/>
                    <a:pt x="490" y="131"/>
                    <a:pt x="490" y="131"/>
                  </a:cubicBezTo>
                  <a:lnTo>
                    <a:pt x="490" y="179"/>
                  </a:lnTo>
                  <a:close/>
                  <a:moveTo>
                    <a:pt x="324" y="52"/>
                  </a:moveTo>
                  <a:cubicBezTo>
                    <a:pt x="525" y="52"/>
                    <a:pt x="525" y="52"/>
                    <a:pt x="525" y="52"/>
                  </a:cubicBezTo>
                  <a:cubicBezTo>
                    <a:pt x="525" y="88"/>
                    <a:pt x="525" y="88"/>
                    <a:pt x="525" y="88"/>
                  </a:cubicBezTo>
                  <a:cubicBezTo>
                    <a:pt x="324" y="88"/>
                    <a:pt x="324" y="88"/>
                    <a:pt x="324" y="88"/>
                  </a:cubicBezTo>
                  <a:lnTo>
                    <a:pt x="324" y="52"/>
                  </a:lnTo>
                  <a:close/>
                  <a:moveTo>
                    <a:pt x="1470" y="1358"/>
                  </a:moveTo>
                  <a:cubicBezTo>
                    <a:pt x="66" y="1358"/>
                    <a:pt x="66" y="1358"/>
                    <a:pt x="66" y="1358"/>
                  </a:cubicBezTo>
                  <a:cubicBezTo>
                    <a:pt x="54" y="1358"/>
                    <a:pt x="44" y="1348"/>
                    <a:pt x="44" y="1335"/>
                  </a:cubicBezTo>
                  <a:cubicBezTo>
                    <a:pt x="44" y="1323"/>
                    <a:pt x="54" y="1313"/>
                    <a:pt x="66" y="1313"/>
                  </a:cubicBezTo>
                  <a:cubicBezTo>
                    <a:pt x="1470" y="1313"/>
                    <a:pt x="1470" y="1313"/>
                    <a:pt x="1470" y="1313"/>
                  </a:cubicBezTo>
                  <a:cubicBezTo>
                    <a:pt x="1482" y="1313"/>
                    <a:pt x="1492" y="1323"/>
                    <a:pt x="1492" y="1335"/>
                  </a:cubicBezTo>
                  <a:cubicBezTo>
                    <a:pt x="1492" y="1348"/>
                    <a:pt x="1482" y="1358"/>
                    <a:pt x="1470" y="1358"/>
                  </a:cubicBezTo>
                  <a:close/>
                  <a:moveTo>
                    <a:pt x="1470" y="1358"/>
                  </a:moveTo>
                  <a:cubicBezTo>
                    <a:pt x="1470" y="1358"/>
                    <a:pt x="1470" y="1358"/>
                    <a:pt x="1470" y="1358"/>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a:p>
          </p:txBody>
        </p:sp>
      </p:grpSp>
      <p:sp>
        <p:nvSpPr>
          <p:cNvPr id="128" name="Rectangle 127"/>
          <p:cNvSpPr/>
          <p:nvPr/>
        </p:nvSpPr>
        <p:spPr>
          <a:xfrm>
            <a:off x="400241" y="1658129"/>
            <a:ext cx="1221310" cy="4428000"/>
          </a:xfrm>
          <a:prstGeom prst="rect">
            <a:avLst/>
          </a:prstGeom>
          <a:solidFill>
            <a:srgbClr val="F8B0CC">
              <a:alpha val="6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129" name="Groupe 128"/>
          <p:cNvGrpSpPr/>
          <p:nvPr/>
        </p:nvGrpSpPr>
        <p:grpSpPr>
          <a:xfrm>
            <a:off x="727538" y="3053349"/>
            <a:ext cx="504000" cy="504000"/>
            <a:chOff x="6269351" y="1452574"/>
            <a:chExt cx="603621" cy="603621"/>
          </a:xfrm>
        </p:grpSpPr>
        <p:sp>
          <p:nvSpPr>
            <p:cNvPr id="130"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1"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grpSp>
        <p:nvGrpSpPr>
          <p:cNvPr id="132" name="Groupe 131"/>
          <p:cNvGrpSpPr/>
          <p:nvPr/>
        </p:nvGrpSpPr>
        <p:grpSpPr>
          <a:xfrm>
            <a:off x="456012" y="4228589"/>
            <a:ext cx="504000" cy="504000"/>
            <a:chOff x="2505511" y="1452574"/>
            <a:chExt cx="603621" cy="603621"/>
          </a:xfrm>
        </p:grpSpPr>
        <p:sp>
          <p:nvSpPr>
            <p:cNvPr id="133"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4"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3"/>
            <a:srcRect l="15174" r="12711"/>
            <a:stretch/>
          </p:blipFill>
          <p:spPr>
            <a:xfrm>
              <a:off x="2592993" y="1520027"/>
              <a:ext cx="476270" cy="468714"/>
            </a:xfrm>
            <a:prstGeom prst="roundRect">
              <a:avLst>
                <a:gd name="adj" fmla="val 31721"/>
              </a:avLst>
            </a:prstGeom>
          </p:spPr>
        </p:pic>
      </p:grpSp>
      <p:grpSp>
        <p:nvGrpSpPr>
          <p:cNvPr id="135" name="Groupe 134"/>
          <p:cNvGrpSpPr/>
          <p:nvPr/>
        </p:nvGrpSpPr>
        <p:grpSpPr>
          <a:xfrm>
            <a:off x="743493" y="3674182"/>
            <a:ext cx="504000" cy="504000"/>
            <a:chOff x="6269356" y="1452574"/>
            <a:chExt cx="603621" cy="603621"/>
          </a:xfrm>
        </p:grpSpPr>
        <p:sp>
          <p:nvSpPr>
            <p:cNvPr id="136" name="Oval 64">
              <a:extLst>
                <a:ext uri="{FF2B5EF4-FFF2-40B4-BE49-F238E27FC236}">
                  <a16:creationId xmlns:a16="http://schemas.microsoft.com/office/drawing/2014/main" id="{D0250F21-4D12-41B9-A0A7-3308790ACA60}"/>
                </a:ext>
              </a:extLst>
            </p:cNvPr>
            <p:cNvSpPr>
              <a:spLocks noChangeAspect="1"/>
            </p:cNvSpPr>
            <p:nvPr/>
          </p:nvSpPr>
          <p:spPr>
            <a:xfrm>
              <a:off x="6269356"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7"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6" y="1618741"/>
              <a:ext cx="554037" cy="271287"/>
            </a:xfrm>
            <a:prstGeom prst="roundRect">
              <a:avLst>
                <a:gd name="adj" fmla="val 37914"/>
              </a:avLst>
            </a:prstGeom>
          </p:spPr>
        </p:pic>
      </p:grpSp>
      <p:grpSp>
        <p:nvGrpSpPr>
          <p:cNvPr id="138" name="Groupe 137"/>
          <p:cNvGrpSpPr/>
          <p:nvPr/>
        </p:nvGrpSpPr>
        <p:grpSpPr>
          <a:xfrm>
            <a:off x="1029657" y="4224704"/>
            <a:ext cx="504000" cy="504000"/>
            <a:chOff x="6269351" y="1452574"/>
            <a:chExt cx="603621" cy="603621"/>
          </a:xfrm>
        </p:grpSpPr>
        <p:sp>
          <p:nvSpPr>
            <p:cNvPr id="139"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0"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sp>
        <p:nvSpPr>
          <p:cNvPr id="141" name="Rectangle 140"/>
          <p:cNvSpPr/>
          <p:nvPr/>
        </p:nvSpPr>
        <p:spPr>
          <a:xfrm>
            <a:off x="453409" y="1713057"/>
            <a:ext cx="1108891" cy="3488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600" b="1" i="1" dirty="0">
                <a:latin typeface="Calibri" panose="020F0502020204030204" pitchFamily="34" charset="0"/>
                <a:ea typeface="Helvetica Neue Medium"/>
                <a:cs typeface="Calibri" panose="020F0502020204030204" pitchFamily="34" charset="0"/>
                <a:sym typeface="Helvetica Neue Medium"/>
              </a:rPr>
              <a:t>Outils PS</a:t>
            </a:r>
            <a:endParaRPr kumimoji="0" lang="fr-FR" sz="1600" b="1" i="1" u="none" strike="noStrike" cap="none" spc="0" normalizeH="0" baseline="0" dirty="0">
              <a:ln>
                <a:noFill/>
              </a:ln>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142" name="Rectangle 141"/>
          <p:cNvSpPr/>
          <p:nvPr/>
        </p:nvSpPr>
        <p:spPr>
          <a:xfrm>
            <a:off x="1788174" y="1708301"/>
            <a:ext cx="9362660" cy="3488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600" b="1" i="1" dirty="0">
                <a:latin typeface="Calibri" panose="020F0502020204030204" pitchFamily="34" charset="0"/>
                <a:ea typeface="Helvetica Neue Medium"/>
                <a:cs typeface="Calibri" panose="020F0502020204030204" pitchFamily="34" charset="0"/>
                <a:sym typeface="Helvetica Neue Medium"/>
              </a:rPr>
              <a:t>Parcours patient</a:t>
            </a:r>
            <a:endParaRPr kumimoji="0" lang="fr-FR" sz="1600" b="1" i="1" u="none" strike="noStrike" cap="none" spc="0" normalizeH="0" baseline="0" dirty="0">
              <a:ln>
                <a:noFill/>
              </a:ln>
              <a:effectLst/>
              <a:uFillTx/>
              <a:latin typeface="Calibri" panose="020F0502020204030204" pitchFamily="34" charset="0"/>
              <a:ea typeface="Helvetica Neue Medium"/>
              <a:cs typeface="Calibri" panose="020F0502020204030204" pitchFamily="34" charset="0"/>
              <a:sym typeface="Helvetica Neue Medium"/>
            </a:endParaRPr>
          </a:p>
        </p:txBody>
      </p:sp>
      <p:grpSp>
        <p:nvGrpSpPr>
          <p:cNvPr id="143" name="Groupe 142"/>
          <p:cNvGrpSpPr/>
          <p:nvPr/>
        </p:nvGrpSpPr>
        <p:grpSpPr>
          <a:xfrm>
            <a:off x="456012" y="2531502"/>
            <a:ext cx="504000" cy="504000"/>
            <a:chOff x="2505511" y="1452574"/>
            <a:chExt cx="603621" cy="603621"/>
          </a:xfrm>
        </p:grpSpPr>
        <p:sp>
          <p:nvSpPr>
            <p:cNvPr id="144"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5"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3"/>
            <a:srcRect l="15174" r="12711"/>
            <a:stretch/>
          </p:blipFill>
          <p:spPr>
            <a:xfrm>
              <a:off x="2592993" y="1520027"/>
              <a:ext cx="476270" cy="468714"/>
            </a:xfrm>
            <a:prstGeom prst="roundRect">
              <a:avLst>
                <a:gd name="adj" fmla="val 31721"/>
              </a:avLst>
            </a:prstGeom>
          </p:spPr>
        </p:pic>
      </p:grpSp>
      <p:grpSp>
        <p:nvGrpSpPr>
          <p:cNvPr id="146" name="Groupe 145"/>
          <p:cNvGrpSpPr/>
          <p:nvPr/>
        </p:nvGrpSpPr>
        <p:grpSpPr>
          <a:xfrm>
            <a:off x="1029657" y="2527617"/>
            <a:ext cx="504000" cy="504000"/>
            <a:chOff x="6269351" y="1452574"/>
            <a:chExt cx="603621" cy="603621"/>
          </a:xfrm>
        </p:grpSpPr>
        <p:sp>
          <p:nvSpPr>
            <p:cNvPr id="147"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8"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grpSp>
        <p:nvGrpSpPr>
          <p:cNvPr id="149" name="Groupe 148"/>
          <p:cNvGrpSpPr/>
          <p:nvPr/>
        </p:nvGrpSpPr>
        <p:grpSpPr>
          <a:xfrm>
            <a:off x="456012" y="4821274"/>
            <a:ext cx="504000" cy="504000"/>
            <a:chOff x="2505511" y="1452574"/>
            <a:chExt cx="603621" cy="603621"/>
          </a:xfrm>
        </p:grpSpPr>
        <p:sp>
          <p:nvSpPr>
            <p:cNvPr id="150"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1"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3"/>
            <a:srcRect l="15174" r="12711"/>
            <a:stretch/>
          </p:blipFill>
          <p:spPr>
            <a:xfrm>
              <a:off x="2592993" y="1520027"/>
              <a:ext cx="476270" cy="468714"/>
            </a:xfrm>
            <a:prstGeom prst="roundRect">
              <a:avLst>
                <a:gd name="adj" fmla="val 31721"/>
              </a:avLst>
            </a:prstGeom>
          </p:spPr>
        </p:pic>
      </p:grpSp>
      <p:grpSp>
        <p:nvGrpSpPr>
          <p:cNvPr id="152" name="Groupe 151"/>
          <p:cNvGrpSpPr/>
          <p:nvPr/>
        </p:nvGrpSpPr>
        <p:grpSpPr>
          <a:xfrm>
            <a:off x="1029657" y="4817389"/>
            <a:ext cx="504000" cy="504000"/>
            <a:chOff x="6269351" y="1452574"/>
            <a:chExt cx="603621" cy="603621"/>
          </a:xfrm>
        </p:grpSpPr>
        <p:sp>
          <p:nvSpPr>
            <p:cNvPr id="153"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4"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grpSp>
        <p:nvGrpSpPr>
          <p:cNvPr id="155" name="Groupe 154"/>
          <p:cNvGrpSpPr/>
          <p:nvPr/>
        </p:nvGrpSpPr>
        <p:grpSpPr>
          <a:xfrm>
            <a:off x="449790" y="5494705"/>
            <a:ext cx="504000" cy="504000"/>
            <a:chOff x="2505511" y="1452574"/>
            <a:chExt cx="603621" cy="603621"/>
          </a:xfrm>
        </p:grpSpPr>
        <p:sp>
          <p:nvSpPr>
            <p:cNvPr id="156"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7"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3"/>
            <a:srcRect l="15174" r="12711"/>
            <a:stretch/>
          </p:blipFill>
          <p:spPr>
            <a:xfrm>
              <a:off x="2592993" y="1520027"/>
              <a:ext cx="476270" cy="468714"/>
            </a:xfrm>
            <a:prstGeom prst="roundRect">
              <a:avLst>
                <a:gd name="adj" fmla="val 31721"/>
              </a:avLst>
            </a:prstGeom>
          </p:spPr>
        </p:pic>
      </p:grpSp>
      <p:grpSp>
        <p:nvGrpSpPr>
          <p:cNvPr id="158" name="Groupe 157"/>
          <p:cNvGrpSpPr/>
          <p:nvPr/>
        </p:nvGrpSpPr>
        <p:grpSpPr>
          <a:xfrm>
            <a:off x="1023435" y="5490820"/>
            <a:ext cx="504000" cy="504000"/>
            <a:chOff x="6269351" y="1452574"/>
            <a:chExt cx="603621" cy="603621"/>
          </a:xfrm>
        </p:grpSpPr>
        <p:sp>
          <p:nvSpPr>
            <p:cNvPr id="159"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F8B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0"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spTree>
    <p:extLst>
      <p:ext uri="{BB962C8B-B14F-4D97-AF65-F5344CB8AC3E}">
        <p14:creationId xmlns:p14="http://schemas.microsoft.com/office/powerpoint/2010/main" val="5251932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 d’un parcours : consultations pré opératoires</a:t>
            </a:r>
          </a:p>
        </p:txBody>
      </p:sp>
      <p:sp>
        <p:nvSpPr>
          <p:cNvPr id="8" name="ZoneTexte 7">
            <a:extLst>
              <a:ext uri="{FF2B5EF4-FFF2-40B4-BE49-F238E27FC236}">
                <a16:creationId xmlns:a16="http://schemas.microsoft.com/office/drawing/2014/main" id="{8B9168DD-7FC4-F784-0064-BF1C31B92CBE}"/>
              </a:ext>
            </a:extLst>
          </p:cNvPr>
          <p:cNvSpPr txBox="1"/>
          <p:nvPr/>
        </p:nvSpPr>
        <p:spPr>
          <a:xfrm flipV="1">
            <a:off x="4002801" y="6323947"/>
            <a:ext cx="0" cy="45719"/>
          </a:xfrm>
          <a:prstGeom prst="rect">
            <a:avLst/>
          </a:prstGeom>
          <a:noFill/>
        </p:spPr>
        <p:txBody>
          <a:bodyPr wrap="none" lIns="96000" tIns="144000" rIns="96000" bIns="144000" rtlCol="0" anchor="ctr" anchorCtr="0">
            <a:normAutofit fontScale="25000" lnSpcReduction="20000"/>
          </a:bodyPr>
          <a:lstStyle/>
          <a:p>
            <a:pPr algn="ctr" defTabSz="1219170">
              <a:buClr>
                <a:srgbClr val="000000"/>
              </a:buClr>
            </a:pPr>
            <a:endParaRPr lang="fr-FR" sz="2000" kern="0" dirty="0" err="1">
              <a:solidFill>
                <a:srgbClr val="575757"/>
              </a:solidFill>
              <a:latin typeface="Arial"/>
              <a:cs typeface="Arial"/>
              <a:sym typeface="Arial"/>
            </a:endParaRPr>
          </a:p>
        </p:txBody>
      </p:sp>
      <p:sp>
        <p:nvSpPr>
          <p:cNvPr id="161" name="Rectangle 160"/>
          <p:cNvSpPr/>
          <p:nvPr/>
        </p:nvSpPr>
        <p:spPr>
          <a:xfrm>
            <a:off x="143945" y="1628321"/>
            <a:ext cx="1221310" cy="4464000"/>
          </a:xfrm>
          <a:prstGeom prst="rect">
            <a:avLst/>
          </a:prstGeom>
          <a:solidFill>
            <a:srgbClr val="2A9CA9">
              <a:alpha val="5019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62" name="Rectangle 161"/>
          <p:cNvSpPr/>
          <p:nvPr/>
        </p:nvSpPr>
        <p:spPr>
          <a:xfrm>
            <a:off x="1474555" y="1628321"/>
            <a:ext cx="10246390" cy="4464000"/>
          </a:xfrm>
          <a:prstGeom prst="rect">
            <a:avLst/>
          </a:prstGeom>
          <a:solidFill>
            <a:srgbClr val="F3F3F3">
              <a:alpha val="69804"/>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163" name="Groupe 162"/>
          <p:cNvGrpSpPr/>
          <p:nvPr/>
        </p:nvGrpSpPr>
        <p:grpSpPr>
          <a:xfrm>
            <a:off x="5513515" y="1628321"/>
            <a:ext cx="262117" cy="205570"/>
            <a:chOff x="8307599" y="1430338"/>
            <a:chExt cx="541335" cy="428625"/>
          </a:xfrm>
          <a:solidFill>
            <a:sysClr val="window" lastClr="FFFFFF"/>
          </a:solidFill>
        </p:grpSpPr>
        <p:sp>
          <p:nvSpPr>
            <p:cNvPr id="164" name="Freeform 120"/>
            <p:cNvSpPr>
              <a:spLocks noEditPoints="1"/>
            </p:cNvSpPr>
            <p:nvPr/>
          </p:nvSpPr>
          <p:spPr bwMode="auto">
            <a:xfrm>
              <a:off x="8307599" y="1439863"/>
              <a:ext cx="269874" cy="415925"/>
            </a:xfrm>
            <a:custGeom>
              <a:avLst/>
              <a:gdLst>
                <a:gd name="T0" fmla="*/ 727 w 768"/>
                <a:gd name="T1" fmla="*/ 15 h 1182"/>
                <a:gd name="T2" fmla="*/ 648 w 768"/>
                <a:gd name="T3" fmla="*/ 16 h 1182"/>
                <a:gd name="T4" fmla="*/ 645 w 768"/>
                <a:gd name="T5" fmla="*/ 18 h 1182"/>
                <a:gd name="T6" fmla="*/ 298 w 768"/>
                <a:gd name="T7" fmla="*/ 312 h 1182"/>
                <a:gd name="T8" fmla="*/ 26 w 768"/>
                <a:gd name="T9" fmla="*/ 312 h 1182"/>
                <a:gd name="T10" fmla="*/ 0 w 768"/>
                <a:gd name="T11" fmla="*/ 337 h 1182"/>
                <a:gd name="T12" fmla="*/ 0 w 768"/>
                <a:gd name="T13" fmla="*/ 824 h 1182"/>
                <a:gd name="T14" fmla="*/ 8 w 768"/>
                <a:gd name="T15" fmla="*/ 842 h 1182"/>
                <a:gd name="T16" fmla="*/ 26 w 768"/>
                <a:gd name="T17" fmla="*/ 849 h 1182"/>
                <a:gd name="T18" fmla="*/ 297 w 768"/>
                <a:gd name="T19" fmla="*/ 849 h 1182"/>
                <a:gd name="T20" fmla="*/ 644 w 768"/>
                <a:gd name="T21" fmla="*/ 1167 h 1182"/>
                <a:gd name="T22" fmla="*/ 648 w 768"/>
                <a:gd name="T23" fmla="*/ 1171 h 1182"/>
                <a:gd name="T24" fmla="*/ 689 w 768"/>
                <a:gd name="T25" fmla="*/ 1182 h 1182"/>
                <a:gd name="T26" fmla="*/ 727 w 768"/>
                <a:gd name="T27" fmla="*/ 1172 h 1182"/>
                <a:gd name="T28" fmla="*/ 768 w 768"/>
                <a:gd name="T29" fmla="*/ 1101 h 1182"/>
                <a:gd name="T30" fmla="*/ 768 w 768"/>
                <a:gd name="T31" fmla="*/ 85 h 1182"/>
                <a:gd name="T32" fmla="*/ 727 w 768"/>
                <a:gd name="T33" fmla="*/ 15 h 1182"/>
                <a:gd name="T34" fmla="*/ 717 w 768"/>
                <a:gd name="T35" fmla="*/ 1101 h 1182"/>
                <a:gd name="T36" fmla="*/ 702 w 768"/>
                <a:gd name="T37" fmla="*/ 1127 h 1182"/>
                <a:gd name="T38" fmla="*/ 676 w 768"/>
                <a:gd name="T39" fmla="*/ 1128 h 1182"/>
                <a:gd name="T40" fmla="*/ 333 w 768"/>
                <a:gd name="T41" fmla="*/ 812 h 1182"/>
                <a:gd name="T42" fmla="*/ 333 w 768"/>
                <a:gd name="T43" fmla="*/ 696 h 1182"/>
                <a:gd name="T44" fmla="*/ 307 w 768"/>
                <a:gd name="T45" fmla="*/ 670 h 1182"/>
                <a:gd name="T46" fmla="*/ 282 w 768"/>
                <a:gd name="T47" fmla="*/ 696 h 1182"/>
                <a:gd name="T48" fmla="*/ 282 w 768"/>
                <a:gd name="T49" fmla="*/ 798 h 1182"/>
                <a:gd name="T50" fmla="*/ 51 w 768"/>
                <a:gd name="T51" fmla="*/ 798 h 1182"/>
                <a:gd name="T52" fmla="*/ 51 w 768"/>
                <a:gd name="T53" fmla="*/ 363 h 1182"/>
                <a:gd name="T54" fmla="*/ 282 w 768"/>
                <a:gd name="T55" fmla="*/ 363 h 1182"/>
                <a:gd name="T56" fmla="*/ 282 w 768"/>
                <a:gd name="T57" fmla="*/ 465 h 1182"/>
                <a:gd name="T58" fmla="*/ 307 w 768"/>
                <a:gd name="T59" fmla="*/ 491 h 1182"/>
                <a:gd name="T60" fmla="*/ 333 w 768"/>
                <a:gd name="T61" fmla="*/ 465 h 1182"/>
                <a:gd name="T62" fmla="*/ 333 w 768"/>
                <a:gd name="T63" fmla="*/ 349 h 1182"/>
                <a:gd name="T64" fmla="*/ 676 w 768"/>
                <a:gd name="T65" fmla="*/ 59 h 1182"/>
                <a:gd name="T66" fmla="*/ 702 w 768"/>
                <a:gd name="T67" fmla="*/ 59 h 1182"/>
                <a:gd name="T68" fmla="*/ 717 w 768"/>
                <a:gd name="T69" fmla="*/ 85 h 1182"/>
                <a:gd name="T70" fmla="*/ 717 w 768"/>
                <a:gd name="T71" fmla="*/ 1101 h 1182"/>
                <a:gd name="T72" fmla="*/ 717 w 768"/>
                <a:gd name="T73" fmla="*/ 1101 h 1182"/>
                <a:gd name="T74" fmla="*/ 717 w 768"/>
                <a:gd name="T75" fmla="*/ 1101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8" h="1182">
                  <a:moveTo>
                    <a:pt x="727" y="15"/>
                  </a:moveTo>
                  <a:cubicBezTo>
                    <a:pt x="702" y="0"/>
                    <a:pt x="673" y="1"/>
                    <a:pt x="648" y="16"/>
                  </a:cubicBezTo>
                  <a:cubicBezTo>
                    <a:pt x="647" y="16"/>
                    <a:pt x="646" y="17"/>
                    <a:pt x="645" y="18"/>
                  </a:cubicBezTo>
                  <a:cubicBezTo>
                    <a:pt x="298" y="312"/>
                    <a:pt x="298" y="312"/>
                    <a:pt x="298" y="312"/>
                  </a:cubicBezTo>
                  <a:cubicBezTo>
                    <a:pt x="26" y="312"/>
                    <a:pt x="26" y="312"/>
                    <a:pt x="26" y="312"/>
                  </a:cubicBezTo>
                  <a:cubicBezTo>
                    <a:pt x="11" y="312"/>
                    <a:pt x="0" y="323"/>
                    <a:pt x="0" y="337"/>
                  </a:cubicBezTo>
                  <a:cubicBezTo>
                    <a:pt x="0" y="824"/>
                    <a:pt x="0" y="824"/>
                    <a:pt x="0" y="824"/>
                  </a:cubicBezTo>
                  <a:cubicBezTo>
                    <a:pt x="0" y="830"/>
                    <a:pt x="3" y="837"/>
                    <a:pt x="8" y="842"/>
                  </a:cubicBezTo>
                  <a:cubicBezTo>
                    <a:pt x="12" y="846"/>
                    <a:pt x="19" y="849"/>
                    <a:pt x="26" y="849"/>
                  </a:cubicBezTo>
                  <a:cubicBezTo>
                    <a:pt x="297" y="849"/>
                    <a:pt x="297" y="849"/>
                    <a:pt x="297" y="849"/>
                  </a:cubicBezTo>
                  <a:cubicBezTo>
                    <a:pt x="644" y="1167"/>
                    <a:pt x="644" y="1167"/>
                    <a:pt x="644" y="1167"/>
                  </a:cubicBezTo>
                  <a:cubicBezTo>
                    <a:pt x="645" y="1169"/>
                    <a:pt x="647" y="1170"/>
                    <a:pt x="648" y="1171"/>
                  </a:cubicBezTo>
                  <a:cubicBezTo>
                    <a:pt x="661" y="1178"/>
                    <a:pt x="675" y="1182"/>
                    <a:pt x="689" y="1182"/>
                  </a:cubicBezTo>
                  <a:cubicBezTo>
                    <a:pt x="702" y="1182"/>
                    <a:pt x="715" y="1179"/>
                    <a:pt x="727" y="1172"/>
                  </a:cubicBezTo>
                  <a:cubicBezTo>
                    <a:pt x="753" y="1157"/>
                    <a:pt x="768" y="1131"/>
                    <a:pt x="768" y="1101"/>
                  </a:cubicBezTo>
                  <a:cubicBezTo>
                    <a:pt x="768" y="85"/>
                    <a:pt x="768" y="85"/>
                    <a:pt x="768" y="85"/>
                  </a:cubicBezTo>
                  <a:cubicBezTo>
                    <a:pt x="768" y="55"/>
                    <a:pt x="753" y="29"/>
                    <a:pt x="727" y="15"/>
                  </a:cubicBezTo>
                  <a:close/>
                  <a:moveTo>
                    <a:pt x="717" y="1101"/>
                  </a:moveTo>
                  <a:cubicBezTo>
                    <a:pt x="717" y="1112"/>
                    <a:pt x="711" y="1122"/>
                    <a:pt x="702" y="1127"/>
                  </a:cubicBezTo>
                  <a:cubicBezTo>
                    <a:pt x="698" y="1129"/>
                    <a:pt x="688" y="1134"/>
                    <a:pt x="676" y="1128"/>
                  </a:cubicBezTo>
                  <a:cubicBezTo>
                    <a:pt x="333" y="812"/>
                    <a:pt x="333" y="812"/>
                    <a:pt x="333" y="812"/>
                  </a:cubicBezTo>
                  <a:cubicBezTo>
                    <a:pt x="333" y="696"/>
                    <a:pt x="333" y="696"/>
                    <a:pt x="333" y="696"/>
                  </a:cubicBezTo>
                  <a:cubicBezTo>
                    <a:pt x="333" y="681"/>
                    <a:pt x="321" y="670"/>
                    <a:pt x="307" y="670"/>
                  </a:cubicBezTo>
                  <a:cubicBezTo>
                    <a:pt x="293" y="670"/>
                    <a:pt x="282" y="681"/>
                    <a:pt x="282" y="696"/>
                  </a:cubicBezTo>
                  <a:cubicBezTo>
                    <a:pt x="282" y="798"/>
                    <a:pt x="282" y="798"/>
                    <a:pt x="282" y="798"/>
                  </a:cubicBezTo>
                  <a:cubicBezTo>
                    <a:pt x="51" y="798"/>
                    <a:pt x="51" y="798"/>
                    <a:pt x="51" y="798"/>
                  </a:cubicBezTo>
                  <a:cubicBezTo>
                    <a:pt x="51" y="363"/>
                    <a:pt x="51" y="363"/>
                    <a:pt x="51" y="363"/>
                  </a:cubicBezTo>
                  <a:cubicBezTo>
                    <a:pt x="282" y="363"/>
                    <a:pt x="282" y="363"/>
                    <a:pt x="282" y="363"/>
                  </a:cubicBezTo>
                  <a:cubicBezTo>
                    <a:pt x="282" y="465"/>
                    <a:pt x="282" y="465"/>
                    <a:pt x="282" y="465"/>
                  </a:cubicBezTo>
                  <a:cubicBezTo>
                    <a:pt x="282" y="479"/>
                    <a:pt x="293" y="491"/>
                    <a:pt x="307" y="491"/>
                  </a:cubicBezTo>
                  <a:cubicBezTo>
                    <a:pt x="321" y="491"/>
                    <a:pt x="333" y="479"/>
                    <a:pt x="333" y="465"/>
                  </a:cubicBezTo>
                  <a:cubicBezTo>
                    <a:pt x="333" y="349"/>
                    <a:pt x="333" y="349"/>
                    <a:pt x="333" y="349"/>
                  </a:cubicBezTo>
                  <a:cubicBezTo>
                    <a:pt x="676" y="59"/>
                    <a:pt x="676" y="59"/>
                    <a:pt x="676" y="59"/>
                  </a:cubicBezTo>
                  <a:cubicBezTo>
                    <a:pt x="688" y="53"/>
                    <a:pt x="698" y="57"/>
                    <a:pt x="702" y="59"/>
                  </a:cubicBezTo>
                  <a:cubicBezTo>
                    <a:pt x="711" y="64"/>
                    <a:pt x="717" y="74"/>
                    <a:pt x="717" y="85"/>
                  </a:cubicBezTo>
                  <a:lnTo>
                    <a:pt x="717" y="1101"/>
                  </a:lnTo>
                  <a:close/>
                  <a:moveTo>
                    <a:pt x="717" y="1101"/>
                  </a:moveTo>
                  <a:cubicBezTo>
                    <a:pt x="717" y="1101"/>
                    <a:pt x="717" y="1101"/>
                    <a:pt x="717" y="110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65" name="Freeform 121"/>
            <p:cNvSpPr>
              <a:spLocks noEditPoints="1"/>
            </p:cNvSpPr>
            <p:nvPr/>
          </p:nvSpPr>
          <p:spPr bwMode="auto">
            <a:xfrm>
              <a:off x="8644147" y="1476376"/>
              <a:ext cx="133349" cy="333375"/>
            </a:xfrm>
            <a:custGeom>
              <a:avLst/>
              <a:gdLst>
                <a:gd name="T0" fmla="*/ 376 w 376"/>
                <a:gd name="T1" fmla="*/ 476 h 950"/>
                <a:gd name="T2" fmla="*/ 37 w 376"/>
                <a:gd name="T3" fmla="*/ 4 h 950"/>
                <a:gd name="T4" fmla="*/ 5 w 376"/>
                <a:gd name="T5" fmla="*/ 20 h 950"/>
                <a:gd name="T6" fmla="*/ 21 w 376"/>
                <a:gd name="T7" fmla="*/ 53 h 950"/>
                <a:gd name="T8" fmla="*/ 325 w 376"/>
                <a:gd name="T9" fmla="*/ 476 h 950"/>
                <a:gd name="T10" fmla="*/ 21 w 376"/>
                <a:gd name="T11" fmla="*/ 900 h 950"/>
                <a:gd name="T12" fmla="*/ 5 w 376"/>
                <a:gd name="T13" fmla="*/ 933 h 950"/>
                <a:gd name="T14" fmla="*/ 30 w 376"/>
                <a:gd name="T15" fmla="*/ 950 h 950"/>
                <a:gd name="T16" fmla="*/ 38 w 376"/>
                <a:gd name="T17" fmla="*/ 949 h 950"/>
                <a:gd name="T18" fmla="*/ 376 w 376"/>
                <a:gd name="T19" fmla="*/ 476 h 950"/>
                <a:gd name="T20" fmla="*/ 376 w 376"/>
                <a:gd name="T21" fmla="*/ 476 h 950"/>
                <a:gd name="T22" fmla="*/ 376 w 376"/>
                <a:gd name="T23" fmla="*/ 47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6" h="950">
                  <a:moveTo>
                    <a:pt x="376" y="476"/>
                  </a:moveTo>
                  <a:cubicBezTo>
                    <a:pt x="376" y="263"/>
                    <a:pt x="240" y="73"/>
                    <a:pt x="37" y="4"/>
                  </a:cubicBezTo>
                  <a:cubicBezTo>
                    <a:pt x="24" y="0"/>
                    <a:pt x="9" y="7"/>
                    <a:pt x="5" y="20"/>
                  </a:cubicBezTo>
                  <a:cubicBezTo>
                    <a:pt x="0" y="34"/>
                    <a:pt x="7" y="48"/>
                    <a:pt x="21" y="53"/>
                  </a:cubicBezTo>
                  <a:cubicBezTo>
                    <a:pt x="203" y="114"/>
                    <a:pt x="325" y="285"/>
                    <a:pt x="325" y="476"/>
                  </a:cubicBezTo>
                  <a:cubicBezTo>
                    <a:pt x="325" y="668"/>
                    <a:pt x="203" y="838"/>
                    <a:pt x="21" y="900"/>
                  </a:cubicBezTo>
                  <a:cubicBezTo>
                    <a:pt x="8" y="905"/>
                    <a:pt x="1" y="919"/>
                    <a:pt x="5" y="933"/>
                  </a:cubicBezTo>
                  <a:cubicBezTo>
                    <a:pt x="9" y="943"/>
                    <a:pt x="19" y="950"/>
                    <a:pt x="30" y="950"/>
                  </a:cubicBezTo>
                  <a:cubicBezTo>
                    <a:pt x="32" y="950"/>
                    <a:pt x="35" y="950"/>
                    <a:pt x="38" y="949"/>
                  </a:cubicBezTo>
                  <a:cubicBezTo>
                    <a:pt x="240" y="880"/>
                    <a:pt x="376" y="690"/>
                    <a:pt x="376" y="476"/>
                  </a:cubicBezTo>
                  <a:close/>
                  <a:moveTo>
                    <a:pt x="376" y="476"/>
                  </a:moveTo>
                  <a:cubicBezTo>
                    <a:pt x="376" y="476"/>
                    <a:pt x="376" y="476"/>
                    <a:pt x="376" y="476"/>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66" name="Freeform 122"/>
            <p:cNvSpPr>
              <a:spLocks noEditPoints="1"/>
            </p:cNvSpPr>
            <p:nvPr/>
          </p:nvSpPr>
          <p:spPr bwMode="auto">
            <a:xfrm>
              <a:off x="8688597" y="1430338"/>
              <a:ext cx="160337" cy="428625"/>
            </a:xfrm>
            <a:custGeom>
              <a:avLst/>
              <a:gdLst>
                <a:gd name="T0" fmla="*/ 57 w 455"/>
                <a:gd name="T1" fmla="*/ 5 h 1217"/>
                <a:gd name="T2" fmla="*/ 23 w 455"/>
                <a:gd name="T3" fmla="*/ 19 h 1217"/>
                <a:gd name="T4" fmla="*/ 37 w 455"/>
                <a:gd name="T5" fmla="*/ 52 h 1217"/>
                <a:gd name="T6" fmla="*/ 404 w 455"/>
                <a:gd name="T7" fmla="*/ 606 h 1217"/>
                <a:gd name="T8" fmla="*/ 19 w 455"/>
                <a:gd name="T9" fmla="*/ 1167 h 1217"/>
                <a:gd name="T10" fmla="*/ 5 w 455"/>
                <a:gd name="T11" fmla="*/ 1200 h 1217"/>
                <a:gd name="T12" fmla="*/ 29 w 455"/>
                <a:gd name="T13" fmla="*/ 1217 h 1217"/>
                <a:gd name="T14" fmla="*/ 38 w 455"/>
                <a:gd name="T15" fmla="*/ 1215 h 1217"/>
                <a:gd name="T16" fmla="*/ 455 w 455"/>
                <a:gd name="T17" fmla="*/ 606 h 1217"/>
                <a:gd name="T18" fmla="*/ 57 w 455"/>
                <a:gd name="T19" fmla="*/ 5 h 1217"/>
                <a:gd name="T20" fmla="*/ 57 w 455"/>
                <a:gd name="T21" fmla="*/ 5 h 1217"/>
                <a:gd name="T22" fmla="*/ 57 w 455"/>
                <a:gd name="T23" fmla="*/ 5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 h="1217">
                  <a:moveTo>
                    <a:pt x="57" y="5"/>
                  </a:moveTo>
                  <a:cubicBezTo>
                    <a:pt x="44" y="0"/>
                    <a:pt x="29" y="6"/>
                    <a:pt x="23" y="19"/>
                  </a:cubicBezTo>
                  <a:cubicBezTo>
                    <a:pt x="18" y="32"/>
                    <a:pt x="24" y="47"/>
                    <a:pt x="37" y="52"/>
                  </a:cubicBezTo>
                  <a:cubicBezTo>
                    <a:pt x="260" y="147"/>
                    <a:pt x="404" y="364"/>
                    <a:pt x="404" y="606"/>
                  </a:cubicBezTo>
                  <a:cubicBezTo>
                    <a:pt x="404" y="857"/>
                    <a:pt x="253" y="1077"/>
                    <a:pt x="19" y="1167"/>
                  </a:cubicBezTo>
                  <a:cubicBezTo>
                    <a:pt x="6" y="1172"/>
                    <a:pt x="0" y="1187"/>
                    <a:pt x="5" y="1200"/>
                  </a:cubicBezTo>
                  <a:cubicBezTo>
                    <a:pt x="9" y="1211"/>
                    <a:pt x="18" y="1217"/>
                    <a:pt x="29" y="1217"/>
                  </a:cubicBezTo>
                  <a:cubicBezTo>
                    <a:pt x="32" y="1217"/>
                    <a:pt x="35" y="1216"/>
                    <a:pt x="38" y="1215"/>
                  </a:cubicBezTo>
                  <a:cubicBezTo>
                    <a:pt x="291" y="1117"/>
                    <a:pt x="455" y="878"/>
                    <a:pt x="455" y="606"/>
                  </a:cubicBezTo>
                  <a:cubicBezTo>
                    <a:pt x="455" y="344"/>
                    <a:pt x="299" y="108"/>
                    <a:pt x="57" y="5"/>
                  </a:cubicBezTo>
                  <a:close/>
                  <a:moveTo>
                    <a:pt x="57" y="5"/>
                  </a:moveTo>
                  <a:cubicBezTo>
                    <a:pt x="57" y="5"/>
                    <a:pt x="57" y="5"/>
                    <a:pt x="57" y="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67" name="Freeform 123"/>
            <p:cNvSpPr>
              <a:spLocks noEditPoints="1"/>
            </p:cNvSpPr>
            <p:nvPr/>
          </p:nvSpPr>
          <p:spPr bwMode="auto">
            <a:xfrm>
              <a:off x="8594935" y="1525588"/>
              <a:ext cx="100012" cy="234950"/>
            </a:xfrm>
            <a:custGeom>
              <a:avLst/>
              <a:gdLst>
                <a:gd name="T0" fmla="*/ 285 w 285"/>
                <a:gd name="T1" fmla="*/ 335 h 668"/>
                <a:gd name="T2" fmla="*/ 36 w 285"/>
                <a:gd name="T3" fmla="*/ 4 h 668"/>
                <a:gd name="T4" fmla="*/ 4 w 285"/>
                <a:gd name="T5" fmla="*/ 21 h 668"/>
                <a:gd name="T6" fmla="*/ 22 w 285"/>
                <a:gd name="T7" fmla="*/ 53 h 668"/>
                <a:gd name="T8" fmla="*/ 234 w 285"/>
                <a:gd name="T9" fmla="*/ 335 h 668"/>
                <a:gd name="T10" fmla="*/ 22 w 285"/>
                <a:gd name="T11" fmla="*/ 618 h 668"/>
                <a:gd name="T12" fmla="*/ 4 w 285"/>
                <a:gd name="T13" fmla="*/ 650 h 668"/>
                <a:gd name="T14" fmla="*/ 29 w 285"/>
                <a:gd name="T15" fmla="*/ 668 h 668"/>
                <a:gd name="T16" fmla="*/ 36 w 285"/>
                <a:gd name="T17" fmla="*/ 667 h 668"/>
                <a:gd name="T18" fmla="*/ 285 w 285"/>
                <a:gd name="T19" fmla="*/ 335 h 668"/>
                <a:gd name="T20" fmla="*/ 285 w 285"/>
                <a:gd name="T21" fmla="*/ 335 h 668"/>
                <a:gd name="T22" fmla="*/ 285 w 285"/>
                <a:gd name="T23" fmla="*/ 335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5" h="668">
                  <a:moveTo>
                    <a:pt x="285" y="335"/>
                  </a:moveTo>
                  <a:cubicBezTo>
                    <a:pt x="285" y="182"/>
                    <a:pt x="183" y="46"/>
                    <a:pt x="36" y="4"/>
                  </a:cubicBezTo>
                  <a:cubicBezTo>
                    <a:pt x="22" y="0"/>
                    <a:pt x="8" y="7"/>
                    <a:pt x="4" y="21"/>
                  </a:cubicBezTo>
                  <a:cubicBezTo>
                    <a:pt x="0" y="35"/>
                    <a:pt x="8" y="49"/>
                    <a:pt x="22" y="53"/>
                  </a:cubicBezTo>
                  <a:cubicBezTo>
                    <a:pt x="147" y="89"/>
                    <a:pt x="234" y="205"/>
                    <a:pt x="234" y="335"/>
                  </a:cubicBezTo>
                  <a:cubicBezTo>
                    <a:pt x="234" y="466"/>
                    <a:pt x="147" y="582"/>
                    <a:pt x="22" y="618"/>
                  </a:cubicBezTo>
                  <a:cubicBezTo>
                    <a:pt x="8" y="622"/>
                    <a:pt x="0" y="636"/>
                    <a:pt x="4" y="650"/>
                  </a:cubicBezTo>
                  <a:cubicBezTo>
                    <a:pt x="7" y="661"/>
                    <a:pt x="18" y="668"/>
                    <a:pt x="29" y="668"/>
                  </a:cubicBezTo>
                  <a:cubicBezTo>
                    <a:pt x="31" y="668"/>
                    <a:pt x="34" y="668"/>
                    <a:pt x="36" y="667"/>
                  </a:cubicBezTo>
                  <a:cubicBezTo>
                    <a:pt x="183" y="625"/>
                    <a:pt x="285" y="488"/>
                    <a:pt x="285" y="335"/>
                  </a:cubicBezTo>
                  <a:close/>
                  <a:moveTo>
                    <a:pt x="285" y="335"/>
                  </a:moveTo>
                  <a:cubicBezTo>
                    <a:pt x="285" y="335"/>
                    <a:pt x="285" y="335"/>
                    <a:pt x="285" y="33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2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sp>
        <p:nvSpPr>
          <p:cNvPr id="168" name="ZoneTexte 167"/>
          <p:cNvSpPr txBox="1"/>
          <p:nvPr/>
        </p:nvSpPr>
        <p:spPr>
          <a:xfrm>
            <a:off x="2670378" y="2134075"/>
            <a:ext cx="5732097"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dirty="0">
                <a:latin typeface="Calibri" panose="020F0502020204030204" pitchFamily="34" charset="0"/>
                <a:cs typeface="Calibri" panose="020F0502020204030204" pitchFamily="34" charset="0"/>
                <a:sym typeface="Helvetica Neue"/>
              </a:rPr>
              <a:t>Admission du patient</a:t>
            </a:r>
            <a:endParaRPr kumimoji="0" lang="fr-FR" i="0" u="none" strike="noStrike" cap="none" spc="0" normalizeH="0" baseline="0" dirty="0">
              <a:ln>
                <a:noFill/>
              </a:ln>
              <a:effectLst/>
              <a:uFillTx/>
              <a:latin typeface="Calibri" panose="020F0502020204030204" pitchFamily="34" charset="0"/>
              <a:cs typeface="Calibri" panose="020F0502020204030204" pitchFamily="34" charset="0"/>
              <a:sym typeface="Helvetica Neue"/>
            </a:endParaRPr>
          </a:p>
        </p:txBody>
      </p:sp>
      <p:sp>
        <p:nvSpPr>
          <p:cNvPr id="169" name="ZoneTexte 168"/>
          <p:cNvSpPr txBox="1"/>
          <p:nvPr/>
        </p:nvSpPr>
        <p:spPr>
          <a:xfrm>
            <a:off x="2670379" y="2629522"/>
            <a:ext cx="5812056"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r>
              <a:rPr lang="fr-FR" b="1" dirty="0">
                <a:solidFill>
                  <a:srgbClr val="2A9CA9"/>
                </a:solidFill>
                <a:latin typeface="Calibri" panose="020F0502020204030204" pitchFamily="34" charset="0"/>
                <a:cs typeface="Calibri" panose="020F0502020204030204" pitchFamily="34" charset="0"/>
                <a:sym typeface="Helvetica Neue"/>
              </a:rPr>
              <a:t>Consultation chirurgien : </a:t>
            </a:r>
            <a:r>
              <a:rPr lang="fr-FR" dirty="0">
                <a:latin typeface="Calibri" panose="020F0502020204030204" pitchFamily="34" charset="0"/>
                <a:cs typeface="Calibri" panose="020F0502020204030204" pitchFamily="34" charset="0"/>
                <a:sym typeface="Helvetica Neue"/>
              </a:rPr>
              <a:t>validation de l’opération</a:t>
            </a:r>
          </a:p>
        </p:txBody>
      </p:sp>
      <p:grpSp>
        <p:nvGrpSpPr>
          <p:cNvPr id="171" name="Groupe 170"/>
          <p:cNvGrpSpPr/>
          <p:nvPr/>
        </p:nvGrpSpPr>
        <p:grpSpPr>
          <a:xfrm>
            <a:off x="1881687" y="1967627"/>
            <a:ext cx="547643" cy="626551"/>
            <a:chOff x="4291013" y="4817745"/>
            <a:chExt cx="358775" cy="431800"/>
          </a:xfrm>
        </p:grpSpPr>
        <p:sp>
          <p:nvSpPr>
            <p:cNvPr id="172" name="Freeform 189"/>
            <p:cNvSpPr>
              <a:spLocks noEditPoints="1"/>
            </p:cNvSpPr>
            <p:nvPr/>
          </p:nvSpPr>
          <p:spPr bwMode="auto">
            <a:xfrm>
              <a:off x="4344988" y="5162233"/>
              <a:ext cx="12700" cy="39688"/>
            </a:xfrm>
            <a:custGeom>
              <a:avLst/>
              <a:gdLst>
                <a:gd name="T0" fmla="*/ 23 w 45"/>
                <a:gd name="T1" fmla="*/ 0 h 142"/>
                <a:gd name="T2" fmla="*/ 0 w 45"/>
                <a:gd name="T3" fmla="*/ 23 h 142"/>
                <a:gd name="T4" fmla="*/ 0 w 45"/>
                <a:gd name="T5" fmla="*/ 119 h 142"/>
                <a:gd name="T6" fmla="*/ 23 w 45"/>
                <a:gd name="T7" fmla="*/ 142 h 142"/>
                <a:gd name="T8" fmla="*/ 45 w 45"/>
                <a:gd name="T9" fmla="*/ 119 h 142"/>
                <a:gd name="T10" fmla="*/ 45 w 45"/>
                <a:gd name="T11" fmla="*/ 23 h 142"/>
                <a:gd name="T12" fmla="*/ 23 w 45"/>
                <a:gd name="T13" fmla="*/ 0 h 142"/>
                <a:gd name="T14" fmla="*/ 23 w 45"/>
                <a:gd name="T15" fmla="*/ 0 h 142"/>
                <a:gd name="T16" fmla="*/ 23 w 4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42">
                  <a:moveTo>
                    <a:pt x="23" y="0"/>
                  </a:moveTo>
                  <a:cubicBezTo>
                    <a:pt x="10" y="0"/>
                    <a:pt x="0" y="11"/>
                    <a:pt x="0" y="23"/>
                  </a:cubicBezTo>
                  <a:cubicBezTo>
                    <a:pt x="0" y="119"/>
                    <a:pt x="0" y="119"/>
                    <a:pt x="0" y="119"/>
                  </a:cubicBezTo>
                  <a:cubicBezTo>
                    <a:pt x="0" y="132"/>
                    <a:pt x="10" y="142"/>
                    <a:pt x="23" y="142"/>
                  </a:cubicBezTo>
                  <a:cubicBezTo>
                    <a:pt x="35" y="142"/>
                    <a:pt x="45" y="132"/>
                    <a:pt x="45" y="119"/>
                  </a:cubicBezTo>
                  <a:cubicBezTo>
                    <a:pt x="45" y="23"/>
                    <a:pt x="45" y="23"/>
                    <a:pt x="45" y="23"/>
                  </a:cubicBezTo>
                  <a:cubicBezTo>
                    <a:pt x="45" y="11"/>
                    <a:pt x="35" y="0"/>
                    <a:pt x="23" y="0"/>
                  </a:cubicBezTo>
                  <a:close/>
                  <a:moveTo>
                    <a:pt x="23" y="0"/>
                  </a:moveTo>
                  <a:cubicBezTo>
                    <a:pt x="23" y="0"/>
                    <a:pt x="23" y="0"/>
                    <a:pt x="23"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3" name="Freeform 190"/>
            <p:cNvSpPr>
              <a:spLocks noEditPoints="1"/>
            </p:cNvSpPr>
            <p:nvPr/>
          </p:nvSpPr>
          <p:spPr bwMode="auto">
            <a:xfrm>
              <a:off x="4291013" y="4817745"/>
              <a:ext cx="268288" cy="384175"/>
            </a:xfrm>
            <a:custGeom>
              <a:avLst/>
              <a:gdLst>
                <a:gd name="T0" fmla="*/ 894 w 950"/>
                <a:gd name="T1" fmla="*/ 389 h 1368"/>
                <a:gd name="T2" fmla="*/ 503 w 950"/>
                <a:gd name="T3" fmla="*/ 0 h 1368"/>
                <a:gd name="T4" fmla="*/ 113 w 950"/>
                <a:gd name="T5" fmla="*/ 389 h 1368"/>
                <a:gd name="T6" fmla="*/ 82 w 950"/>
                <a:gd name="T7" fmla="*/ 914 h 1368"/>
                <a:gd name="T8" fmla="*/ 101 w 950"/>
                <a:gd name="T9" fmla="*/ 1047 h 1368"/>
                <a:gd name="T10" fmla="*/ 0 w 950"/>
                <a:gd name="T11" fmla="*/ 1345 h 1368"/>
                <a:gd name="T12" fmla="*/ 45 w 950"/>
                <a:gd name="T13" fmla="*/ 1345 h 1368"/>
                <a:gd name="T14" fmla="*/ 119 w 950"/>
                <a:gd name="T15" fmla="*/ 1088 h 1368"/>
                <a:gd name="T16" fmla="*/ 503 w 950"/>
                <a:gd name="T17" fmla="*/ 1247 h 1368"/>
                <a:gd name="T18" fmla="*/ 649 w 950"/>
                <a:gd name="T19" fmla="*/ 1190 h 1368"/>
                <a:gd name="T20" fmla="*/ 503 w 950"/>
                <a:gd name="T21" fmla="*/ 1202 h 1368"/>
                <a:gd name="T22" fmla="*/ 282 w 950"/>
                <a:gd name="T23" fmla="*/ 1018 h 1368"/>
                <a:gd name="T24" fmla="*/ 647 w 950"/>
                <a:gd name="T25" fmla="*/ 1106 h 1368"/>
                <a:gd name="T26" fmla="*/ 924 w 950"/>
                <a:gd name="T27" fmla="*/ 914 h 1368"/>
                <a:gd name="T28" fmla="*/ 503 w 950"/>
                <a:gd name="T29" fmla="*/ 1106 h 1368"/>
                <a:gd name="T30" fmla="*/ 324 w 950"/>
                <a:gd name="T31" fmla="*/ 1000 h 1368"/>
                <a:gd name="T32" fmla="*/ 382 w 950"/>
                <a:gd name="T33" fmla="*/ 838 h 1368"/>
                <a:gd name="T34" fmla="*/ 625 w 950"/>
                <a:gd name="T35" fmla="*/ 838 h 1368"/>
                <a:gd name="T36" fmla="*/ 683 w 950"/>
                <a:gd name="T37" fmla="*/ 1000 h 1368"/>
                <a:gd name="T38" fmla="*/ 503 w 950"/>
                <a:gd name="T39" fmla="*/ 1106 h 1368"/>
                <a:gd name="T40" fmla="*/ 701 w 950"/>
                <a:gd name="T41" fmla="*/ 959 h 1368"/>
                <a:gd name="T42" fmla="*/ 670 w 950"/>
                <a:gd name="T43" fmla="*/ 913 h 1368"/>
                <a:gd name="T44" fmla="*/ 815 w 950"/>
                <a:gd name="T45" fmla="*/ 552 h 1368"/>
                <a:gd name="T46" fmla="*/ 778 w 950"/>
                <a:gd name="T47" fmla="*/ 428 h 1368"/>
                <a:gd name="T48" fmla="*/ 361 w 950"/>
                <a:gd name="T49" fmla="*/ 309 h 1368"/>
                <a:gd name="T50" fmla="*/ 747 w 950"/>
                <a:gd name="T51" fmla="*/ 460 h 1368"/>
                <a:gd name="T52" fmla="*/ 770 w 950"/>
                <a:gd name="T53" fmla="*/ 552 h 1368"/>
                <a:gd name="T54" fmla="*/ 237 w 950"/>
                <a:gd name="T55" fmla="*/ 552 h 1368"/>
                <a:gd name="T56" fmla="*/ 250 w 950"/>
                <a:gd name="T57" fmla="*/ 511 h 1368"/>
                <a:gd name="T58" fmla="*/ 345 w 950"/>
                <a:gd name="T59" fmla="*/ 363 h 1368"/>
                <a:gd name="T60" fmla="*/ 227 w 950"/>
                <a:gd name="T61" fmla="*/ 473 h 1368"/>
                <a:gd name="T62" fmla="*/ 192 w 950"/>
                <a:gd name="T63" fmla="*/ 552 h 1368"/>
                <a:gd name="T64" fmla="*/ 337 w 950"/>
                <a:gd name="T65" fmla="*/ 913 h 1368"/>
                <a:gd name="T66" fmla="*/ 306 w 950"/>
                <a:gd name="T67" fmla="*/ 959 h 1368"/>
                <a:gd name="T68" fmla="*/ 104 w 950"/>
                <a:gd name="T69" fmla="*/ 871 h 1368"/>
                <a:gd name="T70" fmla="*/ 265 w 950"/>
                <a:gd name="T71" fmla="*/ 137 h 1368"/>
                <a:gd name="T72" fmla="*/ 741 w 950"/>
                <a:gd name="T73" fmla="*/ 137 h 1368"/>
                <a:gd name="T74" fmla="*/ 903 w 950"/>
                <a:gd name="T75" fmla="*/ 871 h 1368"/>
                <a:gd name="T76" fmla="*/ 900 w 950"/>
                <a:gd name="T77" fmla="*/ 876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0" h="1368">
                  <a:moveTo>
                    <a:pt x="947" y="864"/>
                  </a:moveTo>
                  <a:cubicBezTo>
                    <a:pt x="926" y="741"/>
                    <a:pt x="908" y="581"/>
                    <a:pt x="894" y="389"/>
                  </a:cubicBezTo>
                  <a:cubicBezTo>
                    <a:pt x="885" y="272"/>
                    <a:pt x="843" y="174"/>
                    <a:pt x="773" y="105"/>
                  </a:cubicBezTo>
                  <a:cubicBezTo>
                    <a:pt x="703" y="36"/>
                    <a:pt x="610" y="0"/>
                    <a:pt x="503" y="0"/>
                  </a:cubicBezTo>
                  <a:cubicBezTo>
                    <a:pt x="397" y="0"/>
                    <a:pt x="304" y="36"/>
                    <a:pt x="234" y="105"/>
                  </a:cubicBezTo>
                  <a:cubicBezTo>
                    <a:pt x="164" y="174"/>
                    <a:pt x="122" y="272"/>
                    <a:pt x="113" y="389"/>
                  </a:cubicBezTo>
                  <a:cubicBezTo>
                    <a:pt x="99" y="581"/>
                    <a:pt x="81" y="741"/>
                    <a:pt x="60" y="864"/>
                  </a:cubicBezTo>
                  <a:cubicBezTo>
                    <a:pt x="57" y="884"/>
                    <a:pt x="65" y="903"/>
                    <a:pt x="82" y="914"/>
                  </a:cubicBezTo>
                  <a:cubicBezTo>
                    <a:pt x="105" y="929"/>
                    <a:pt x="178" y="960"/>
                    <a:pt x="245" y="985"/>
                  </a:cubicBezTo>
                  <a:cubicBezTo>
                    <a:pt x="101" y="1047"/>
                    <a:pt x="101" y="1047"/>
                    <a:pt x="101" y="1047"/>
                  </a:cubicBezTo>
                  <a:cubicBezTo>
                    <a:pt x="40" y="1073"/>
                    <a:pt x="0" y="1133"/>
                    <a:pt x="0" y="1200"/>
                  </a:cubicBezTo>
                  <a:cubicBezTo>
                    <a:pt x="0" y="1345"/>
                    <a:pt x="0" y="1345"/>
                    <a:pt x="0" y="1345"/>
                  </a:cubicBezTo>
                  <a:cubicBezTo>
                    <a:pt x="0" y="1358"/>
                    <a:pt x="10" y="1368"/>
                    <a:pt x="23" y="1368"/>
                  </a:cubicBezTo>
                  <a:cubicBezTo>
                    <a:pt x="35" y="1368"/>
                    <a:pt x="45" y="1358"/>
                    <a:pt x="45" y="1345"/>
                  </a:cubicBezTo>
                  <a:cubicBezTo>
                    <a:pt x="45" y="1200"/>
                    <a:pt x="45" y="1200"/>
                    <a:pt x="45" y="1200"/>
                  </a:cubicBezTo>
                  <a:cubicBezTo>
                    <a:pt x="45" y="1151"/>
                    <a:pt x="74" y="1107"/>
                    <a:pt x="119" y="1088"/>
                  </a:cubicBezTo>
                  <a:cubicBezTo>
                    <a:pt x="196" y="1055"/>
                    <a:pt x="196" y="1055"/>
                    <a:pt x="196" y="1055"/>
                  </a:cubicBezTo>
                  <a:cubicBezTo>
                    <a:pt x="258" y="1174"/>
                    <a:pt x="374" y="1247"/>
                    <a:pt x="503" y="1247"/>
                  </a:cubicBezTo>
                  <a:cubicBezTo>
                    <a:pt x="550" y="1247"/>
                    <a:pt x="595" y="1238"/>
                    <a:pt x="638" y="1219"/>
                  </a:cubicBezTo>
                  <a:cubicBezTo>
                    <a:pt x="649" y="1214"/>
                    <a:pt x="654" y="1201"/>
                    <a:pt x="649" y="1190"/>
                  </a:cubicBezTo>
                  <a:cubicBezTo>
                    <a:pt x="644" y="1178"/>
                    <a:pt x="631" y="1173"/>
                    <a:pt x="620" y="1178"/>
                  </a:cubicBezTo>
                  <a:cubicBezTo>
                    <a:pt x="583" y="1194"/>
                    <a:pt x="544" y="1202"/>
                    <a:pt x="503" y="1202"/>
                  </a:cubicBezTo>
                  <a:cubicBezTo>
                    <a:pt x="392" y="1202"/>
                    <a:pt x="292" y="1139"/>
                    <a:pt x="237" y="1037"/>
                  </a:cubicBezTo>
                  <a:cubicBezTo>
                    <a:pt x="282" y="1018"/>
                    <a:pt x="282" y="1018"/>
                    <a:pt x="282" y="1018"/>
                  </a:cubicBezTo>
                  <a:cubicBezTo>
                    <a:pt x="325" y="1100"/>
                    <a:pt x="410" y="1151"/>
                    <a:pt x="503" y="1151"/>
                  </a:cubicBezTo>
                  <a:cubicBezTo>
                    <a:pt x="555" y="1151"/>
                    <a:pt x="605" y="1136"/>
                    <a:pt x="647" y="1106"/>
                  </a:cubicBezTo>
                  <a:cubicBezTo>
                    <a:pt x="687" y="1078"/>
                    <a:pt x="718" y="1039"/>
                    <a:pt x="736" y="994"/>
                  </a:cubicBezTo>
                  <a:cubicBezTo>
                    <a:pt x="809" y="969"/>
                    <a:pt x="899" y="930"/>
                    <a:pt x="924" y="914"/>
                  </a:cubicBezTo>
                  <a:cubicBezTo>
                    <a:pt x="942" y="903"/>
                    <a:pt x="950" y="884"/>
                    <a:pt x="947" y="864"/>
                  </a:cubicBezTo>
                  <a:close/>
                  <a:moveTo>
                    <a:pt x="503" y="1106"/>
                  </a:moveTo>
                  <a:cubicBezTo>
                    <a:pt x="428" y="1106"/>
                    <a:pt x="359" y="1065"/>
                    <a:pt x="323" y="1000"/>
                  </a:cubicBezTo>
                  <a:cubicBezTo>
                    <a:pt x="324" y="1000"/>
                    <a:pt x="324" y="1000"/>
                    <a:pt x="324" y="1000"/>
                  </a:cubicBezTo>
                  <a:cubicBezTo>
                    <a:pt x="359" y="985"/>
                    <a:pt x="382" y="951"/>
                    <a:pt x="382" y="913"/>
                  </a:cubicBezTo>
                  <a:cubicBezTo>
                    <a:pt x="382" y="838"/>
                    <a:pt x="382" y="838"/>
                    <a:pt x="382" y="838"/>
                  </a:cubicBezTo>
                  <a:cubicBezTo>
                    <a:pt x="419" y="854"/>
                    <a:pt x="460" y="863"/>
                    <a:pt x="503" y="863"/>
                  </a:cubicBezTo>
                  <a:cubicBezTo>
                    <a:pt x="547" y="863"/>
                    <a:pt x="588" y="854"/>
                    <a:pt x="625" y="838"/>
                  </a:cubicBezTo>
                  <a:cubicBezTo>
                    <a:pt x="625" y="913"/>
                    <a:pt x="625" y="913"/>
                    <a:pt x="625" y="913"/>
                  </a:cubicBezTo>
                  <a:cubicBezTo>
                    <a:pt x="625" y="951"/>
                    <a:pt x="648" y="985"/>
                    <a:pt x="683" y="1000"/>
                  </a:cubicBezTo>
                  <a:cubicBezTo>
                    <a:pt x="684" y="1000"/>
                    <a:pt x="684" y="1000"/>
                    <a:pt x="684" y="1000"/>
                  </a:cubicBezTo>
                  <a:cubicBezTo>
                    <a:pt x="648" y="1065"/>
                    <a:pt x="578" y="1106"/>
                    <a:pt x="503" y="1106"/>
                  </a:cubicBezTo>
                  <a:close/>
                  <a:moveTo>
                    <a:pt x="900" y="876"/>
                  </a:moveTo>
                  <a:cubicBezTo>
                    <a:pt x="877" y="891"/>
                    <a:pt x="777" y="934"/>
                    <a:pt x="701" y="959"/>
                  </a:cubicBezTo>
                  <a:cubicBezTo>
                    <a:pt x="700" y="958"/>
                    <a:pt x="700" y="958"/>
                    <a:pt x="700" y="958"/>
                  </a:cubicBezTo>
                  <a:cubicBezTo>
                    <a:pt x="682" y="951"/>
                    <a:pt x="670" y="933"/>
                    <a:pt x="670" y="913"/>
                  </a:cubicBezTo>
                  <a:cubicBezTo>
                    <a:pt x="670" y="814"/>
                    <a:pt x="670" y="814"/>
                    <a:pt x="670" y="814"/>
                  </a:cubicBezTo>
                  <a:cubicBezTo>
                    <a:pt x="757" y="759"/>
                    <a:pt x="815" y="662"/>
                    <a:pt x="815" y="552"/>
                  </a:cubicBezTo>
                  <a:cubicBezTo>
                    <a:pt x="815" y="514"/>
                    <a:pt x="815" y="514"/>
                    <a:pt x="815" y="514"/>
                  </a:cubicBezTo>
                  <a:cubicBezTo>
                    <a:pt x="815" y="482"/>
                    <a:pt x="801" y="450"/>
                    <a:pt x="778" y="428"/>
                  </a:cubicBezTo>
                  <a:cubicBezTo>
                    <a:pt x="655" y="311"/>
                    <a:pt x="396" y="289"/>
                    <a:pt x="385" y="289"/>
                  </a:cubicBezTo>
                  <a:cubicBezTo>
                    <a:pt x="373" y="288"/>
                    <a:pt x="362" y="297"/>
                    <a:pt x="361" y="309"/>
                  </a:cubicBezTo>
                  <a:cubicBezTo>
                    <a:pt x="360" y="322"/>
                    <a:pt x="369" y="333"/>
                    <a:pt x="381" y="334"/>
                  </a:cubicBezTo>
                  <a:cubicBezTo>
                    <a:pt x="384" y="334"/>
                    <a:pt x="635" y="354"/>
                    <a:pt x="747" y="460"/>
                  </a:cubicBezTo>
                  <a:cubicBezTo>
                    <a:pt x="761" y="474"/>
                    <a:pt x="770" y="494"/>
                    <a:pt x="770" y="514"/>
                  </a:cubicBezTo>
                  <a:cubicBezTo>
                    <a:pt x="770" y="552"/>
                    <a:pt x="770" y="552"/>
                    <a:pt x="770" y="552"/>
                  </a:cubicBezTo>
                  <a:cubicBezTo>
                    <a:pt x="770" y="698"/>
                    <a:pt x="650" y="818"/>
                    <a:pt x="503" y="818"/>
                  </a:cubicBezTo>
                  <a:cubicBezTo>
                    <a:pt x="357" y="818"/>
                    <a:pt x="237" y="698"/>
                    <a:pt x="237" y="552"/>
                  </a:cubicBezTo>
                  <a:cubicBezTo>
                    <a:pt x="237" y="533"/>
                    <a:pt x="237" y="533"/>
                    <a:pt x="237" y="533"/>
                  </a:cubicBezTo>
                  <a:cubicBezTo>
                    <a:pt x="237" y="524"/>
                    <a:pt x="242" y="516"/>
                    <a:pt x="250" y="511"/>
                  </a:cubicBezTo>
                  <a:cubicBezTo>
                    <a:pt x="280" y="493"/>
                    <a:pt x="323" y="458"/>
                    <a:pt x="355" y="393"/>
                  </a:cubicBezTo>
                  <a:cubicBezTo>
                    <a:pt x="361" y="382"/>
                    <a:pt x="356" y="369"/>
                    <a:pt x="345" y="363"/>
                  </a:cubicBezTo>
                  <a:cubicBezTo>
                    <a:pt x="334" y="358"/>
                    <a:pt x="321" y="362"/>
                    <a:pt x="315" y="373"/>
                  </a:cubicBezTo>
                  <a:cubicBezTo>
                    <a:pt x="286" y="431"/>
                    <a:pt x="247" y="460"/>
                    <a:pt x="227" y="473"/>
                  </a:cubicBezTo>
                  <a:cubicBezTo>
                    <a:pt x="206" y="485"/>
                    <a:pt x="192" y="508"/>
                    <a:pt x="192" y="533"/>
                  </a:cubicBezTo>
                  <a:cubicBezTo>
                    <a:pt x="192" y="552"/>
                    <a:pt x="192" y="552"/>
                    <a:pt x="192" y="552"/>
                  </a:cubicBezTo>
                  <a:cubicBezTo>
                    <a:pt x="192" y="662"/>
                    <a:pt x="250" y="759"/>
                    <a:pt x="337" y="814"/>
                  </a:cubicBezTo>
                  <a:cubicBezTo>
                    <a:pt x="337" y="913"/>
                    <a:pt x="337" y="913"/>
                    <a:pt x="337" y="913"/>
                  </a:cubicBezTo>
                  <a:cubicBezTo>
                    <a:pt x="337" y="933"/>
                    <a:pt x="325" y="951"/>
                    <a:pt x="307" y="958"/>
                  </a:cubicBezTo>
                  <a:cubicBezTo>
                    <a:pt x="306" y="959"/>
                    <a:pt x="306" y="959"/>
                    <a:pt x="306" y="959"/>
                  </a:cubicBezTo>
                  <a:cubicBezTo>
                    <a:pt x="230" y="934"/>
                    <a:pt x="130" y="891"/>
                    <a:pt x="107" y="876"/>
                  </a:cubicBezTo>
                  <a:cubicBezTo>
                    <a:pt x="105" y="875"/>
                    <a:pt x="104" y="873"/>
                    <a:pt x="104" y="871"/>
                  </a:cubicBezTo>
                  <a:cubicBezTo>
                    <a:pt x="126" y="747"/>
                    <a:pt x="144" y="586"/>
                    <a:pt x="158" y="392"/>
                  </a:cubicBezTo>
                  <a:cubicBezTo>
                    <a:pt x="166" y="287"/>
                    <a:pt x="203" y="199"/>
                    <a:pt x="265" y="137"/>
                  </a:cubicBezTo>
                  <a:cubicBezTo>
                    <a:pt x="327" y="77"/>
                    <a:pt x="409" y="45"/>
                    <a:pt x="503" y="45"/>
                  </a:cubicBezTo>
                  <a:cubicBezTo>
                    <a:pt x="598" y="45"/>
                    <a:pt x="680" y="77"/>
                    <a:pt x="741" y="137"/>
                  </a:cubicBezTo>
                  <a:cubicBezTo>
                    <a:pt x="804" y="199"/>
                    <a:pt x="841" y="287"/>
                    <a:pt x="849" y="392"/>
                  </a:cubicBezTo>
                  <a:cubicBezTo>
                    <a:pt x="863" y="586"/>
                    <a:pt x="881" y="747"/>
                    <a:pt x="903" y="871"/>
                  </a:cubicBezTo>
                  <a:cubicBezTo>
                    <a:pt x="903" y="874"/>
                    <a:pt x="902" y="875"/>
                    <a:pt x="900" y="876"/>
                  </a:cubicBezTo>
                  <a:close/>
                  <a:moveTo>
                    <a:pt x="900" y="876"/>
                  </a:moveTo>
                  <a:cubicBezTo>
                    <a:pt x="900" y="876"/>
                    <a:pt x="900" y="876"/>
                    <a:pt x="900" y="87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4" name="Freeform 191"/>
            <p:cNvSpPr>
              <a:spLocks noEditPoints="1"/>
            </p:cNvSpPr>
            <p:nvPr/>
          </p:nvSpPr>
          <p:spPr bwMode="auto">
            <a:xfrm>
              <a:off x="4487863" y="5087620"/>
              <a:ext cx="161925" cy="161925"/>
            </a:xfrm>
            <a:custGeom>
              <a:avLst/>
              <a:gdLst>
                <a:gd name="T0" fmla="*/ 287 w 574"/>
                <a:gd name="T1" fmla="*/ 0 h 574"/>
                <a:gd name="T2" fmla="*/ 0 w 574"/>
                <a:gd name="T3" fmla="*/ 287 h 574"/>
                <a:gd name="T4" fmla="*/ 287 w 574"/>
                <a:gd name="T5" fmla="*/ 574 h 574"/>
                <a:gd name="T6" fmla="*/ 574 w 574"/>
                <a:gd name="T7" fmla="*/ 287 h 574"/>
                <a:gd name="T8" fmla="*/ 287 w 574"/>
                <a:gd name="T9" fmla="*/ 0 h 574"/>
                <a:gd name="T10" fmla="*/ 287 w 574"/>
                <a:gd name="T11" fmla="*/ 529 h 574"/>
                <a:gd name="T12" fmla="*/ 45 w 574"/>
                <a:gd name="T13" fmla="*/ 287 h 574"/>
                <a:gd name="T14" fmla="*/ 287 w 574"/>
                <a:gd name="T15" fmla="*/ 45 h 574"/>
                <a:gd name="T16" fmla="*/ 529 w 574"/>
                <a:gd name="T17" fmla="*/ 287 h 574"/>
                <a:gd name="T18" fmla="*/ 287 w 574"/>
                <a:gd name="T19" fmla="*/ 529 h 574"/>
                <a:gd name="T20" fmla="*/ 287 w 574"/>
                <a:gd name="T21" fmla="*/ 529 h 574"/>
                <a:gd name="T22" fmla="*/ 287 w 574"/>
                <a:gd name="T23" fmla="*/ 52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4" h="574">
                  <a:moveTo>
                    <a:pt x="287" y="0"/>
                  </a:moveTo>
                  <a:cubicBezTo>
                    <a:pt x="129" y="0"/>
                    <a:pt x="0" y="129"/>
                    <a:pt x="0" y="287"/>
                  </a:cubicBezTo>
                  <a:cubicBezTo>
                    <a:pt x="0" y="445"/>
                    <a:pt x="129" y="574"/>
                    <a:pt x="287" y="574"/>
                  </a:cubicBezTo>
                  <a:cubicBezTo>
                    <a:pt x="446" y="574"/>
                    <a:pt x="574" y="445"/>
                    <a:pt x="574" y="287"/>
                  </a:cubicBezTo>
                  <a:cubicBezTo>
                    <a:pt x="574" y="129"/>
                    <a:pt x="446" y="0"/>
                    <a:pt x="287" y="0"/>
                  </a:cubicBezTo>
                  <a:close/>
                  <a:moveTo>
                    <a:pt x="287" y="529"/>
                  </a:moveTo>
                  <a:cubicBezTo>
                    <a:pt x="154" y="529"/>
                    <a:pt x="45" y="420"/>
                    <a:pt x="45" y="287"/>
                  </a:cubicBezTo>
                  <a:cubicBezTo>
                    <a:pt x="45" y="153"/>
                    <a:pt x="154" y="45"/>
                    <a:pt x="287" y="45"/>
                  </a:cubicBezTo>
                  <a:cubicBezTo>
                    <a:pt x="421" y="45"/>
                    <a:pt x="529" y="153"/>
                    <a:pt x="529" y="287"/>
                  </a:cubicBezTo>
                  <a:cubicBezTo>
                    <a:pt x="529" y="420"/>
                    <a:pt x="421" y="529"/>
                    <a:pt x="287" y="529"/>
                  </a:cubicBezTo>
                  <a:close/>
                  <a:moveTo>
                    <a:pt x="287" y="529"/>
                  </a:moveTo>
                  <a:cubicBezTo>
                    <a:pt x="287" y="529"/>
                    <a:pt x="287" y="529"/>
                    <a:pt x="287" y="529"/>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5" name="Freeform 192"/>
            <p:cNvSpPr>
              <a:spLocks noEditPoints="1"/>
            </p:cNvSpPr>
            <p:nvPr/>
          </p:nvSpPr>
          <p:spPr bwMode="auto">
            <a:xfrm>
              <a:off x="4527551" y="5141595"/>
              <a:ext cx="88900" cy="60325"/>
            </a:xfrm>
            <a:custGeom>
              <a:avLst/>
              <a:gdLst>
                <a:gd name="T0" fmla="*/ 306 w 314"/>
                <a:gd name="T1" fmla="*/ 9 h 216"/>
                <a:gd name="T2" fmla="*/ 274 w 314"/>
                <a:gd name="T3" fmla="*/ 9 h 216"/>
                <a:gd name="T4" fmla="*/ 121 w 314"/>
                <a:gd name="T5" fmla="*/ 161 h 216"/>
                <a:gd name="T6" fmla="*/ 41 w 314"/>
                <a:gd name="T7" fmla="*/ 81 h 216"/>
                <a:gd name="T8" fmla="*/ 9 w 314"/>
                <a:gd name="T9" fmla="*/ 81 h 216"/>
                <a:gd name="T10" fmla="*/ 9 w 314"/>
                <a:gd name="T11" fmla="*/ 113 h 216"/>
                <a:gd name="T12" fmla="*/ 105 w 314"/>
                <a:gd name="T13" fmla="*/ 209 h 216"/>
                <a:gd name="T14" fmla="*/ 121 w 314"/>
                <a:gd name="T15" fmla="*/ 216 h 216"/>
                <a:gd name="T16" fmla="*/ 137 w 314"/>
                <a:gd name="T17" fmla="*/ 209 h 216"/>
                <a:gd name="T18" fmla="*/ 306 w 314"/>
                <a:gd name="T19" fmla="*/ 41 h 216"/>
                <a:gd name="T20" fmla="*/ 306 w 314"/>
                <a:gd name="T21" fmla="*/ 9 h 216"/>
                <a:gd name="T22" fmla="*/ 306 w 314"/>
                <a:gd name="T23" fmla="*/ 9 h 216"/>
                <a:gd name="T24" fmla="*/ 306 w 314"/>
                <a:gd name="T25"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4" h="216">
                  <a:moveTo>
                    <a:pt x="306" y="9"/>
                  </a:moveTo>
                  <a:cubicBezTo>
                    <a:pt x="297" y="0"/>
                    <a:pt x="283" y="0"/>
                    <a:pt x="274" y="9"/>
                  </a:cubicBezTo>
                  <a:cubicBezTo>
                    <a:pt x="121" y="161"/>
                    <a:pt x="121" y="161"/>
                    <a:pt x="121" y="161"/>
                  </a:cubicBezTo>
                  <a:cubicBezTo>
                    <a:pt x="41" y="81"/>
                    <a:pt x="41" y="81"/>
                    <a:pt x="41" y="81"/>
                  </a:cubicBezTo>
                  <a:cubicBezTo>
                    <a:pt x="32" y="72"/>
                    <a:pt x="18" y="72"/>
                    <a:pt x="9" y="81"/>
                  </a:cubicBezTo>
                  <a:cubicBezTo>
                    <a:pt x="0" y="90"/>
                    <a:pt x="0" y="104"/>
                    <a:pt x="9" y="113"/>
                  </a:cubicBezTo>
                  <a:cubicBezTo>
                    <a:pt x="105" y="209"/>
                    <a:pt x="105" y="209"/>
                    <a:pt x="105" y="209"/>
                  </a:cubicBezTo>
                  <a:cubicBezTo>
                    <a:pt x="110" y="213"/>
                    <a:pt x="116" y="216"/>
                    <a:pt x="121" y="216"/>
                  </a:cubicBezTo>
                  <a:cubicBezTo>
                    <a:pt x="127" y="216"/>
                    <a:pt x="133" y="213"/>
                    <a:pt x="137" y="209"/>
                  </a:cubicBezTo>
                  <a:cubicBezTo>
                    <a:pt x="306" y="41"/>
                    <a:pt x="306" y="41"/>
                    <a:pt x="306" y="41"/>
                  </a:cubicBezTo>
                  <a:cubicBezTo>
                    <a:pt x="314" y="32"/>
                    <a:pt x="314" y="18"/>
                    <a:pt x="306" y="9"/>
                  </a:cubicBezTo>
                  <a:close/>
                  <a:moveTo>
                    <a:pt x="306" y="9"/>
                  </a:moveTo>
                  <a:cubicBezTo>
                    <a:pt x="306" y="9"/>
                    <a:pt x="306" y="9"/>
                    <a:pt x="306" y="9"/>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sp>
        <p:nvSpPr>
          <p:cNvPr id="176" name="Flèche vers le bas 175"/>
          <p:cNvSpPr/>
          <p:nvPr/>
        </p:nvSpPr>
        <p:spPr>
          <a:xfrm>
            <a:off x="1627999" y="2049128"/>
            <a:ext cx="144600" cy="3960000"/>
          </a:xfrm>
          <a:prstGeom prst="downArrow">
            <a:avLst/>
          </a:prstGeom>
          <a:solidFill>
            <a:srgbClr val="2A9C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4000" b="0" i="0" u="none" strike="noStrike" cap="none" spc="0" normalizeH="0" baseline="0">
              <a:ln>
                <a:noFill/>
              </a:ln>
              <a:solidFill>
                <a:srgbClr val="FFFFFF"/>
              </a:solidFill>
              <a:effectLst/>
              <a:uFillTx/>
              <a:latin typeface="Calibri" panose="020F0502020204030204" pitchFamily="34" charset="0"/>
              <a:ea typeface="Helvetica Neue Medium"/>
              <a:cs typeface="Calibri" panose="020F0502020204030204" pitchFamily="34" charset="0"/>
              <a:sym typeface="Helvetica Neue Medium"/>
            </a:endParaRPr>
          </a:p>
        </p:txBody>
      </p:sp>
      <p:grpSp>
        <p:nvGrpSpPr>
          <p:cNvPr id="177" name="Groupe 176"/>
          <p:cNvGrpSpPr/>
          <p:nvPr/>
        </p:nvGrpSpPr>
        <p:grpSpPr>
          <a:xfrm>
            <a:off x="1864007" y="3185177"/>
            <a:ext cx="583003" cy="487573"/>
            <a:chOff x="2695132" y="2079377"/>
            <a:chExt cx="379412" cy="333375"/>
          </a:xfrm>
        </p:grpSpPr>
        <p:sp>
          <p:nvSpPr>
            <p:cNvPr id="178" name="AutoShape 315"/>
            <p:cNvSpPr>
              <a:spLocks noChangeAspect="1" noChangeArrowheads="1" noTextEdit="1"/>
            </p:cNvSpPr>
            <p:nvPr/>
          </p:nvSpPr>
          <p:spPr bwMode="auto">
            <a:xfrm>
              <a:off x="2695132" y="2079377"/>
              <a:ext cx="3794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79" name="Freeform 317"/>
            <p:cNvSpPr>
              <a:spLocks noEditPoints="1"/>
            </p:cNvSpPr>
            <p:nvPr/>
          </p:nvSpPr>
          <p:spPr bwMode="auto">
            <a:xfrm>
              <a:off x="2695132" y="2079377"/>
              <a:ext cx="379412" cy="333375"/>
            </a:xfrm>
            <a:custGeom>
              <a:avLst/>
              <a:gdLst>
                <a:gd name="T0" fmla="*/ 1536 w 1536"/>
                <a:gd name="T1" fmla="*/ 341 h 1353"/>
                <a:gd name="T2" fmla="*/ 1261 w 1536"/>
                <a:gd name="T3" fmla="*/ 6 h 1353"/>
                <a:gd name="T4" fmla="*/ 1195 w 1536"/>
                <a:gd name="T5" fmla="*/ 0 h 1353"/>
                <a:gd name="T6" fmla="*/ 883 w 1536"/>
                <a:gd name="T7" fmla="*/ 204 h 1353"/>
                <a:gd name="T8" fmla="*/ 170 w 1536"/>
                <a:gd name="T9" fmla="*/ 204 h 1353"/>
                <a:gd name="T10" fmla="*/ 0 w 1536"/>
                <a:gd name="T11" fmla="*/ 375 h 1353"/>
                <a:gd name="T12" fmla="*/ 0 w 1536"/>
                <a:gd name="T13" fmla="*/ 1187 h 1353"/>
                <a:gd name="T14" fmla="*/ 166 w 1536"/>
                <a:gd name="T15" fmla="*/ 1353 h 1353"/>
                <a:gd name="T16" fmla="*/ 424 w 1536"/>
                <a:gd name="T17" fmla="*/ 1353 h 1353"/>
                <a:gd name="T18" fmla="*/ 447 w 1536"/>
                <a:gd name="T19" fmla="*/ 1331 h 1353"/>
                <a:gd name="T20" fmla="*/ 424 w 1536"/>
                <a:gd name="T21" fmla="*/ 1308 h 1353"/>
                <a:gd name="T22" fmla="*/ 166 w 1536"/>
                <a:gd name="T23" fmla="*/ 1308 h 1353"/>
                <a:gd name="T24" fmla="*/ 46 w 1536"/>
                <a:gd name="T25" fmla="*/ 1187 h 1353"/>
                <a:gd name="T26" fmla="*/ 46 w 1536"/>
                <a:gd name="T27" fmla="*/ 428 h 1353"/>
                <a:gd name="T28" fmla="*/ 581 w 1536"/>
                <a:gd name="T29" fmla="*/ 874 h 1353"/>
                <a:gd name="T30" fmla="*/ 768 w 1536"/>
                <a:gd name="T31" fmla="*/ 942 h 1353"/>
                <a:gd name="T32" fmla="*/ 955 w 1536"/>
                <a:gd name="T33" fmla="*/ 874 h 1353"/>
                <a:gd name="T34" fmla="*/ 1111 w 1536"/>
                <a:gd name="T35" fmla="*/ 744 h 1353"/>
                <a:gd name="T36" fmla="*/ 1114 w 1536"/>
                <a:gd name="T37" fmla="*/ 712 h 1353"/>
                <a:gd name="T38" fmla="*/ 1082 w 1536"/>
                <a:gd name="T39" fmla="*/ 709 h 1353"/>
                <a:gd name="T40" fmla="*/ 926 w 1536"/>
                <a:gd name="T41" fmla="*/ 839 h 1353"/>
                <a:gd name="T42" fmla="*/ 610 w 1536"/>
                <a:gd name="T43" fmla="*/ 839 h 1353"/>
                <a:gd name="T44" fmla="*/ 46 w 1536"/>
                <a:gd name="T45" fmla="*/ 369 h 1353"/>
                <a:gd name="T46" fmla="*/ 170 w 1536"/>
                <a:gd name="T47" fmla="*/ 250 h 1353"/>
                <a:gd name="T48" fmla="*/ 867 w 1536"/>
                <a:gd name="T49" fmla="*/ 250 h 1353"/>
                <a:gd name="T50" fmla="*/ 855 w 1536"/>
                <a:gd name="T51" fmla="*/ 341 h 1353"/>
                <a:gd name="T52" fmla="*/ 1195 w 1536"/>
                <a:gd name="T53" fmla="*/ 681 h 1353"/>
                <a:gd name="T54" fmla="*/ 1261 w 1536"/>
                <a:gd name="T55" fmla="*/ 675 h 1353"/>
                <a:gd name="T56" fmla="*/ 1370 w 1536"/>
                <a:gd name="T57" fmla="*/ 633 h 1353"/>
                <a:gd name="T58" fmla="*/ 1378 w 1536"/>
                <a:gd name="T59" fmla="*/ 602 h 1353"/>
                <a:gd name="T60" fmla="*/ 1347 w 1536"/>
                <a:gd name="T61" fmla="*/ 594 h 1353"/>
                <a:gd name="T62" fmla="*/ 1253 w 1536"/>
                <a:gd name="T63" fmla="*/ 630 h 1353"/>
                <a:gd name="T64" fmla="*/ 1195 w 1536"/>
                <a:gd name="T65" fmla="*/ 636 h 1353"/>
                <a:gd name="T66" fmla="*/ 900 w 1536"/>
                <a:gd name="T67" fmla="*/ 341 h 1353"/>
                <a:gd name="T68" fmla="*/ 1195 w 1536"/>
                <a:gd name="T69" fmla="*/ 46 h 1353"/>
                <a:gd name="T70" fmla="*/ 1253 w 1536"/>
                <a:gd name="T71" fmla="*/ 51 h 1353"/>
                <a:gd name="T72" fmla="*/ 1490 w 1536"/>
                <a:gd name="T73" fmla="*/ 341 h 1353"/>
                <a:gd name="T74" fmla="*/ 1409 w 1536"/>
                <a:gd name="T75" fmla="*/ 544 h 1353"/>
                <a:gd name="T76" fmla="*/ 1410 w 1536"/>
                <a:gd name="T77" fmla="*/ 576 h 1353"/>
                <a:gd name="T78" fmla="*/ 1443 w 1536"/>
                <a:gd name="T79" fmla="*/ 575 h 1353"/>
                <a:gd name="T80" fmla="*/ 1490 w 1536"/>
                <a:gd name="T81" fmla="*/ 511 h 1353"/>
                <a:gd name="T82" fmla="*/ 1490 w 1536"/>
                <a:gd name="T83" fmla="*/ 1187 h 1353"/>
                <a:gd name="T84" fmla="*/ 1370 w 1536"/>
                <a:gd name="T85" fmla="*/ 1308 h 1353"/>
                <a:gd name="T86" fmla="*/ 515 w 1536"/>
                <a:gd name="T87" fmla="*/ 1308 h 1353"/>
                <a:gd name="T88" fmla="*/ 493 w 1536"/>
                <a:gd name="T89" fmla="*/ 1331 h 1353"/>
                <a:gd name="T90" fmla="*/ 515 w 1536"/>
                <a:gd name="T91" fmla="*/ 1353 h 1353"/>
                <a:gd name="T92" fmla="*/ 1370 w 1536"/>
                <a:gd name="T93" fmla="*/ 1353 h 1353"/>
                <a:gd name="T94" fmla="*/ 1536 w 1536"/>
                <a:gd name="T95" fmla="*/ 1187 h 1353"/>
                <a:gd name="T96" fmla="*/ 1536 w 1536"/>
                <a:gd name="T97" fmla="*/ 341 h 1353"/>
                <a:gd name="T98" fmla="*/ 1536 w 1536"/>
                <a:gd name="T99" fmla="*/ 341 h 1353"/>
                <a:gd name="T100" fmla="*/ 1536 w 1536"/>
                <a:gd name="T101" fmla="*/ 341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6" h="1353">
                  <a:moveTo>
                    <a:pt x="1536" y="341"/>
                  </a:moveTo>
                  <a:cubicBezTo>
                    <a:pt x="1536" y="178"/>
                    <a:pt x="1421" y="38"/>
                    <a:pt x="1261" y="6"/>
                  </a:cubicBezTo>
                  <a:cubicBezTo>
                    <a:pt x="1240" y="2"/>
                    <a:pt x="1218" y="0"/>
                    <a:pt x="1195" y="0"/>
                  </a:cubicBezTo>
                  <a:cubicBezTo>
                    <a:pt x="1056" y="0"/>
                    <a:pt x="936" y="84"/>
                    <a:pt x="883" y="204"/>
                  </a:cubicBezTo>
                  <a:cubicBezTo>
                    <a:pt x="170" y="204"/>
                    <a:pt x="170" y="204"/>
                    <a:pt x="170" y="204"/>
                  </a:cubicBezTo>
                  <a:cubicBezTo>
                    <a:pt x="76" y="204"/>
                    <a:pt x="0" y="281"/>
                    <a:pt x="0" y="375"/>
                  </a:cubicBezTo>
                  <a:cubicBezTo>
                    <a:pt x="0" y="1187"/>
                    <a:pt x="0" y="1187"/>
                    <a:pt x="0" y="1187"/>
                  </a:cubicBezTo>
                  <a:cubicBezTo>
                    <a:pt x="0" y="1279"/>
                    <a:pt x="74" y="1353"/>
                    <a:pt x="166" y="1353"/>
                  </a:cubicBezTo>
                  <a:cubicBezTo>
                    <a:pt x="424" y="1353"/>
                    <a:pt x="424" y="1353"/>
                    <a:pt x="424" y="1353"/>
                  </a:cubicBezTo>
                  <a:cubicBezTo>
                    <a:pt x="437" y="1353"/>
                    <a:pt x="447" y="1343"/>
                    <a:pt x="447" y="1331"/>
                  </a:cubicBezTo>
                  <a:cubicBezTo>
                    <a:pt x="447" y="1318"/>
                    <a:pt x="437" y="1308"/>
                    <a:pt x="424" y="1308"/>
                  </a:cubicBezTo>
                  <a:cubicBezTo>
                    <a:pt x="166" y="1308"/>
                    <a:pt x="166" y="1308"/>
                    <a:pt x="166" y="1308"/>
                  </a:cubicBezTo>
                  <a:cubicBezTo>
                    <a:pt x="100" y="1308"/>
                    <a:pt x="46" y="1254"/>
                    <a:pt x="46" y="1187"/>
                  </a:cubicBezTo>
                  <a:cubicBezTo>
                    <a:pt x="46" y="428"/>
                    <a:pt x="46" y="428"/>
                    <a:pt x="46" y="428"/>
                  </a:cubicBezTo>
                  <a:cubicBezTo>
                    <a:pt x="581" y="874"/>
                    <a:pt x="581" y="874"/>
                    <a:pt x="581" y="874"/>
                  </a:cubicBezTo>
                  <a:cubicBezTo>
                    <a:pt x="635" y="919"/>
                    <a:pt x="702" y="942"/>
                    <a:pt x="768" y="942"/>
                  </a:cubicBezTo>
                  <a:cubicBezTo>
                    <a:pt x="834" y="942"/>
                    <a:pt x="901" y="919"/>
                    <a:pt x="955" y="874"/>
                  </a:cubicBezTo>
                  <a:cubicBezTo>
                    <a:pt x="1111" y="744"/>
                    <a:pt x="1111" y="744"/>
                    <a:pt x="1111" y="744"/>
                  </a:cubicBezTo>
                  <a:cubicBezTo>
                    <a:pt x="1121" y="736"/>
                    <a:pt x="1122" y="721"/>
                    <a:pt x="1114" y="712"/>
                  </a:cubicBezTo>
                  <a:cubicBezTo>
                    <a:pt x="1106" y="702"/>
                    <a:pt x="1092" y="701"/>
                    <a:pt x="1082" y="709"/>
                  </a:cubicBezTo>
                  <a:cubicBezTo>
                    <a:pt x="926" y="839"/>
                    <a:pt x="926" y="839"/>
                    <a:pt x="926" y="839"/>
                  </a:cubicBezTo>
                  <a:cubicBezTo>
                    <a:pt x="834" y="915"/>
                    <a:pt x="702" y="915"/>
                    <a:pt x="610" y="839"/>
                  </a:cubicBezTo>
                  <a:cubicBezTo>
                    <a:pt x="46" y="369"/>
                    <a:pt x="46" y="369"/>
                    <a:pt x="46" y="369"/>
                  </a:cubicBezTo>
                  <a:cubicBezTo>
                    <a:pt x="49" y="303"/>
                    <a:pt x="103" y="250"/>
                    <a:pt x="170" y="250"/>
                  </a:cubicBezTo>
                  <a:cubicBezTo>
                    <a:pt x="867" y="250"/>
                    <a:pt x="867" y="250"/>
                    <a:pt x="867" y="250"/>
                  </a:cubicBezTo>
                  <a:cubicBezTo>
                    <a:pt x="859" y="279"/>
                    <a:pt x="855" y="309"/>
                    <a:pt x="855" y="341"/>
                  </a:cubicBezTo>
                  <a:cubicBezTo>
                    <a:pt x="855" y="529"/>
                    <a:pt x="1008" y="681"/>
                    <a:pt x="1195" y="681"/>
                  </a:cubicBezTo>
                  <a:cubicBezTo>
                    <a:pt x="1218" y="681"/>
                    <a:pt x="1240" y="679"/>
                    <a:pt x="1261" y="675"/>
                  </a:cubicBezTo>
                  <a:cubicBezTo>
                    <a:pt x="1300" y="667"/>
                    <a:pt x="1337" y="653"/>
                    <a:pt x="1370" y="633"/>
                  </a:cubicBezTo>
                  <a:cubicBezTo>
                    <a:pt x="1381" y="627"/>
                    <a:pt x="1385" y="612"/>
                    <a:pt x="1378" y="602"/>
                  </a:cubicBezTo>
                  <a:cubicBezTo>
                    <a:pt x="1372" y="591"/>
                    <a:pt x="1358" y="587"/>
                    <a:pt x="1347" y="594"/>
                  </a:cubicBezTo>
                  <a:cubicBezTo>
                    <a:pt x="1318" y="611"/>
                    <a:pt x="1286" y="624"/>
                    <a:pt x="1253" y="630"/>
                  </a:cubicBezTo>
                  <a:cubicBezTo>
                    <a:pt x="1234" y="634"/>
                    <a:pt x="1215" y="636"/>
                    <a:pt x="1195" y="636"/>
                  </a:cubicBezTo>
                  <a:cubicBezTo>
                    <a:pt x="1033" y="636"/>
                    <a:pt x="900" y="503"/>
                    <a:pt x="900" y="341"/>
                  </a:cubicBezTo>
                  <a:cubicBezTo>
                    <a:pt x="900" y="178"/>
                    <a:pt x="1033" y="46"/>
                    <a:pt x="1195" y="46"/>
                  </a:cubicBezTo>
                  <a:cubicBezTo>
                    <a:pt x="1215" y="46"/>
                    <a:pt x="1234" y="47"/>
                    <a:pt x="1253" y="51"/>
                  </a:cubicBezTo>
                  <a:cubicBezTo>
                    <a:pt x="1390" y="78"/>
                    <a:pt x="1490" y="200"/>
                    <a:pt x="1490" y="341"/>
                  </a:cubicBezTo>
                  <a:cubicBezTo>
                    <a:pt x="1490" y="417"/>
                    <a:pt x="1462" y="489"/>
                    <a:pt x="1409" y="544"/>
                  </a:cubicBezTo>
                  <a:cubicBezTo>
                    <a:pt x="1401" y="553"/>
                    <a:pt x="1401" y="567"/>
                    <a:pt x="1410" y="576"/>
                  </a:cubicBezTo>
                  <a:cubicBezTo>
                    <a:pt x="1419" y="585"/>
                    <a:pt x="1434" y="584"/>
                    <a:pt x="1443" y="575"/>
                  </a:cubicBezTo>
                  <a:cubicBezTo>
                    <a:pt x="1461" y="555"/>
                    <a:pt x="1477" y="534"/>
                    <a:pt x="1490" y="511"/>
                  </a:cubicBezTo>
                  <a:cubicBezTo>
                    <a:pt x="1490" y="1187"/>
                    <a:pt x="1490" y="1187"/>
                    <a:pt x="1490" y="1187"/>
                  </a:cubicBezTo>
                  <a:cubicBezTo>
                    <a:pt x="1490" y="1254"/>
                    <a:pt x="1436" y="1308"/>
                    <a:pt x="1370" y="1308"/>
                  </a:cubicBezTo>
                  <a:cubicBezTo>
                    <a:pt x="515" y="1308"/>
                    <a:pt x="515" y="1308"/>
                    <a:pt x="515" y="1308"/>
                  </a:cubicBezTo>
                  <a:cubicBezTo>
                    <a:pt x="503" y="1308"/>
                    <a:pt x="493" y="1318"/>
                    <a:pt x="493" y="1331"/>
                  </a:cubicBezTo>
                  <a:cubicBezTo>
                    <a:pt x="493" y="1343"/>
                    <a:pt x="503" y="1353"/>
                    <a:pt x="515" y="1353"/>
                  </a:cubicBezTo>
                  <a:cubicBezTo>
                    <a:pt x="1370" y="1353"/>
                    <a:pt x="1370" y="1353"/>
                    <a:pt x="1370" y="1353"/>
                  </a:cubicBezTo>
                  <a:cubicBezTo>
                    <a:pt x="1462" y="1353"/>
                    <a:pt x="1536" y="1279"/>
                    <a:pt x="1536" y="1187"/>
                  </a:cubicBezTo>
                  <a:cubicBezTo>
                    <a:pt x="1536" y="1187"/>
                    <a:pt x="1536" y="347"/>
                    <a:pt x="1536" y="341"/>
                  </a:cubicBezTo>
                  <a:close/>
                  <a:moveTo>
                    <a:pt x="1536" y="341"/>
                  </a:moveTo>
                  <a:cubicBezTo>
                    <a:pt x="1536" y="341"/>
                    <a:pt x="1536" y="341"/>
                    <a:pt x="1536" y="34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0" name="Freeform 318"/>
            <p:cNvSpPr>
              <a:spLocks noEditPoints="1"/>
            </p:cNvSpPr>
            <p:nvPr/>
          </p:nvSpPr>
          <p:spPr bwMode="auto">
            <a:xfrm>
              <a:off x="2938019" y="2296865"/>
              <a:ext cx="103187" cy="87313"/>
            </a:xfrm>
            <a:custGeom>
              <a:avLst/>
              <a:gdLst>
                <a:gd name="T0" fmla="*/ 375 w 415"/>
                <a:gd name="T1" fmla="*/ 346 h 352"/>
                <a:gd name="T2" fmla="*/ 389 w 415"/>
                <a:gd name="T3" fmla="*/ 352 h 352"/>
                <a:gd name="T4" fmla="*/ 407 w 415"/>
                <a:gd name="T5" fmla="*/ 344 h 352"/>
                <a:gd name="T6" fmla="*/ 404 w 415"/>
                <a:gd name="T7" fmla="*/ 311 h 352"/>
                <a:gd name="T8" fmla="*/ 40 w 415"/>
                <a:gd name="T9" fmla="*/ 9 h 352"/>
                <a:gd name="T10" fmla="*/ 8 w 415"/>
                <a:gd name="T11" fmla="*/ 11 h 352"/>
                <a:gd name="T12" fmla="*/ 11 w 415"/>
                <a:gd name="T13" fmla="*/ 44 h 352"/>
                <a:gd name="T14" fmla="*/ 375 w 415"/>
                <a:gd name="T15" fmla="*/ 346 h 352"/>
                <a:gd name="T16" fmla="*/ 375 w 415"/>
                <a:gd name="T17" fmla="*/ 346 h 352"/>
                <a:gd name="T18" fmla="*/ 375 w 415"/>
                <a:gd name="T19" fmla="*/ 34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a:moveTo>
                    <a:pt x="375" y="346"/>
                  </a:moveTo>
                  <a:cubicBezTo>
                    <a:pt x="379" y="350"/>
                    <a:pt x="384" y="352"/>
                    <a:pt x="389" y="352"/>
                  </a:cubicBezTo>
                  <a:cubicBezTo>
                    <a:pt x="396" y="352"/>
                    <a:pt x="402" y="349"/>
                    <a:pt x="407" y="344"/>
                  </a:cubicBezTo>
                  <a:cubicBezTo>
                    <a:pt x="415" y="334"/>
                    <a:pt x="414" y="319"/>
                    <a:pt x="404" y="311"/>
                  </a:cubicBezTo>
                  <a:cubicBezTo>
                    <a:pt x="40" y="9"/>
                    <a:pt x="40" y="9"/>
                    <a:pt x="40" y="9"/>
                  </a:cubicBezTo>
                  <a:cubicBezTo>
                    <a:pt x="30" y="0"/>
                    <a:pt x="16" y="2"/>
                    <a:pt x="8" y="11"/>
                  </a:cubicBezTo>
                  <a:cubicBezTo>
                    <a:pt x="0" y="21"/>
                    <a:pt x="1" y="36"/>
                    <a:pt x="11" y="44"/>
                  </a:cubicBezTo>
                  <a:lnTo>
                    <a:pt x="375" y="346"/>
                  </a:lnTo>
                  <a:close/>
                  <a:moveTo>
                    <a:pt x="375" y="346"/>
                  </a:moveTo>
                  <a:cubicBezTo>
                    <a:pt x="375" y="346"/>
                    <a:pt x="375" y="346"/>
                    <a:pt x="375" y="3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1" name="Freeform 319"/>
            <p:cNvSpPr>
              <a:spLocks noEditPoints="1"/>
            </p:cNvSpPr>
            <p:nvPr/>
          </p:nvSpPr>
          <p:spPr bwMode="auto">
            <a:xfrm>
              <a:off x="2728469" y="2296865"/>
              <a:ext cx="103187" cy="87313"/>
            </a:xfrm>
            <a:custGeom>
              <a:avLst/>
              <a:gdLst>
                <a:gd name="T0" fmla="*/ 407 w 415"/>
                <a:gd name="T1" fmla="*/ 11 h 352"/>
                <a:gd name="T2" fmla="*/ 375 w 415"/>
                <a:gd name="T3" fmla="*/ 9 h 352"/>
                <a:gd name="T4" fmla="*/ 11 w 415"/>
                <a:gd name="T5" fmla="*/ 311 h 352"/>
                <a:gd name="T6" fmla="*/ 8 w 415"/>
                <a:gd name="T7" fmla="*/ 344 h 352"/>
                <a:gd name="T8" fmla="*/ 26 w 415"/>
                <a:gd name="T9" fmla="*/ 352 h 352"/>
                <a:gd name="T10" fmla="*/ 40 w 415"/>
                <a:gd name="T11" fmla="*/ 346 h 352"/>
                <a:gd name="T12" fmla="*/ 404 w 415"/>
                <a:gd name="T13" fmla="*/ 44 h 352"/>
                <a:gd name="T14" fmla="*/ 407 w 415"/>
                <a:gd name="T15" fmla="*/ 11 h 352"/>
                <a:gd name="T16" fmla="*/ 407 w 415"/>
                <a:gd name="T17" fmla="*/ 11 h 352"/>
                <a:gd name="T18" fmla="*/ 407 w 415"/>
                <a:gd name="T19" fmla="*/ 1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a:moveTo>
                    <a:pt x="407" y="11"/>
                  </a:moveTo>
                  <a:cubicBezTo>
                    <a:pt x="399" y="2"/>
                    <a:pt x="385" y="0"/>
                    <a:pt x="375" y="9"/>
                  </a:cubicBezTo>
                  <a:cubicBezTo>
                    <a:pt x="11" y="311"/>
                    <a:pt x="11" y="311"/>
                    <a:pt x="11" y="311"/>
                  </a:cubicBezTo>
                  <a:cubicBezTo>
                    <a:pt x="1" y="319"/>
                    <a:pt x="0" y="334"/>
                    <a:pt x="8" y="344"/>
                  </a:cubicBezTo>
                  <a:cubicBezTo>
                    <a:pt x="13" y="349"/>
                    <a:pt x="19" y="352"/>
                    <a:pt x="26" y="352"/>
                  </a:cubicBezTo>
                  <a:cubicBezTo>
                    <a:pt x="31" y="352"/>
                    <a:pt x="36" y="350"/>
                    <a:pt x="40" y="346"/>
                  </a:cubicBezTo>
                  <a:cubicBezTo>
                    <a:pt x="404" y="44"/>
                    <a:pt x="404" y="44"/>
                    <a:pt x="404" y="44"/>
                  </a:cubicBezTo>
                  <a:cubicBezTo>
                    <a:pt x="414" y="36"/>
                    <a:pt x="415" y="21"/>
                    <a:pt x="407" y="11"/>
                  </a:cubicBezTo>
                  <a:close/>
                  <a:moveTo>
                    <a:pt x="407" y="11"/>
                  </a:moveTo>
                  <a:cubicBezTo>
                    <a:pt x="407" y="11"/>
                    <a:pt x="407" y="11"/>
                    <a:pt x="407" y="1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82" name="Freeform 320"/>
            <p:cNvSpPr>
              <a:spLocks noEditPoints="1"/>
            </p:cNvSpPr>
            <p:nvPr/>
          </p:nvSpPr>
          <p:spPr bwMode="auto">
            <a:xfrm>
              <a:off x="2958657" y="2120652"/>
              <a:ext cx="63500" cy="84138"/>
            </a:xfrm>
            <a:custGeom>
              <a:avLst/>
              <a:gdLst>
                <a:gd name="T0" fmla="*/ 126 w 252"/>
                <a:gd name="T1" fmla="*/ 339 h 339"/>
                <a:gd name="T2" fmla="*/ 149 w 252"/>
                <a:gd name="T3" fmla="*/ 317 h 339"/>
                <a:gd name="T4" fmla="*/ 149 w 252"/>
                <a:gd name="T5" fmla="*/ 80 h 339"/>
                <a:gd name="T6" fmla="*/ 211 w 252"/>
                <a:gd name="T7" fmla="*/ 142 h 339"/>
                <a:gd name="T8" fmla="*/ 227 w 252"/>
                <a:gd name="T9" fmla="*/ 148 h 339"/>
                <a:gd name="T10" fmla="*/ 243 w 252"/>
                <a:gd name="T11" fmla="*/ 142 h 339"/>
                <a:gd name="T12" fmla="*/ 243 w 252"/>
                <a:gd name="T13" fmla="*/ 110 h 339"/>
                <a:gd name="T14" fmla="*/ 142 w 252"/>
                <a:gd name="T15" fmla="*/ 9 h 339"/>
                <a:gd name="T16" fmla="*/ 110 w 252"/>
                <a:gd name="T17" fmla="*/ 9 h 339"/>
                <a:gd name="T18" fmla="*/ 9 w 252"/>
                <a:gd name="T19" fmla="*/ 110 h 339"/>
                <a:gd name="T20" fmla="*/ 9 w 252"/>
                <a:gd name="T21" fmla="*/ 142 h 339"/>
                <a:gd name="T22" fmla="*/ 41 w 252"/>
                <a:gd name="T23" fmla="*/ 142 h 339"/>
                <a:gd name="T24" fmla="*/ 104 w 252"/>
                <a:gd name="T25" fmla="*/ 80 h 339"/>
                <a:gd name="T26" fmla="*/ 104 w 252"/>
                <a:gd name="T27" fmla="*/ 317 h 339"/>
                <a:gd name="T28" fmla="*/ 126 w 252"/>
                <a:gd name="T29" fmla="*/ 339 h 339"/>
                <a:gd name="T30" fmla="*/ 126 w 252"/>
                <a:gd name="T31" fmla="*/ 339 h 339"/>
                <a:gd name="T32" fmla="*/ 126 w 252"/>
                <a:gd name="T33" fmla="*/ 3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339">
                  <a:moveTo>
                    <a:pt x="126" y="339"/>
                  </a:moveTo>
                  <a:cubicBezTo>
                    <a:pt x="139" y="339"/>
                    <a:pt x="149" y="329"/>
                    <a:pt x="149" y="317"/>
                  </a:cubicBezTo>
                  <a:cubicBezTo>
                    <a:pt x="149" y="80"/>
                    <a:pt x="149" y="80"/>
                    <a:pt x="149" y="80"/>
                  </a:cubicBezTo>
                  <a:cubicBezTo>
                    <a:pt x="211" y="142"/>
                    <a:pt x="211" y="142"/>
                    <a:pt x="211" y="142"/>
                  </a:cubicBezTo>
                  <a:cubicBezTo>
                    <a:pt x="216" y="146"/>
                    <a:pt x="222" y="148"/>
                    <a:pt x="227" y="148"/>
                  </a:cubicBezTo>
                  <a:cubicBezTo>
                    <a:pt x="233" y="148"/>
                    <a:pt x="239" y="146"/>
                    <a:pt x="243" y="142"/>
                  </a:cubicBezTo>
                  <a:cubicBezTo>
                    <a:pt x="252" y="133"/>
                    <a:pt x="252" y="118"/>
                    <a:pt x="243" y="110"/>
                  </a:cubicBezTo>
                  <a:cubicBezTo>
                    <a:pt x="142" y="9"/>
                    <a:pt x="142" y="9"/>
                    <a:pt x="142" y="9"/>
                  </a:cubicBezTo>
                  <a:cubicBezTo>
                    <a:pt x="134" y="0"/>
                    <a:pt x="119" y="0"/>
                    <a:pt x="110" y="9"/>
                  </a:cubicBezTo>
                  <a:cubicBezTo>
                    <a:pt x="9" y="110"/>
                    <a:pt x="9" y="110"/>
                    <a:pt x="9" y="110"/>
                  </a:cubicBezTo>
                  <a:cubicBezTo>
                    <a:pt x="0" y="118"/>
                    <a:pt x="0" y="133"/>
                    <a:pt x="9" y="142"/>
                  </a:cubicBezTo>
                  <a:cubicBezTo>
                    <a:pt x="18" y="151"/>
                    <a:pt x="33" y="151"/>
                    <a:pt x="41" y="142"/>
                  </a:cubicBezTo>
                  <a:cubicBezTo>
                    <a:pt x="104" y="80"/>
                    <a:pt x="104" y="80"/>
                    <a:pt x="104" y="80"/>
                  </a:cubicBezTo>
                  <a:cubicBezTo>
                    <a:pt x="104" y="317"/>
                    <a:pt x="104" y="317"/>
                    <a:pt x="104" y="317"/>
                  </a:cubicBezTo>
                  <a:cubicBezTo>
                    <a:pt x="104" y="329"/>
                    <a:pt x="114" y="339"/>
                    <a:pt x="126" y="339"/>
                  </a:cubicBezTo>
                  <a:close/>
                  <a:moveTo>
                    <a:pt x="126" y="339"/>
                  </a:moveTo>
                  <a:cubicBezTo>
                    <a:pt x="126" y="339"/>
                    <a:pt x="126" y="339"/>
                    <a:pt x="126" y="339"/>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grpSp>
        <p:nvGrpSpPr>
          <p:cNvPr id="196" name="Groupe 195"/>
          <p:cNvGrpSpPr/>
          <p:nvPr/>
        </p:nvGrpSpPr>
        <p:grpSpPr>
          <a:xfrm>
            <a:off x="1921197" y="5092134"/>
            <a:ext cx="538849" cy="517407"/>
            <a:chOff x="7683894" y="1432159"/>
            <a:chExt cx="430239" cy="428400"/>
          </a:xfrm>
        </p:grpSpPr>
        <p:sp>
          <p:nvSpPr>
            <p:cNvPr id="197" name="AutoShape 61"/>
            <p:cNvSpPr>
              <a:spLocks noChangeAspect="1" noChangeArrowheads="1" noTextEdit="1"/>
            </p:cNvSpPr>
            <p:nvPr/>
          </p:nvSpPr>
          <p:spPr bwMode="auto">
            <a:xfrm>
              <a:off x="7683894" y="1432159"/>
              <a:ext cx="430239" cy="42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8" name="Freeform 63"/>
            <p:cNvSpPr>
              <a:spLocks noEditPoints="1"/>
            </p:cNvSpPr>
            <p:nvPr/>
          </p:nvSpPr>
          <p:spPr bwMode="auto">
            <a:xfrm>
              <a:off x="7683894" y="1432159"/>
              <a:ext cx="430239" cy="428170"/>
            </a:xfrm>
            <a:custGeom>
              <a:avLst/>
              <a:gdLst>
                <a:gd name="T0" fmla="*/ 1164 w 1536"/>
                <a:gd name="T1" fmla="*/ 0 h 1535"/>
                <a:gd name="T2" fmla="*/ 821 w 1536"/>
                <a:gd name="T3" fmla="*/ 0 h 1535"/>
                <a:gd name="T4" fmla="*/ 798 w 1536"/>
                <a:gd name="T5" fmla="*/ 22 h 1535"/>
                <a:gd name="T6" fmla="*/ 821 w 1536"/>
                <a:gd name="T7" fmla="*/ 45 h 1535"/>
                <a:gd name="T8" fmla="*/ 1164 w 1536"/>
                <a:gd name="T9" fmla="*/ 45 h 1535"/>
                <a:gd name="T10" fmla="*/ 1491 w 1536"/>
                <a:gd name="T11" fmla="*/ 372 h 1535"/>
                <a:gd name="T12" fmla="*/ 1491 w 1536"/>
                <a:gd name="T13" fmla="*/ 1163 h 1535"/>
                <a:gd name="T14" fmla="*/ 1164 w 1536"/>
                <a:gd name="T15" fmla="*/ 1490 h 1535"/>
                <a:gd name="T16" fmla="*/ 372 w 1536"/>
                <a:gd name="T17" fmla="*/ 1490 h 1535"/>
                <a:gd name="T18" fmla="*/ 45 w 1536"/>
                <a:gd name="T19" fmla="*/ 1163 h 1535"/>
                <a:gd name="T20" fmla="*/ 45 w 1536"/>
                <a:gd name="T21" fmla="*/ 372 h 1535"/>
                <a:gd name="T22" fmla="*/ 372 w 1536"/>
                <a:gd name="T23" fmla="*/ 45 h 1535"/>
                <a:gd name="T24" fmla="*/ 716 w 1536"/>
                <a:gd name="T25" fmla="*/ 45 h 1535"/>
                <a:gd name="T26" fmla="*/ 738 w 1536"/>
                <a:gd name="T27" fmla="*/ 22 h 1535"/>
                <a:gd name="T28" fmla="*/ 716 w 1536"/>
                <a:gd name="T29" fmla="*/ 0 h 1535"/>
                <a:gd name="T30" fmla="*/ 372 w 1536"/>
                <a:gd name="T31" fmla="*/ 0 h 1535"/>
                <a:gd name="T32" fmla="*/ 0 w 1536"/>
                <a:gd name="T33" fmla="*/ 372 h 1535"/>
                <a:gd name="T34" fmla="*/ 0 w 1536"/>
                <a:gd name="T35" fmla="*/ 1163 h 1535"/>
                <a:gd name="T36" fmla="*/ 372 w 1536"/>
                <a:gd name="T37" fmla="*/ 1535 h 1535"/>
                <a:gd name="T38" fmla="*/ 1164 w 1536"/>
                <a:gd name="T39" fmla="*/ 1535 h 1535"/>
                <a:gd name="T40" fmla="*/ 1536 w 1536"/>
                <a:gd name="T41" fmla="*/ 1163 h 1535"/>
                <a:gd name="T42" fmla="*/ 1536 w 1536"/>
                <a:gd name="T43" fmla="*/ 372 h 1535"/>
                <a:gd name="T44" fmla="*/ 1164 w 1536"/>
                <a:gd name="T45" fmla="*/ 0 h 1535"/>
                <a:gd name="T46" fmla="*/ 1164 w 1536"/>
                <a:gd name="T47" fmla="*/ 0 h 1535"/>
                <a:gd name="T48" fmla="*/ 1164 w 1536"/>
                <a:gd name="T49" fmla="*/ 0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6" h="1535">
                  <a:moveTo>
                    <a:pt x="1164" y="0"/>
                  </a:moveTo>
                  <a:cubicBezTo>
                    <a:pt x="821" y="0"/>
                    <a:pt x="821" y="0"/>
                    <a:pt x="821" y="0"/>
                  </a:cubicBezTo>
                  <a:cubicBezTo>
                    <a:pt x="808" y="0"/>
                    <a:pt x="798" y="10"/>
                    <a:pt x="798" y="22"/>
                  </a:cubicBezTo>
                  <a:cubicBezTo>
                    <a:pt x="798" y="35"/>
                    <a:pt x="808" y="45"/>
                    <a:pt x="821" y="45"/>
                  </a:cubicBezTo>
                  <a:cubicBezTo>
                    <a:pt x="1164" y="45"/>
                    <a:pt x="1164" y="45"/>
                    <a:pt x="1164" y="45"/>
                  </a:cubicBezTo>
                  <a:cubicBezTo>
                    <a:pt x="1344" y="45"/>
                    <a:pt x="1491" y="192"/>
                    <a:pt x="1491" y="372"/>
                  </a:cubicBezTo>
                  <a:cubicBezTo>
                    <a:pt x="1491" y="1163"/>
                    <a:pt x="1491" y="1163"/>
                    <a:pt x="1491" y="1163"/>
                  </a:cubicBezTo>
                  <a:cubicBezTo>
                    <a:pt x="1491" y="1343"/>
                    <a:pt x="1344" y="1490"/>
                    <a:pt x="1164" y="1490"/>
                  </a:cubicBezTo>
                  <a:cubicBezTo>
                    <a:pt x="372" y="1490"/>
                    <a:pt x="372" y="1490"/>
                    <a:pt x="372" y="1490"/>
                  </a:cubicBezTo>
                  <a:cubicBezTo>
                    <a:pt x="192" y="1490"/>
                    <a:pt x="45" y="1343"/>
                    <a:pt x="45" y="1163"/>
                  </a:cubicBezTo>
                  <a:cubicBezTo>
                    <a:pt x="45" y="372"/>
                    <a:pt x="45" y="372"/>
                    <a:pt x="45" y="372"/>
                  </a:cubicBezTo>
                  <a:cubicBezTo>
                    <a:pt x="45" y="192"/>
                    <a:pt x="192" y="45"/>
                    <a:pt x="372" y="45"/>
                  </a:cubicBezTo>
                  <a:cubicBezTo>
                    <a:pt x="716" y="45"/>
                    <a:pt x="716" y="45"/>
                    <a:pt x="716" y="45"/>
                  </a:cubicBezTo>
                  <a:cubicBezTo>
                    <a:pt x="728" y="45"/>
                    <a:pt x="738" y="35"/>
                    <a:pt x="738" y="22"/>
                  </a:cubicBezTo>
                  <a:cubicBezTo>
                    <a:pt x="738" y="10"/>
                    <a:pt x="728" y="0"/>
                    <a:pt x="716" y="0"/>
                  </a:cubicBezTo>
                  <a:cubicBezTo>
                    <a:pt x="372" y="0"/>
                    <a:pt x="372" y="0"/>
                    <a:pt x="372" y="0"/>
                  </a:cubicBezTo>
                  <a:cubicBezTo>
                    <a:pt x="167" y="0"/>
                    <a:pt x="0" y="167"/>
                    <a:pt x="0" y="372"/>
                  </a:cubicBezTo>
                  <a:cubicBezTo>
                    <a:pt x="0" y="1163"/>
                    <a:pt x="0" y="1163"/>
                    <a:pt x="0" y="1163"/>
                  </a:cubicBezTo>
                  <a:cubicBezTo>
                    <a:pt x="0" y="1368"/>
                    <a:pt x="167" y="1535"/>
                    <a:pt x="372" y="1535"/>
                  </a:cubicBezTo>
                  <a:cubicBezTo>
                    <a:pt x="1164" y="1535"/>
                    <a:pt x="1164" y="1535"/>
                    <a:pt x="1164" y="1535"/>
                  </a:cubicBezTo>
                  <a:cubicBezTo>
                    <a:pt x="1369" y="1535"/>
                    <a:pt x="1536" y="1368"/>
                    <a:pt x="1536" y="1163"/>
                  </a:cubicBezTo>
                  <a:cubicBezTo>
                    <a:pt x="1536" y="372"/>
                    <a:pt x="1536" y="372"/>
                    <a:pt x="1536" y="372"/>
                  </a:cubicBezTo>
                  <a:cubicBezTo>
                    <a:pt x="1536" y="167"/>
                    <a:pt x="1369" y="0"/>
                    <a:pt x="1164" y="0"/>
                  </a:cubicBezTo>
                  <a:close/>
                  <a:moveTo>
                    <a:pt x="1164" y="0"/>
                  </a:moveTo>
                  <a:cubicBezTo>
                    <a:pt x="1164" y="0"/>
                    <a:pt x="1164" y="0"/>
                    <a:pt x="1164"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199" name="Freeform 64"/>
            <p:cNvSpPr>
              <a:spLocks noEditPoints="1"/>
            </p:cNvSpPr>
            <p:nvPr/>
          </p:nvSpPr>
          <p:spPr bwMode="auto">
            <a:xfrm>
              <a:off x="7782490" y="1570975"/>
              <a:ext cx="233046" cy="215119"/>
            </a:xfrm>
            <a:custGeom>
              <a:avLst/>
              <a:gdLst>
                <a:gd name="T0" fmla="*/ 708 w 832"/>
                <a:gd name="T1" fmla="*/ 771 h 771"/>
                <a:gd name="T2" fmla="*/ 832 w 832"/>
                <a:gd name="T3" fmla="*/ 647 h 771"/>
                <a:gd name="T4" fmla="*/ 832 w 832"/>
                <a:gd name="T5" fmla="*/ 23 h 771"/>
                <a:gd name="T6" fmla="*/ 809 w 832"/>
                <a:gd name="T7" fmla="*/ 0 h 771"/>
                <a:gd name="T8" fmla="*/ 787 w 832"/>
                <a:gd name="T9" fmla="*/ 23 h 771"/>
                <a:gd name="T10" fmla="*/ 787 w 832"/>
                <a:gd name="T11" fmla="*/ 647 h 771"/>
                <a:gd name="T12" fmla="*/ 708 w 832"/>
                <a:gd name="T13" fmla="*/ 726 h 771"/>
                <a:gd name="T14" fmla="*/ 629 w 832"/>
                <a:gd name="T15" fmla="*/ 647 h 771"/>
                <a:gd name="T16" fmla="*/ 629 w 832"/>
                <a:gd name="T17" fmla="*/ 312 h 771"/>
                <a:gd name="T18" fmla="*/ 606 w 832"/>
                <a:gd name="T19" fmla="*/ 290 h 771"/>
                <a:gd name="T20" fmla="*/ 226 w 832"/>
                <a:gd name="T21" fmla="*/ 290 h 771"/>
                <a:gd name="T22" fmla="*/ 203 w 832"/>
                <a:gd name="T23" fmla="*/ 312 h 771"/>
                <a:gd name="T24" fmla="*/ 203 w 832"/>
                <a:gd name="T25" fmla="*/ 647 h 771"/>
                <a:gd name="T26" fmla="*/ 124 w 832"/>
                <a:gd name="T27" fmla="*/ 726 h 771"/>
                <a:gd name="T28" fmla="*/ 45 w 832"/>
                <a:gd name="T29" fmla="*/ 647 h 771"/>
                <a:gd name="T30" fmla="*/ 45 w 832"/>
                <a:gd name="T31" fmla="*/ 519 h 771"/>
                <a:gd name="T32" fmla="*/ 23 w 832"/>
                <a:gd name="T33" fmla="*/ 497 h 771"/>
                <a:gd name="T34" fmla="*/ 0 w 832"/>
                <a:gd name="T35" fmla="*/ 519 h 771"/>
                <a:gd name="T36" fmla="*/ 0 w 832"/>
                <a:gd name="T37" fmla="*/ 647 h 771"/>
                <a:gd name="T38" fmla="*/ 124 w 832"/>
                <a:gd name="T39" fmla="*/ 771 h 771"/>
                <a:gd name="T40" fmla="*/ 248 w 832"/>
                <a:gd name="T41" fmla="*/ 647 h 771"/>
                <a:gd name="T42" fmla="*/ 248 w 832"/>
                <a:gd name="T43" fmla="*/ 335 h 771"/>
                <a:gd name="T44" fmla="*/ 584 w 832"/>
                <a:gd name="T45" fmla="*/ 335 h 771"/>
                <a:gd name="T46" fmla="*/ 584 w 832"/>
                <a:gd name="T47" fmla="*/ 647 h 771"/>
                <a:gd name="T48" fmla="*/ 708 w 832"/>
                <a:gd name="T49" fmla="*/ 771 h 771"/>
                <a:gd name="T50" fmla="*/ 708 w 832"/>
                <a:gd name="T51" fmla="*/ 771 h 771"/>
                <a:gd name="T52" fmla="*/ 708 w 832"/>
                <a:gd name="T53"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2" h="771">
                  <a:moveTo>
                    <a:pt x="708" y="771"/>
                  </a:moveTo>
                  <a:cubicBezTo>
                    <a:pt x="776" y="771"/>
                    <a:pt x="832" y="716"/>
                    <a:pt x="832" y="647"/>
                  </a:cubicBezTo>
                  <a:cubicBezTo>
                    <a:pt x="832" y="23"/>
                    <a:pt x="832" y="23"/>
                    <a:pt x="832" y="23"/>
                  </a:cubicBezTo>
                  <a:cubicBezTo>
                    <a:pt x="832" y="10"/>
                    <a:pt x="822" y="0"/>
                    <a:pt x="809" y="0"/>
                  </a:cubicBezTo>
                  <a:cubicBezTo>
                    <a:pt x="797" y="0"/>
                    <a:pt x="787" y="10"/>
                    <a:pt x="787" y="23"/>
                  </a:cubicBezTo>
                  <a:cubicBezTo>
                    <a:pt x="787" y="647"/>
                    <a:pt x="787" y="647"/>
                    <a:pt x="787" y="647"/>
                  </a:cubicBezTo>
                  <a:cubicBezTo>
                    <a:pt x="787" y="691"/>
                    <a:pt x="751" y="726"/>
                    <a:pt x="708" y="726"/>
                  </a:cubicBezTo>
                  <a:cubicBezTo>
                    <a:pt x="664" y="726"/>
                    <a:pt x="629" y="691"/>
                    <a:pt x="629" y="647"/>
                  </a:cubicBezTo>
                  <a:cubicBezTo>
                    <a:pt x="629" y="312"/>
                    <a:pt x="629" y="312"/>
                    <a:pt x="629" y="312"/>
                  </a:cubicBezTo>
                  <a:cubicBezTo>
                    <a:pt x="629" y="300"/>
                    <a:pt x="619" y="290"/>
                    <a:pt x="606" y="290"/>
                  </a:cubicBezTo>
                  <a:cubicBezTo>
                    <a:pt x="226" y="290"/>
                    <a:pt x="226" y="290"/>
                    <a:pt x="226" y="290"/>
                  </a:cubicBezTo>
                  <a:cubicBezTo>
                    <a:pt x="213" y="290"/>
                    <a:pt x="203" y="300"/>
                    <a:pt x="203" y="312"/>
                  </a:cubicBezTo>
                  <a:cubicBezTo>
                    <a:pt x="203" y="647"/>
                    <a:pt x="203" y="647"/>
                    <a:pt x="203" y="647"/>
                  </a:cubicBezTo>
                  <a:cubicBezTo>
                    <a:pt x="203" y="691"/>
                    <a:pt x="168" y="726"/>
                    <a:pt x="124" y="726"/>
                  </a:cubicBezTo>
                  <a:cubicBezTo>
                    <a:pt x="81" y="726"/>
                    <a:pt x="45" y="691"/>
                    <a:pt x="45" y="647"/>
                  </a:cubicBezTo>
                  <a:cubicBezTo>
                    <a:pt x="45" y="519"/>
                    <a:pt x="45" y="519"/>
                    <a:pt x="45" y="519"/>
                  </a:cubicBezTo>
                  <a:cubicBezTo>
                    <a:pt x="45" y="507"/>
                    <a:pt x="35" y="497"/>
                    <a:pt x="23" y="497"/>
                  </a:cubicBezTo>
                  <a:cubicBezTo>
                    <a:pt x="10" y="497"/>
                    <a:pt x="0" y="507"/>
                    <a:pt x="0" y="519"/>
                  </a:cubicBezTo>
                  <a:cubicBezTo>
                    <a:pt x="0" y="647"/>
                    <a:pt x="0" y="647"/>
                    <a:pt x="0" y="647"/>
                  </a:cubicBezTo>
                  <a:cubicBezTo>
                    <a:pt x="0" y="716"/>
                    <a:pt x="56" y="771"/>
                    <a:pt x="124" y="771"/>
                  </a:cubicBezTo>
                  <a:cubicBezTo>
                    <a:pt x="193" y="771"/>
                    <a:pt x="248" y="716"/>
                    <a:pt x="248" y="647"/>
                  </a:cubicBezTo>
                  <a:cubicBezTo>
                    <a:pt x="248" y="335"/>
                    <a:pt x="248" y="335"/>
                    <a:pt x="248" y="335"/>
                  </a:cubicBezTo>
                  <a:cubicBezTo>
                    <a:pt x="584" y="335"/>
                    <a:pt x="584" y="335"/>
                    <a:pt x="584" y="335"/>
                  </a:cubicBezTo>
                  <a:cubicBezTo>
                    <a:pt x="584" y="647"/>
                    <a:pt x="584" y="647"/>
                    <a:pt x="584" y="647"/>
                  </a:cubicBezTo>
                  <a:cubicBezTo>
                    <a:pt x="584" y="716"/>
                    <a:pt x="639" y="771"/>
                    <a:pt x="708" y="771"/>
                  </a:cubicBezTo>
                  <a:close/>
                  <a:moveTo>
                    <a:pt x="708" y="771"/>
                  </a:moveTo>
                  <a:cubicBezTo>
                    <a:pt x="708" y="771"/>
                    <a:pt x="708" y="771"/>
                    <a:pt x="708" y="771"/>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200" name="Freeform 65"/>
            <p:cNvSpPr>
              <a:spLocks noEditPoints="1"/>
            </p:cNvSpPr>
            <p:nvPr/>
          </p:nvSpPr>
          <p:spPr bwMode="auto">
            <a:xfrm>
              <a:off x="7782490" y="1500878"/>
              <a:ext cx="233046" cy="192136"/>
            </a:xfrm>
            <a:custGeom>
              <a:avLst/>
              <a:gdLst>
                <a:gd name="T0" fmla="*/ 832 w 832"/>
                <a:gd name="T1" fmla="*/ 124 h 689"/>
                <a:gd name="T2" fmla="*/ 708 w 832"/>
                <a:gd name="T3" fmla="*/ 0 h 689"/>
                <a:gd name="T4" fmla="*/ 584 w 832"/>
                <a:gd name="T5" fmla="*/ 124 h 689"/>
                <a:gd name="T6" fmla="*/ 584 w 832"/>
                <a:gd name="T7" fmla="*/ 373 h 689"/>
                <a:gd name="T8" fmla="*/ 248 w 832"/>
                <a:gd name="T9" fmla="*/ 373 h 689"/>
                <a:gd name="T10" fmla="*/ 248 w 832"/>
                <a:gd name="T11" fmla="*/ 124 h 689"/>
                <a:gd name="T12" fmla="*/ 124 w 832"/>
                <a:gd name="T13" fmla="*/ 0 h 689"/>
                <a:gd name="T14" fmla="*/ 0 w 832"/>
                <a:gd name="T15" fmla="*/ 124 h 689"/>
                <a:gd name="T16" fmla="*/ 0 w 832"/>
                <a:gd name="T17" fmla="*/ 666 h 689"/>
                <a:gd name="T18" fmla="*/ 23 w 832"/>
                <a:gd name="T19" fmla="*/ 689 h 689"/>
                <a:gd name="T20" fmla="*/ 45 w 832"/>
                <a:gd name="T21" fmla="*/ 666 h 689"/>
                <a:gd name="T22" fmla="*/ 45 w 832"/>
                <a:gd name="T23" fmla="*/ 124 h 689"/>
                <a:gd name="T24" fmla="*/ 124 w 832"/>
                <a:gd name="T25" fmla="*/ 45 h 689"/>
                <a:gd name="T26" fmla="*/ 203 w 832"/>
                <a:gd name="T27" fmla="*/ 124 h 689"/>
                <a:gd name="T28" fmla="*/ 203 w 832"/>
                <a:gd name="T29" fmla="*/ 396 h 689"/>
                <a:gd name="T30" fmla="*/ 226 w 832"/>
                <a:gd name="T31" fmla="*/ 418 h 689"/>
                <a:gd name="T32" fmla="*/ 606 w 832"/>
                <a:gd name="T33" fmla="*/ 418 h 689"/>
                <a:gd name="T34" fmla="*/ 629 w 832"/>
                <a:gd name="T35" fmla="*/ 396 h 689"/>
                <a:gd name="T36" fmla="*/ 629 w 832"/>
                <a:gd name="T37" fmla="*/ 124 h 689"/>
                <a:gd name="T38" fmla="*/ 708 w 832"/>
                <a:gd name="T39" fmla="*/ 45 h 689"/>
                <a:gd name="T40" fmla="*/ 787 w 832"/>
                <a:gd name="T41" fmla="*/ 124 h 689"/>
                <a:gd name="T42" fmla="*/ 787 w 832"/>
                <a:gd name="T43" fmla="*/ 170 h 689"/>
                <a:gd name="T44" fmla="*/ 809 w 832"/>
                <a:gd name="T45" fmla="*/ 192 h 689"/>
                <a:gd name="T46" fmla="*/ 832 w 832"/>
                <a:gd name="T47" fmla="*/ 170 h 689"/>
                <a:gd name="T48" fmla="*/ 832 w 832"/>
                <a:gd name="T49" fmla="*/ 124 h 689"/>
                <a:gd name="T50" fmla="*/ 832 w 832"/>
                <a:gd name="T51" fmla="*/ 124 h 689"/>
                <a:gd name="T52" fmla="*/ 832 w 832"/>
                <a:gd name="T53" fmla="*/ 12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2" h="689">
                  <a:moveTo>
                    <a:pt x="832" y="124"/>
                  </a:moveTo>
                  <a:cubicBezTo>
                    <a:pt x="832" y="56"/>
                    <a:pt x="776" y="0"/>
                    <a:pt x="708" y="0"/>
                  </a:cubicBezTo>
                  <a:cubicBezTo>
                    <a:pt x="639" y="0"/>
                    <a:pt x="584" y="56"/>
                    <a:pt x="584" y="124"/>
                  </a:cubicBezTo>
                  <a:cubicBezTo>
                    <a:pt x="584" y="373"/>
                    <a:pt x="584" y="373"/>
                    <a:pt x="584" y="373"/>
                  </a:cubicBezTo>
                  <a:cubicBezTo>
                    <a:pt x="248" y="373"/>
                    <a:pt x="248" y="373"/>
                    <a:pt x="248" y="373"/>
                  </a:cubicBezTo>
                  <a:cubicBezTo>
                    <a:pt x="248" y="124"/>
                    <a:pt x="248" y="124"/>
                    <a:pt x="248" y="124"/>
                  </a:cubicBezTo>
                  <a:cubicBezTo>
                    <a:pt x="248" y="56"/>
                    <a:pt x="193" y="0"/>
                    <a:pt x="124" y="0"/>
                  </a:cubicBezTo>
                  <a:cubicBezTo>
                    <a:pt x="56" y="0"/>
                    <a:pt x="0" y="56"/>
                    <a:pt x="0" y="124"/>
                  </a:cubicBezTo>
                  <a:cubicBezTo>
                    <a:pt x="0" y="666"/>
                    <a:pt x="0" y="666"/>
                    <a:pt x="0" y="666"/>
                  </a:cubicBezTo>
                  <a:cubicBezTo>
                    <a:pt x="0" y="679"/>
                    <a:pt x="10" y="689"/>
                    <a:pt x="23" y="689"/>
                  </a:cubicBezTo>
                  <a:cubicBezTo>
                    <a:pt x="35" y="689"/>
                    <a:pt x="45" y="679"/>
                    <a:pt x="45" y="666"/>
                  </a:cubicBezTo>
                  <a:cubicBezTo>
                    <a:pt x="45" y="124"/>
                    <a:pt x="45" y="124"/>
                    <a:pt x="45" y="124"/>
                  </a:cubicBezTo>
                  <a:cubicBezTo>
                    <a:pt x="45" y="81"/>
                    <a:pt x="81" y="45"/>
                    <a:pt x="124" y="45"/>
                  </a:cubicBezTo>
                  <a:cubicBezTo>
                    <a:pt x="168" y="45"/>
                    <a:pt x="203" y="81"/>
                    <a:pt x="203" y="124"/>
                  </a:cubicBezTo>
                  <a:cubicBezTo>
                    <a:pt x="203" y="396"/>
                    <a:pt x="203" y="396"/>
                    <a:pt x="203" y="396"/>
                  </a:cubicBezTo>
                  <a:cubicBezTo>
                    <a:pt x="203" y="408"/>
                    <a:pt x="213" y="418"/>
                    <a:pt x="226" y="418"/>
                  </a:cubicBezTo>
                  <a:cubicBezTo>
                    <a:pt x="606" y="418"/>
                    <a:pt x="606" y="418"/>
                    <a:pt x="606" y="418"/>
                  </a:cubicBezTo>
                  <a:cubicBezTo>
                    <a:pt x="619" y="418"/>
                    <a:pt x="629" y="408"/>
                    <a:pt x="629" y="396"/>
                  </a:cubicBezTo>
                  <a:cubicBezTo>
                    <a:pt x="629" y="124"/>
                    <a:pt x="629" y="124"/>
                    <a:pt x="629" y="124"/>
                  </a:cubicBezTo>
                  <a:cubicBezTo>
                    <a:pt x="629" y="81"/>
                    <a:pt x="664" y="45"/>
                    <a:pt x="708" y="45"/>
                  </a:cubicBezTo>
                  <a:cubicBezTo>
                    <a:pt x="751" y="45"/>
                    <a:pt x="787" y="81"/>
                    <a:pt x="787" y="124"/>
                  </a:cubicBezTo>
                  <a:cubicBezTo>
                    <a:pt x="787" y="170"/>
                    <a:pt x="787" y="170"/>
                    <a:pt x="787" y="170"/>
                  </a:cubicBezTo>
                  <a:cubicBezTo>
                    <a:pt x="787" y="182"/>
                    <a:pt x="797" y="192"/>
                    <a:pt x="809" y="192"/>
                  </a:cubicBezTo>
                  <a:cubicBezTo>
                    <a:pt x="822" y="192"/>
                    <a:pt x="832" y="182"/>
                    <a:pt x="832" y="170"/>
                  </a:cubicBezTo>
                  <a:lnTo>
                    <a:pt x="832" y="124"/>
                  </a:lnTo>
                  <a:close/>
                  <a:moveTo>
                    <a:pt x="832" y="124"/>
                  </a:moveTo>
                  <a:cubicBezTo>
                    <a:pt x="832" y="124"/>
                    <a:pt x="832" y="124"/>
                    <a:pt x="832" y="124"/>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sp>
        <p:nvSpPr>
          <p:cNvPr id="202" name="ZoneTexte 201"/>
          <p:cNvSpPr txBox="1"/>
          <p:nvPr/>
        </p:nvSpPr>
        <p:spPr>
          <a:xfrm>
            <a:off x="2611643" y="5134531"/>
            <a:ext cx="894305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b="1" dirty="0">
                <a:solidFill>
                  <a:srgbClr val="2A9CA9"/>
                </a:solidFill>
                <a:latin typeface="Calibri" panose="020F0502020204030204" pitchFamily="34" charset="0"/>
                <a:cs typeface="Calibri" panose="020F0502020204030204" pitchFamily="34" charset="0"/>
                <a:sym typeface="Helvetica Neue"/>
              </a:rPr>
              <a:t>Réalisation de l’opération</a:t>
            </a:r>
            <a:endParaRPr kumimoji="0" lang="fr-FR" i="0" u="none" strike="noStrike" cap="none" spc="0" normalizeH="0" baseline="0" dirty="0">
              <a:ln>
                <a:noFill/>
              </a:ln>
              <a:effectLst/>
              <a:uFillTx/>
              <a:latin typeface="Calibri" panose="020F0502020204030204" pitchFamily="34" charset="0"/>
              <a:cs typeface="Calibri" panose="020F0502020204030204" pitchFamily="34" charset="0"/>
              <a:sym typeface="Helvetica Neue"/>
            </a:endParaRPr>
          </a:p>
        </p:txBody>
      </p:sp>
      <p:grpSp>
        <p:nvGrpSpPr>
          <p:cNvPr id="218" name="Groupe 217"/>
          <p:cNvGrpSpPr/>
          <p:nvPr/>
        </p:nvGrpSpPr>
        <p:grpSpPr>
          <a:xfrm>
            <a:off x="506210" y="3959316"/>
            <a:ext cx="504000" cy="504000"/>
            <a:chOff x="6269351" y="1452574"/>
            <a:chExt cx="603621" cy="603621"/>
          </a:xfrm>
        </p:grpSpPr>
        <p:sp>
          <p:nvSpPr>
            <p:cNvPr id="219"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20"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grpSp>
        <p:nvGrpSpPr>
          <p:cNvPr id="224" name="Groupe 223"/>
          <p:cNvGrpSpPr/>
          <p:nvPr/>
        </p:nvGrpSpPr>
        <p:grpSpPr>
          <a:xfrm>
            <a:off x="505707" y="3196134"/>
            <a:ext cx="504000" cy="504000"/>
            <a:chOff x="6269356" y="1452574"/>
            <a:chExt cx="603621" cy="603621"/>
          </a:xfrm>
        </p:grpSpPr>
        <p:sp>
          <p:nvSpPr>
            <p:cNvPr id="225" name="Oval 64">
              <a:extLst>
                <a:ext uri="{FF2B5EF4-FFF2-40B4-BE49-F238E27FC236}">
                  <a16:creationId xmlns:a16="http://schemas.microsoft.com/office/drawing/2014/main" id="{D0250F21-4D12-41B9-A0A7-3308790ACA60}"/>
                </a:ext>
              </a:extLst>
            </p:cNvPr>
            <p:cNvSpPr>
              <a:spLocks noChangeAspect="1"/>
            </p:cNvSpPr>
            <p:nvPr/>
          </p:nvSpPr>
          <p:spPr>
            <a:xfrm>
              <a:off x="6269356"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26"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6" y="1618741"/>
              <a:ext cx="554037" cy="271287"/>
            </a:xfrm>
            <a:prstGeom prst="roundRect">
              <a:avLst>
                <a:gd name="adj" fmla="val 37914"/>
              </a:avLst>
            </a:prstGeom>
          </p:spPr>
        </p:pic>
      </p:grpSp>
      <p:grpSp>
        <p:nvGrpSpPr>
          <p:cNvPr id="230" name="Groupe 229"/>
          <p:cNvGrpSpPr/>
          <p:nvPr/>
        </p:nvGrpSpPr>
        <p:grpSpPr>
          <a:xfrm>
            <a:off x="509497" y="4568981"/>
            <a:ext cx="504000" cy="504000"/>
            <a:chOff x="6269351" y="1452574"/>
            <a:chExt cx="603621" cy="603621"/>
          </a:xfrm>
        </p:grpSpPr>
        <p:sp>
          <p:nvSpPr>
            <p:cNvPr id="231"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232"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sp>
        <p:nvSpPr>
          <p:cNvPr id="233" name="Rectangle 232"/>
          <p:cNvSpPr/>
          <p:nvPr/>
        </p:nvSpPr>
        <p:spPr>
          <a:xfrm>
            <a:off x="1584999" y="1669671"/>
            <a:ext cx="9864000" cy="3488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600" b="1" i="1" dirty="0">
                <a:latin typeface="Calibri" panose="020F0502020204030204" pitchFamily="34" charset="0"/>
                <a:ea typeface="Helvetica Neue Medium"/>
                <a:cs typeface="Calibri" panose="020F0502020204030204" pitchFamily="34" charset="0"/>
                <a:sym typeface="Helvetica Neue Medium"/>
              </a:rPr>
              <a:t>Parcours patient</a:t>
            </a:r>
            <a:endParaRPr kumimoji="0" lang="fr-FR" sz="1600" b="1" i="1" u="none" strike="noStrike" cap="none" spc="0" normalizeH="0" baseline="0" dirty="0">
              <a:ln>
                <a:noFill/>
              </a:ln>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234" name="Rectangle 233"/>
          <p:cNvSpPr/>
          <p:nvPr/>
        </p:nvSpPr>
        <p:spPr>
          <a:xfrm>
            <a:off x="207052" y="1663371"/>
            <a:ext cx="1108891" cy="3488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600" b="1" i="1" dirty="0">
                <a:latin typeface="Calibri" panose="020F0502020204030204" pitchFamily="34" charset="0"/>
                <a:ea typeface="Helvetica Neue Medium"/>
                <a:cs typeface="Calibri" panose="020F0502020204030204" pitchFamily="34" charset="0"/>
                <a:sym typeface="Helvetica Neue Medium"/>
              </a:rPr>
              <a:t>Outils PS</a:t>
            </a:r>
            <a:endParaRPr kumimoji="0" lang="fr-FR" sz="1600" b="1" i="1" u="none" strike="noStrike" cap="none" spc="0" normalizeH="0" baseline="0" dirty="0">
              <a:ln>
                <a:noFill/>
              </a:ln>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2" name="Rectangle 1"/>
          <p:cNvSpPr/>
          <p:nvPr/>
        </p:nvSpPr>
        <p:spPr>
          <a:xfrm>
            <a:off x="2605622" y="3124969"/>
            <a:ext cx="8949071" cy="646331"/>
          </a:xfrm>
          <a:prstGeom prst="rect">
            <a:avLst/>
          </a:prstGeom>
        </p:spPr>
        <p:txBody>
          <a:bodyPr wrap="square">
            <a:spAutoFit/>
          </a:bodyPr>
          <a:lstStyle/>
          <a:p>
            <a:pPr defTabSz="1219170" fontAlgn="base">
              <a:spcBef>
                <a:spcPct val="0"/>
              </a:spcBef>
              <a:spcAft>
                <a:spcPct val="0"/>
              </a:spcAft>
              <a:defRPr/>
            </a:pPr>
            <a:r>
              <a:rPr lang="fr-FR" dirty="0">
                <a:latin typeface="Calibri" panose="020F0502020204030204" pitchFamily="34" charset="0"/>
                <a:cs typeface="Calibri" panose="020F0502020204030204" pitchFamily="34" charset="0"/>
              </a:rPr>
              <a:t>Envoi par le secrétariat de la </a:t>
            </a:r>
            <a:r>
              <a:rPr lang="fr-FR" b="1" dirty="0">
                <a:solidFill>
                  <a:srgbClr val="2A9CA9"/>
                </a:solidFill>
                <a:latin typeface="Calibri" panose="020F0502020204030204" pitchFamily="34" charset="0"/>
                <a:cs typeface="Calibri" panose="020F0502020204030204" pitchFamily="34" charset="0"/>
              </a:rPr>
              <a:t>confirmation du RDV pour l’opération </a:t>
            </a:r>
            <a:r>
              <a:rPr lang="fr-FR" dirty="0">
                <a:latin typeface="Calibri" panose="020F0502020204030204" pitchFamily="34" charset="0"/>
                <a:cs typeface="Calibri" panose="020F0502020204030204" pitchFamily="34" charset="0"/>
              </a:rPr>
              <a:t>avec les </a:t>
            </a:r>
            <a:r>
              <a:rPr lang="fr-FR" b="1" dirty="0">
                <a:solidFill>
                  <a:srgbClr val="2A9CA9"/>
                </a:solidFill>
                <a:latin typeface="Calibri" panose="020F0502020204030204" pitchFamily="34" charset="0"/>
                <a:cs typeface="Calibri" panose="020F0502020204030204" pitchFamily="34" charset="0"/>
              </a:rPr>
              <a:t>consignes pré et post-opératoires</a:t>
            </a:r>
            <a:r>
              <a:rPr lang="fr-FR" dirty="0">
                <a:latin typeface="Calibri" panose="020F0502020204030204" pitchFamily="34" charset="0"/>
                <a:cs typeface="Calibri" panose="020F0502020204030204" pitchFamily="34" charset="0"/>
              </a:rPr>
              <a:t> ainsi qu’un lien vers une </a:t>
            </a:r>
            <a:r>
              <a:rPr lang="fr-FR" b="1" dirty="0">
                <a:solidFill>
                  <a:srgbClr val="2A9CA9"/>
                </a:solidFill>
                <a:latin typeface="Calibri" panose="020F0502020204030204" pitchFamily="34" charset="0"/>
                <a:cs typeface="Calibri" panose="020F0502020204030204" pitchFamily="34" charset="0"/>
              </a:rPr>
              <a:t>vidéo et des documents explicatifs</a:t>
            </a:r>
            <a:r>
              <a:rPr lang="fr-FR" dirty="0">
                <a:solidFill>
                  <a:prstClr val="black"/>
                </a:solidFill>
                <a:latin typeface="Calibri" panose="020F0502020204030204" pitchFamily="34" charset="0"/>
                <a:cs typeface="Calibri" panose="020F0502020204030204" pitchFamily="34" charset="0"/>
              </a:rPr>
              <a:t>.</a:t>
            </a:r>
            <a:endParaRPr lang="fr-FR" b="1" dirty="0">
              <a:solidFill>
                <a:srgbClr val="2A9CA9"/>
              </a:solidFill>
              <a:latin typeface="Calibri" panose="020F0502020204030204" pitchFamily="34" charset="0"/>
              <a:cs typeface="Calibri" panose="020F0502020204030204" pitchFamily="34" charset="0"/>
            </a:endParaRPr>
          </a:p>
        </p:txBody>
      </p:sp>
      <p:grpSp>
        <p:nvGrpSpPr>
          <p:cNvPr id="79" name="Groupe 78"/>
          <p:cNvGrpSpPr/>
          <p:nvPr/>
        </p:nvGrpSpPr>
        <p:grpSpPr>
          <a:xfrm>
            <a:off x="1960997" y="4551959"/>
            <a:ext cx="557791" cy="465712"/>
            <a:chOff x="3558118" y="1433892"/>
            <a:chExt cx="358522" cy="428400"/>
          </a:xfrm>
        </p:grpSpPr>
        <p:sp>
          <p:nvSpPr>
            <p:cNvPr id="80" name="Freeform 5"/>
            <p:cNvSpPr>
              <a:spLocks noEditPoints="1"/>
            </p:cNvSpPr>
            <p:nvPr/>
          </p:nvSpPr>
          <p:spPr bwMode="auto">
            <a:xfrm>
              <a:off x="3558118" y="1433892"/>
              <a:ext cx="282000" cy="428400"/>
            </a:xfrm>
            <a:custGeom>
              <a:avLst/>
              <a:gdLst>
                <a:gd name="T0" fmla="*/ 865 w 1007"/>
                <a:gd name="T1" fmla="*/ 1267 h 1536"/>
                <a:gd name="T2" fmla="*/ 678 w 1007"/>
                <a:gd name="T3" fmla="*/ 1491 h 1536"/>
                <a:gd name="T4" fmla="*/ 491 w 1007"/>
                <a:gd name="T5" fmla="*/ 1136 h 1536"/>
                <a:gd name="T6" fmla="*/ 511 w 1007"/>
                <a:gd name="T7" fmla="*/ 1304 h 1536"/>
                <a:gd name="T8" fmla="*/ 845 w 1007"/>
                <a:gd name="T9" fmla="*/ 1304 h 1536"/>
                <a:gd name="T10" fmla="*/ 998 w 1007"/>
                <a:gd name="T11" fmla="*/ 1083 h 1536"/>
                <a:gd name="T12" fmla="*/ 865 w 1007"/>
                <a:gd name="T13" fmla="*/ 1106 h 1536"/>
                <a:gd name="T14" fmla="*/ 800 w 1007"/>
                <a:gd name="T15" fmla="*/ 1304 h 1536"/>
                <a:gd name="T16" fmla="*/ 556 w 1007"/>
                <a:gd name="T17" fmla="*/ 1304 h 1536"/>
                <a:gd name="T18" fmla="*/ 588 w 1007"/>
                <a:gd name="T19" fmla="*/ 1050 h 1536"/>
                <a:gd name="T20" fmla="*/ 777 w 1007"/>
                <a:gd name="T21" fmla="*/ 789 h 1536"/>
                <a:gd name="T22" fmla="*/ 930 w 1007"/>
                <a:gd name="T23" fmla="*/ 432 h 1536"/>
                <a:gd name="T24" fmla="*/ 845 w 1007"/>
                <a:gd name="T25" fmla="*/ 59 h 1536"/>
                <a:gd name="T26" fmla="*/ 715 w 1007"/>
                <a:gd name="T27" fmla="*/ 0 h 1536"/>
                <a:gd name="T28" fmla="*/ 657 w 1007"/>
                <a:gd name="T29" fmla="*/ 81 h 1536"/>
                <a:gd name="T30" fmla="*/ 787 w 1007"/>
                <a:gd name="T31" fmla="*/ 140 h 1536"/>
                <a:gd name="T32" fmla="*/ 892 w 1007"/>
                <a:gd name="T33" fmla="*/ 409 h 1536"/>
                <a:gd name="T34" fmla="*/ 619 w 1007"/>
                <a:gd name="T35" fmla="*/ 717 h 1536"/>
                <a:gd name="T36" fmla="*/ 532 w 1007"/>
                <a:gd name="T37" fmla="*/ 814 h 1536"/>
                <a:gd name="T38" fmla="*/ 660 w 1007"/>
                <a:gd name="T39" fmla="*/ 736 h 1536"/>
                <a:gd name="T40" fmla="*/ 736 w 1007"/>
                <a:gd name="T41" fmla="*/ 771 h 1536"/>
                <a:gd name="T42" fmla="*/ 543 w 1007"/>
                <a:gd name="T43" fmla="*/ 945 h 1536"/>
                <a:gd name="T44" fmla="*/ 500 w 1007"/>
                <a:gd name="T45" fmla="*/ 1092 h 1536"/>
                <a:gd name="T46" fmla="*/ 459 w 1007"/>
                <a:gd name="T47" fmla="*/ 1048 h 1536"/>
                <a:gd name="T48" fmla="*/ 432 w 1007"/>
                <a:gd name="T49" fmla="*/ 912 h 1536"/>
                <a:gd name="T50" fmla="*/ 287 w 1007"/>
                <a:gd name="T51" fmla="*/ 715 h 1536"/>
                <a:gd name="T52" fmla="*/ 441 w 1007"/>
                <a:gd name="T53" fmla="*/ 827 h 1536"/>
                <a:gd name="T54" fmla="*/ 456 w 1007"/>
                <a:gd name="T55" fmla="*/ 785 h 1536"/>
                <a:gd name="T56" fmla="*/ 276 w 1007"/>
                <a:gd name="T57" fmla="*/ 671 h 1536"/>
                <a:gd name="T58" fmla="*/ 170 w 1007"/>
                <a:gd name="T59" fmla="*/ 117 h 1536"/>
                <a:gd name="T60" fmla="*/ 287 w 1007"/>
                <a:gd name="T61" fmla="*/ 140 h 1536"/>
                <a:gd name="T62" fmla="*/ 346 w 1007"/>
                <a:gd name="T63" fmla="*/ 58 h 1536"/>
                <a:gd name="T64" fmla="*/ 216 w 1007"/>
                <a:gd name="T65" fmla="*/ 0 h 1536"/>
                <a:gd name="T66" fmla="*/ 158 w 1007"/>
                <a:gd name="T67" fmla="*/ 69 h 1536"/>
                <a:gd name="T68" fmla="*/ 73 w 1007"/>
                <a:gd name="T69" fmla="*/ 433 h 1536"/>
                <a:gd name="T70" fmla="*/ 225 w 1007"/>
                <a:gd name="T71" fmla="*/ 789 h 1536"/>
                <a:gd name="T72" fmla="*/ 414 w 1007"/>
                <a:gd name="T73" fmla="*/ 1048 h 1536"/>
                <a:gd name="T74" fmla="*/ 446 w 1007"/>
                <a:gd name="T75" fmla="*/ 1304 h 1536"/>
                <a:gd name="T76" fmla="*/ 910 w 1007"/>
                <a:gd name="T77" fmla="*/ 1304 h 1536"/>
                <a:gd name="T78" fmla="*/ 1007 w 1007"/>
                <a:gd name="T79" fmla="*/ 1147 h 1536"/>
                <a:gd name="T80" fmla="*/ 787 w 1007"/>
                <a:gd name="T81" fmla="*/ 95 h 1536"/>
                <a:gd name="T82" fmla="*/ 702 w 1007"/>
                <a:gd name="T83" fmla="*/ 81 h 1536"/>
                <a:gd name="T84" fmla="*/ 715 w 1007"/>
                <a:gd name="T85" fmla="*/ 45 h 1536"/>
                <a:gd name="T86" fmla="*/ 800 w 1007"/>
                <a:gd name="T87" fmla="*/ 58 h 1536"/>
                <a:gd name="T88" fmla="*/ 216 w 1007"/>
                <a:gd name="T89" fmla="*/ 45 h 1536"/>
                <a:gd name="T90" fmla="*/ 301 w 1007"/>
                <a:gd name="T91" fmla="*/ 58 h 1536"/>
                <a:gd name="T92" fmla="*/ 287 w 1007"/>
                <a:gd name="T93" fmla="*/ 95 h 1536"/>
                <a:gd name="T94" fmla="*/ 203 w 1007"/>
                <a:gd name="T95" fmla="*/ 81 h 1536"/>
                <a:gd name="T96" fmla="*/ 203 w 1007"/>
                <a:gd name="T97" fmla="*/ 58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7" h="1536">
                  <a:moveTo>
                    <a:pt x="999" y="1103"/>
                  </a:moveTo>
                  <a:cubicBezTo>
                    <a:pt x="922" y="1118"/>
                    <a:pt x="865" y="1186"/>
                    <a:pt x="865" y="1267"/>
                  </a:cubicBezTo>
                  <a:cubicBezTo>
                    <a:pt x="865" y="1304"/>
                    <a:pt x="865" y="1304"/>
                    <a:pt x="865" y="1304"/>
                  </a:cubicBezTo>
                  <a:cubicBezTo>
                    <a:pt x="865" y="1407"/>
                    <a:pt x="781" y="1491"/>
                    <a:pt x="678" y="1491"/>
                  </a:cubicBezTo>
                  <a:cubicBezTo>
                    <a:pt x="575" y="1491"/>
                    <a:pt x="491" y="1407"/>
                    <a:pt x="491" y="1304"/>
                  </a:cubicBezTo>
                  <a:cubicBezTo>
                    <a:pt x="491" y="1136"/>
                    <a:pt x="491" y="1136"/>
                    <a:pt x="491" y="1136"/>
                  </a:cubicBezTo>
                  <a:cubicBezTo>
                    <a:pt x="498" y="1137"/>
                    <a:pt x="504" y="1137"/>
                    <a:pt x="511" y="1136"/>
                  </a:cubicBezTo>
                  <a:cubicBezTo>
                    <a:pt x="511" y="1304"/>
                    <a:pt x="511" y="1304"/>
                    <a:pt x="511" y="1304"/>
                  </a:cubicBezTo>
                  <a:cubicBezTo>
                    <a:pt x="511" y="1397"/>
                    <a:pt x="586" y="1472"/>
                    <a:pt x="678" y="1472"/>
                  </a:cubicBezTo>
                  <a:cubicBezTo>
                    <a:pt x="770" y="1472"/>
                    <a:pt x="845" y="1397"/>
                    <a:pt x="845" y="1304"/>
                  </a:cubicBezTo>
                  <a:cubicBezTo>
                    <a:pt x="845" y="1267"/>
                    <a:pt x="845" y="1267"/>
                    <a:pt x="845" y="1267"/>
                  </a:cubicBezTo>
                  <a:cubicBezTo>
                    <a:pt x="845" y="1175"/>
                    <a:pt x="911" y="1099"/>
                    <a:pt x="998" y="1083"/>
                  </a:cubicBezTo>
                  <a:cubicBezTo>
                    <a:pt x="1006" y="1037"/>
                    <a:pt x="1006" y="1037"/>
                    <a:pt x="1006" y="1037"/>
                  </a:cubicBezTo>
                  <a:cubicBezTo>
                    <a:pt x="952" y="1043"/>
                    <a:pt x="903" y="1067"/>
                    <a:pt x="865" y="1106"/>
                  </a:cubicBezTo>
                  <a:cubicBezTo>
                    <a:pt x="823" y="1150"/>
                    <a:pt x="800" y="1207"/>
                    <a:pt x="800" y="1267"/>
                  </a:cubicBezTo>
                  <a:cubicBezTo>
                    <a:pt x="800" y="1304"/>
                    <a:pt x="800" y="1304"/>
                    <a:pt x="800" y="1304"/>
                  </a:cubicBezTo>
                  <a:cubicBezTo>
                    <a:pt x="800" y="1372"/>
                    <a:pt x="745" y="1427"/>
                    <a:pt x="678" y="1427"/>
                  </a:cubicBezTo>
                  <a:cubicBezTo>
                    <a:pt x="611" y="1427"/>
                    <a:pt x="556" y="1372"/>
                    <a:pt x="556" y="1304"/>
                  </a:cubicBezTo>
                  <a:cubicBezTo>
                    <a:pt x="556" y="1117"/>
                    <a:pt x="556" y="1117"/>
                    <a:pt x="556" y="1117"/>
                  </a:cubicBezTo>
                  <a:cubicBezTo>
                    <a:pt x="576" y="1101"/>
                    <a:pt x="588" y="1077"/>
                    <a:pt x="588" y="1050"/>
                  </a:cubicBezTo>
                  <a:cubicBezTo>
                    <a:pt x="588" y="954"/>
                    <a:pt x="588" y="954"/>
                    <a:pt x="588" y="954"/>
                  </a:cubicBezTo>
                  <a:cubicBezTo>
                    <a:pt x="672" y="929"/>
                    <a:pt x="741" y="869"/>
                    <a:pt x="777" y="789"/>
                  </a:cubicBezTo>
                  <a:cubicBezTo>
                    <a:pt x="792" y="757"/>
                    <a:pt x="785" y="721"/>
                    <a:pt x="764" y="697"/>
                  </a:cubicBezTo>
                  <a:cubicBezTo>
                    <a:pt x="764" y="696"/>
                    <a:pt x="930" y="433"/>
                    <a:pt x="930" y="432"/>
                  </a:cubicBezTo>
                  <a:cubicBezTo>
                    <a:pt x="1002" y="308"/>
                    <a:pt x="967" y="161"/>
                    <a:pt x="845" y="69"/>
                  </a:cubicBezTo>
                  <a:cubicBezTo>
                    <a:pt x="845" y="59"/>
                    <a:pt x="845" y="59"/>
                    <a:pt x="845" y="59"/>
                  </a:cubicBezTo>
                  <a:cubicBezTo>
                    <a:pt x="845" y="26"/>
                    <a:pt x="819" y="0"/>
                    <a:pt x="787" y="0"/>
                  </a:cubicBezTo>
                  <a:cubicBezTo>
                    <a:pt x="715" y="0"/>
                    <a:pt x="715" y="0"/>
                    <a:pt x="715" y="0"/>
                  </a:cubicBezTo>
                  <a:cubicBezTo>
                    <a:pt x="683" y="0"/>
                    <a:pt x="657" y="26"/>
                    <a:pt x="657" y="58"/>
                  </a:cubicBezTo>
                  <a:cubicBezTo>
                    <a:pt x="657" y="81"/>
                    <a:pt x="657" y="81"/>
                    <a:pt x="657" y="81"/>
                  </a:cubicBezTo>
                  <a:cubicBezTo>
                    <a:pt x="657" y="114"/>
                    <a:pt x="683" y="140"/>
                    <a:pt x="715" y="140"/>
                  </a:cubicBezTo>
                  <a:cubicBezTo>
                    <a:pt x="787" y="140"/>
                    <a:pt x="787" y="140"/>
                    <a:pt x="787" y="140"/>
                  </a:cubicBezTo>
                  <a:cubicBezTo>
                    <a:pt x="805" y="140"/>
                    <a:pt x="822" y="131"/>
                    <a:pt x="833" y="117"/>
                  </a:cubicBezTo>
                  <a:cubicBezTo>
                    <a:pt x="924" y="195"/>
                    <a:pt x="948" y="311"/>
                    <a:pt x="892" y="409"/>
                  </a:cubicBezTo>
                  <a:cubicBezTo>
                    <a:pt x="727" y="671"/>
                    <a:pt x="727" y="671"/>
                    <a:pt x="727" y="671"/>
                  </a:cubicBezTo>
                  <a:cubicBezTo>
                    <a:pt x="685" y="657"/>
                    <a:pt x="638" y="676"/>
                    <a:pt x="619" y="717"/>
                  </a:cubicBezTo>
                  <a:cubicBezTo>
                    <a:pt x="604" y="749"/>
                    <a:pt x="578" y="773"/>
                    <a:pt x="546" y="785"/>
                  </a:cubicBezTo>
                  <a:cubicBezTo>
                    <a:pt x="534" y="789"/>
                    <a:pt x="528" y="802"/>
                    <a:pt x="532" y="814"/>
                  </a:cubicBezTo>
                  <a:cubicBezTo>
                    <a:pt x="537" y="825"/>
                    <a:pt x="549" y="831"/>
                    <a:pt x="561" y="827"/>
                  </a:cubicBezTo>
                  <a:cubicBezTo>
                    <a:pt x="605" y="811"/>
                    <a:pt x="640" y="779"/>
                    <a:pt x="660" y="736"/>
                  </a:cubicBezTo>
                  <a:cubicBezTo>
                    <a:pt x="670" y="715"/>
                    <a:pt x="695" y="705"/>
                    <a:pt x="716" y="715"/>
                  </a:cubicBezTo>
                  <a:cubicBezTo>
                    <a:pt x="737" y="725"/>
                    <a:pt x="746" y="750"/>
                    <a:pt x="736" y="771"/>
                  </a:cubicBezTo>
                  <a:cubicBezTo>
                    <a:pt x="704" y="841"/>
                    <a:pt x="643" y="893"/>
                    <a:pt x="568" y="913"/>
                  </a:cubicBezTo>
                  <a:cubicBezTo>
                    <a:pt x="553" y="917"/>
                    <a:pt x="543" y="930"/>
                    <a:pt x="543" y="945"/>
                  </a:cubicBezTo>
                  <a:cubicBezTo>
                    <a:pt x="543" y="1050"/>
                    <a:pt x="543" y="1050"/>
                    <a:pt x="543" y="1050"/>
                  </a:cubicBezTo>
                  <a:cubicBezTo>
                    <a:pt x="543" y="1073"/>
                    <a:pt x="524" y="1092"/>
                    <a:pt x="500" y="1092"/>
                  </a:cubicBezTo>
                  <a:cubicBezTo>
                    <a:pt x="500" y="1092"/>
                    <a:pt x="499" y="1092"/>
                    <a:pt x="499" y="1092"/>
                  </a:cubicBezTo>
                  <a:cubicBezTo>
                    <a:pt x="477" y="1091"/>
                    <a:pt x="459" y="1071"/>
                    <a:pt x="459" y="1048"/>
                  </a:cubicBezTo>
                  <a:cubicBezTo>
                    <a:pt x="459" y="947"/>
                    <a:pt x="459" y="947"/>
                    <a:pt x="459" y="947"/>
                  </a:cubicBezTo>
                  <a:cubicBezTo>
                    <a:pt x="459" y="931"/>
                    <a:pt x="448" y="917"/>
                    <a:pt x="432" y="912"/>
                  </a:cubicBezTo>
                  <a:cubicBezTo>
                    <a:pt x="358" y="892"/>
                    <a:pt x="298" y="840"/>
                    <a:pt x="266" y="771"/>
                  </a:cubicBezTo>
                  <a:cubicBezTo>
                    <a:pt x="256" y="750"/>
                    <a:pt x="266" y="725"/>
                    <a:pt x="287" y="715"/>
                  </a:cubicBezTo>
                  <a:cubicBezTo>
                    <a:pt x="308" y="705"/>
                    <a:pt x="332" y="715"/>
                    <a:pt x="342" y="736"/>
                  </a:cubicBezTo>
                  <a:cubicBezTo>
                    <a:pt x="362" y="779"/>
                    <a:pt x="397" y="811"/>
                    <a:pt x="441" y="827"/>
                  </a:cubicBezTo>
                  <a:cubicBezTo>
                    <a:pt x="453" y="831"/>
                    <a:pt x="466" y="825"/>
                    <a:pt x="470" y="814"/>
                  </a:cubicBezTo>
                  <a:cubicBezTo>
                    <a:pt x="474" y="802"/>
                    <a:pt x="468" y="789"/>
                    <a:pt x="456" y="785"/>
                  </a:cubicBezTo>
                  <a:cubicBezTo>
                    <a:pt x="433" y="777"/>
                    <a:pt x="402" y="758"/>
                    <a:pt x="383" y="717"/>
                  </a:cubicBezTo>
                  <a:cubicBezTo>
                    <a:pt x="364" y="676"/>
                    <a:pt x="317" y="657"/>
                    <a:pt x="276" y="671"/>
                  </a:cubicBezTo>
                  <a:cubicBezTo>
                    <a:pt x="111" y="409"/>
                    <a:pt x="111" y="409"/>
                    <a:pt x="111" y="409"/>
                  </a:cubicBezTo>
                  <a:cubicBezTo>
                    <a:pt x="54" y="311"/>
                    <a:pt x="79" y="195"/>
                    <a:pt x="170" y="117"/>
                  </a:cubicBezTo>
                  <a:cubicBezTo>
                    <a:pt x="181" y="131"/>
                    <a:pt x="197" y="140"/>
                    <a:pt x="216" y="140"/>
                  </a:cubicBezTo>
                  <a:cubicBezTo>
                    <a:pt x="287" y="140"/>
                    <a:pt x="287" y="140"/>
                    <a:pt x="287" y="140"/>
                  </a:cubicBezTo>
                  <a:cubicBezTo>
                    <a:pt x="320" y="140"/>
                    <a:pt x="346" y="114"/>
                    <a:pt x="346" y="81"/>
                  </a:cubicBezTo>
                  <a:cubicBezTo>
                    <a:pt x="346" y="58"/>
                    <a:pt x="346" y="58"/>
                    <a:pt x="346" y="58"/>
                  </a:cubicBezTo>
                  <a:cubicBezTo>
                    <a:pt x="346" y="26"/>
                    <a:pt x="320" y="0"/>
                    <a:pt x="287" y="0"/>
                  </a:cubicBezTo>
                  <a:cubicBezTo>
                    <a:pt x="216" y="0"/>
                    <a:pt x="216" y="0"/>
                    <a:pt x="216" y="0"/>
                  </a:cubicBezTo>
                  <a:cubicBezTo>
                    <a:pt x="184" y="0"/>
                    <a:pt x="158" y="26"/>
                    <a:pt x="158" y="58"/>
                  </a:cubicBezTo>
                  <a:cubicBezTo>
                    <a:pt x="158" y="69"/>
                    <a:pt x="158" y="69"/>
                    <a:pt x="158" y="69"/>
                  </a:cubicBezTo>
                  <a:cubicBezTo>
                    <a:pt x="36" y="161"/>
                    <a:pt x="0" y="308"/>
                    <a:pt x="72" y="432"/>
                  </a:cubicBezTo>
                  <a:cubicBezTo>
                    <a:pt x="73" y="432"/>
                    <a:pt x="73" y="432"/>
                    <a:pt x="73" y="433"/>
                  </a:cubicBezTo>
                  <a:cubicBezTo>
                    <a:pt x="238" y="696"/>
                    <a:pt x="238" y="696"/>
                    <a:pt x="238" y="696"/>
                  </a:cubicBezTo>
                  <a:cubicBezTo>
                    <a:pt x="217" y="721"/>
                    <a:pt x="210" y="757"/>
                    <a:pt x="225" y="789"/>
                  </a:cubicBezTo>
                  <a:cubicBezTo>
                    <a:pt x="262" y="869"/>
                    <a:pt x="330" y="929"/>
                    <a:pt x="414" y="954"/>
                  </a:cubicBezTo>
                  <a:cubicBezTo>
                    <a:pt x="414" y="1048"/>
                    <a:pt x="414" y="1048"/>
                    <a:pt x="414" y="1048"/>
                  </a:cubicBezTo>
                  <a:cubicBezTo>
                    <a:pt x="414" y="1075"/>
                    <a:pt x="427" y="1100"/>
                    <a:pt x="446" y="1117"/>
                  </a:cubicBezTo>
                  <a:cubicBezTo>
                    <a:pt x="446" y="1304"/>
                    <a:pt x="446" y="1304"/>
                    <a:pt x="446" y="1304"/>
                  </a:cubicBezTo>
                  <a:cubicBezTo>
                    <a:pt x="446" y="1432"/>
                    <a:pt x="550" y="1536"/>
                    <a:pt x="678" y="1536"/>
                  </a:cubicBezTo>
                  <a:cubicBezTo>
                    <a:pt x="806" y="1536"/>
                    <a:pt x="910" y="1432"/>
                    <a:pt x="910" y="1304"/>
                  </a:cubicBezTo>
                  <a:cubicBezTo>
                    <a:pt x="910" y="1267"/>
                    <a:pt x="910" y="1267"/>
                    <a:pt x="910" y="1267"/>
                  </a:cubicBezTo>
                  <a:cubicBezTo>
                    <a:pt x="910" y="1208"/>
                    <a:pt x="951" y="1158"/>
                    <a:pt x="1007" y="1147"/>
                  </a:cubicBezTo>
                  <a:moveTo>
                    <a:pt x="800" y="81"/>
                  </a:moveTo>
                  <a:cubicBezTo>
                    <a:pt x="800" y="89"/>
                    <a:pt x="794" y="95"/>
                    <a:pt x="787" y="95"/>
                  </a:cubicBezTo>
                  <a:cubicBezTo>
                    <a:pt x="715" y="95"/>
                    <a:pt x="715" y="95"/>
                    <a:pt x="715" y="95"/>
                  </a:cubicBezTo>
                  <a:cubicBezTo>
                    <a:pt x="708" y="95"/>
                    <a:pt x="702" y="89"/>
                    <a:pt x="702" y="81"/>
                  </a:cubicBezTo>
                  <a:cubicBezTo>
                    <a:pt x="702" y="58"/>
                    <a:pt x="702" y="58"/>
                    <a:pt x="702" y="58"/>
                  </a:cubicBezTo>
                  <a:cubicBezTo>
                    <a:pt x="702" y="51"/>
                    <a:pt x="708" y="45"/>
                    <a:pt x="715" y="45"/>
                  </a:cubicBezTo>
                  <a:cubicBezTo>
                    <a:pt x="787" y="45"/>
                    <a:pt x="787" y="45"/>
                    <a:pt x="787" y="45"/>
                  </a:cubicBezTo>
                  <a:cubicBezTo>
                    <a:pt x="794" y="45"/>
                    <a:pt x="800" y="51"/>
                    <a:pt x="800" y="58"/>
                  </a:cubicBezTo>
                  <a:lnTo>
                    <a:pt x="800" y="81"/>
                  </a:lnTo>
                  <a:close/>
                  <a:moveTo>
                    <a:pt x="216" y="45"/>
                  </a:moveTo>
                  <a:cubicBezTo>
                    <a:pt x="287" y="45"/>
                    <a:pt x="287" y="45"/>
                    <a:pt x="287" y="45"/>
                  </a:cubicBezTo>
                  <a:cubicBezTo>
                    <a:pt x="295" y="45"/>
                    <a:pt x="301" y="51"/>
                    <a:pt x="301" y="58"/>
                  </a:cubicBezTo>
                  <a:cubicBezTo>
                    <a:pt x="301" y="81"/>
                    <a:pt x="301" y="81"/>
                    <a:pt x="301" y="81"/>
                  </a:cubicBezTo>
                  <a:cubicBezTo>
                    <a:pt x="301" y="89"/>
                    <a:pt x="295" y="95"/>
                    <a:pt x="287" y="95"/>
                  </a:cubicBezTo>
                  <a:cubicBezTo>
                    <a:pt x="216" y="95"/>
                    <a:pt x="216" y="95"/>
                    <a:pt x="216" y="95"/>
                  </a:cubicBezTo>
                  <a:cubicBezTo>
                    <a:pt x="209" y="95"/>
                    <a:pt x="203" y="89"/>
                    <a:pt x="203" y="81"/>
                  </a:cubicBezTo>
                  <a:cubicBezTo>
                    <a:pt x="203" y="58"/>
                    <a:pt x="203" y="58"/>
                    <a:pt x="203" y="58"/>
                  </a:cubicBezTo>
                  <a:cubicBezTo>
                    <a:pt x="203" y="58"/>
                    <a:pt x="203" y="58"/>
                    <a:pt x="203" y="58"/>
                  </a:cubicBezTo>
                  <a:cubicBezTo>
                    <a:pt x="203" y="51"/>
                    <a:pt x="209" y="45"/>
                    <a:pt x="216" y="45"/>
                  </a:cubicBezTo>
                  <a:close/>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a:p>
          </p:txBody>
        </p:sp>
        <p:sp>
          <p:nvSpPr>
            <p:cNvPr id="81" name="Line 10"/>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2" name="Line 11"/>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83" name="Groupe 82"/>
            <p:cNvGrpSpPr>
              <a:grpSpLocks noChangeAspect="1"/>
            </p:cNvGrpSpPr>
            <p:nvPr/>
          </p:nvGrpSpPr>
          <p:grpSpPr>
            <a:xfrm>
              <a:off x="3834770" y="1697850"/>
              <a:ext cx="81870" cy="82800"/>
              <a:chOff x="3836675" y="1682610"/>
              <a:chExt cx="101125" cy="102274"/>
            </a:xfrm>
          </p:grpSpPr>
          <p:sp>
            <p:nvSpPr>
              <p:cNvPr id="84" name="Line 6"/>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5" name="Line 7"/>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6" name="Line 8"/>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7" name="Line 9"/>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8" name="Freeform 15"/>
              <p:cNvSpPr>
                <a:spLocks noEditPoints="1"/>
              </p:cNvSpPr>
              <p:nvPr/>
            </p:nvSpPr>
            <p:spPr bwMode="auto">
              <a:xfrm>
                <a:off x="3860578" y="1706282"/>
                <a:ext cx="55159" cy="54929"/>
              </a:xfrm>
              <a:custGeom>
                <a:avLst/>
                <a:gdLst>
                  <a:gd name="T0" fmla="*/ 99 w 197"/>
                  <a:gd name="T1" fmla="*/ 0 h 197"/>
                  <a:gd name="T2" fmla="*/ 0 w 197"/>
                  <a:gd name="T3" fmla="*/ 98 h 197"/>
                  <a:gd name="T4" fmla="*/ 99 w 197"/>
                  <a:gd name="T5" fmla="*/ 197 h 197"/>
                  <a:gd name="T6" fmla="*/ 197 w 197"/>
                  <a:gd name="T7" fmla="*/ 98 h 197"/>
                  <a:gd name="T8" fmla="*/ 99 w 197"/>
                  <a:gd name="T9" fmla="*/ 0 h 197"/>
                  <a:gd name="T10" fmla="*/ 99 w 197"/>
                  <a:gd name="T11" fmla="*/ 152 h 197"/>
                  <a:gd name="T12" fmla="*/ 46 w 197"/>
                  <a:gd name="T13" fmla="*/ 98 h 197"/>
                  <a:gd name="T14" fmla="*/ 99 w 197"/>
                  <a:gd name="T15" fmla="*/ 45 h 197"/>
                  <a:gd name="T16" fmla="*/ 152 w 197"/>
                  <a:gd name="T17" fmla="*/ 98 h 197"/>
                  <a:gd name="T18" fmla="*/ 99 w 197"/>
                  <a:gd name="T19" fmla="*/ 152 h 197"/>
                  <a:gd name="T20" fmla="*/ 99 w 197"/>
                  <a:gd name="T21" fmla="*/ 152 h 197"/>
                  <a:gd name="T22" fmla="*/ 99 w 197"/>
                  <a:gd name="T23"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 h="197">
                    <a:moveTo>
                      <a:pt x="99" y="0"/>
                    </a:moveTo>
                    <a:cubicBezTo>
                      <a:pt x="45" y="0"/>
                      <a:pt x="0" y="44"/>
                      <a:pt x="0" y="98"/>
                    </a:cubicBezTo>
                    <a:cubicBezTo>
                      <a:pt x="0" y="153"/>
                      <a:pt x="45" y="197"/>
                      <a:pt x="99" y="197"/>
                    </a:cubicBezTo>
                    <a:cubicBezTo>
                      <a:pt x="153" y="197"/>
                      <a:pt x="197" y="153"/>
                      <a:pt x="197" y="98"/>
                    </a:cubicBezTo>
                    <a:cubicBezTo>
                      <a:pt x="197" y="44"/>
                      <a:pt x="153" y="0"/>
                      <a:pt x="99" y="0"/>
                    </a:cubicBezTo>
                    <a:close/>
                    <a:moveTo>
                      <a:pt x="99" y="152"/>
                    </a:moveTo>
                    <a:cubicBezTo>
                      <a:pt x="69" y="152"/>
                      <a:pt x="46" y="128"/>
                      <a:pt x="46" y="98"/>
                    </a:cubicBezTo>
                    <a:cubicBezTo>
                      <a:pt x="46" y="69"/>
                      <a:pt x="69" y="45"/>
                      <a:pt x="99" y="45"/>
                    </a:cubicBezTo>
                    <a:cubicBezTo>
                      <a:pt x="128" y="45"/>
                      <a:pt x="152" y="69"/>
                      <a:pt x="152" y="98"/>
                    </a:cubicBezTo>
                    <a:cubicBezTo>
                      <a:pt x="152" y="128"/>
                      <a:pt x="128" y="152"/>
                      <a:pt x="99" y="152"/>
                    </a:cubicBezTo>
                    <a:close/>
                    <a:moveTo>
                      <a:pt x="99" y="152"/>
                    </a:moveTo>
                    <a:cubicBezTo>
                      <a:pt x="99" y="152"/>
                      <a:pt x="99" y="152"/>
                      <a:pt x="99" y="152"/>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a:p>
            </p:txBody>
          </p:sp>
          <p:sp>
            <p:nvSpPr>
              <p:cNvPr id="89" name="Freeform 16"/>
              <p:cNvSpPr>
                <a:spLocks/>
              </p:cNvSpPr>
              <p:nvPr/>
            </p:nvSpPr>
            <p:spPr bwMode="auto">
              <a:xfrm>
                <a:off x="3836675" y="1682610"/>
                <a:ext cx="101125" cy="102274"/>
              </a:xfrm>
              <a:custGeom>
                <a:avLst/>
                <a:gdLst>
                  <a:gd name="T0" fmla="*/ 9 w 361"/>
                  <a:gd name="T1" fmla="*/ 241 h 367"/>
                  <a:gd name="T2" fmla="*/ 184 w 361"/>
                  <a:gd name="T3" fmla="*/ 367 h 367"/>
                  <a:gd name="T4" fmla="*/ 357 w 361"/>
                  <a:gd name="T5" fmla="*/ 243 h 367"/>
                  <a:gd name="T6" fmla="*/ 343 w 361"/>
                  <a:gd name="T7" fmla="*/ 215 h 367"/>
                  <a:gd name="T8" fmla="*/ 315 w 361"/>
                  <a:gd name="T9" fmla="*/ 229 h 367"/>
                  <a:gd name="T10" fmla="*/ 184 w 361"/>
                  <a:gd name="T11" fmla="*/ 322 h 367"/>
                  <a:gd name="T12" fmla="*/ 45 w 361"/>
                  <a:gd name="T13" fmla="*/ 177 h 367"/>
                  <a:gd name="T14" fmla="*/ 184 w 361"/>
                  <a:gd name="T15" fmla="*/ 45 h 367"/>
                  <a:gd name="T16" fmla="*/ 315 w 361"/>
                  <a:gd name="T17" fmla="*/ 138 h 367"/>
                  <a:gd name="T18" fmla="*/ 343 w 361"/>
                  <a:gd name="T19" fmla="*/ 152 h 367"/>
                  <a:gd name="T20" fmla="*/ 357 w 361"/>
                  <a:gd name="T21" fmla="*/ 124 h 367"/>
                  <a:gd name="T22" fmla="*/ 184 w 361"/>
                  <a:gd name="T23" fmla="*/ 0 h 367"/>
                  <a:gd name="T24" fmla="*/ 8 w 361"/>
                  <a:gd name="T25" fmla="*/ 131 h 367"/>
                  <a:gd name="T26" fmla="*/ 0 w 361"/>
                  <a:gd name="T27" fmla="*/ 177 h 367"/>
                  <a:gd name="T28" fmla="*/ 1 w 361"/>
                  <a:gd name="T29" fmla="*/ 19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367">
                    <a:moveTo>
                      <a:pt x="9" y="241"/>
                    </a:moveTo>
                    <a:cubicBezTo>
                      <a:pt x="34" y="314"/>
                      <a:pt x="103" y="367"/>
                      <a:pt x="184" y="367"/>
                    </a:cubicBezTo>
                    <a:cubicBezTo>
                      <a:pt x="262" y="367"/>
                      <a:pt x="332" y="317"/>
                      <a:pt x="357" y="243"/>
                    </a:cubicBezTo>
                    <a:cubicBezTo>
                      <a:pt x="361" y="232"/>
                      <a:pt x="355" y="219"/>
                      <a:pt x="343" y="215"/>
                    </a:cubicBezTo>
                    <a:cubicBezTo>
                      <a:pt x="332" y="211"/>
                      <a:pt x="319" y="217"/>
                      <a:pt x="315" y="229"/>
                    </a:cubicBezTo>
                    <a:cubicBezTo>
                      <a:pt x="296" y="285"/>
                      <a:pt x="243" y="322"/>
                      <a:pt x="184" y="322"/>
                    </a:cubicBezTo>
                    <a:cubicBezTo>
                      <a:pt x="105" y="322"/>
                      <a:pt x="41" y="256"/>
                      <a:pt x="45" y="177"/>
                    </a:cubicBezTo>
                    <a:cubicBezTo>
                      <a:pt x="49" y="104"/>
                      <a:pt x="109" y="45"/>
                      <a:pt x="184" y="45"/>
                    </a:cubicBezTo>
                    <a:cubicBezTo>
                      <a:pt x="243" y="45"/>
                      <a:pt x="296" y="82"/>
                      <a:pt x="315" y="138"/>
                    </a:cubicBezTo>
                    <a:cubicBezTo>
                      <a:pt x="319" y="150"/>
                      <a:pt x="332" y="156"/>
                      <a:pt x="343" y="152"/>
                    </a:cubicBezTo>
                    <a:cubicBezTo>
                      <a:pt x="355" y="148"/>
                      <a:pt x="361" y="135"/>
                      <a:pt x="357" y="124"/>
                    </a:cubicBezTo>
                    <a:cubicBezTo>
                      <a:pt x="332" y="50"/>
                      <a:pt x="262" y="0"/>
                      <a:pt x="184" y="0"/>
                    </a:cubicBezTo>
                    <a:cubicBezTo>
                      <a:pt x="101" y="0"/>
                      <a:pt x="31" y="55"/>
                      <a:pt x="8" y="131"/>
                    </a:cubicBezTo>
                    <a:cubicBezTo>
                      <a:pt x="0" y="177"/>
                      <a:pt x="0" y="177"/>
                      <a:pt x="0" y="177"/>
                    </a:cubicBezTo>
                    <a:cubicBezTo>
                      <a:pt x="0" y="184"/>
                      <a:pt x="0" y="191"/>
                      <a:pt x="1" y="197"/>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a:p>
            </p:txBody>
          </p:sp>
        </p:grpSp>
      </p:grpSp>
      <p:grpSp>
        <p:nvGrpSpPr>
          <p:cNvPr id="90" name="Groupe 89"/>
          <p:cNvGrpSpPr/>
          <p:nvPr/>
        </p:nvGrpSpPr>
        <p:grpSpPr>
          <a:xfrm>
            <a:off x="1890481" y="3936527"/>
            <a:ext cx="583003" cy="487573"/>
            <a:chOff x="2695132" y="2079377"/>
            <a:chExt cx="379412" cy="333375"/>
          </a:xfrm>
        </p:grpSpPr>
        <p:sp>
          <p:nvSpPr>
            <p:cNvPr id="91" name="AutoShape 315"/>
            <p:cNvSpPr>
              <a:spLocks noChangeAspect="1" noChangeArrowheads="1" noTextEdit="1"/>
            </p:cNvSpPr>
            <p:nvPr/>
          </p:nvSpPr>
          <p:spPr bwMode="auto">
            <a:xfrm>
              <a:off x="2695132" y="2079377"/>
              <a:ext cx="3794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92" name="Freeform 317"/>
            <p:cNvSpPr>
              <a:spLocks noEditPoints="1"/>
            </p:cNvSpPr>
            <p:nvPr/>
          </p:nvSpPr>
          <p:spPr bwMode="auto">
            <a:xfrm>
              <a:off x="2695132" y="2079377"/>
              <a:ext cx="379412" cy="333375"/>
            </a:xfrm>
            <a:custGeom>
              <a:avLst/>
              <a:gdLst>
                <a:gd name="T0" fmla="*/ 1536 w 1536"/>
                <a:gd name="T1" fmla="*/ 341 h 1353"/>
                <a:gd name="T2" fmla="*/ 1261 w 1536"/>
                <a:gd name="T3" fmla="*/ 6 h 1353"/>
                <a:gd name="T4" fmla="*/ 1195 w 1536"/>
                <a:gd name="T5" fmla="*/ 0 h 1353"/>
                <a:gd name="T6" fmla="*/ 883 w 1536"/>
                <a:gd name="T7" fmla="*/ 204 h 1353"/>
                <a:gd name="T8" fmla="*/ 170 w 1536"/>
                <a:gd name="T9" fmla="*/ 204 h 1353"/>
                <a:gd name="T10" fmla="*/ 0 w 1536"/>
                <a:gd name="T11" fmla="*/ 375 h 1353"/>
                <a:gd name="T12" fmla="*/ 0 w 1536"/>
                <a:gd name="T13" fmla="*/ 1187 h 1353"/>
                <a:gd name="T14" fmla="*/ 166 w 1536"/>
                <a:gd name="T15" fmla="*/ 1353 h 1353"/>
                <a:gd name="T16" fmla="*/ 424 w 1536"/>
                <a:gd name="T17" fmla="*/ 1353 h 1353"/>
                <a:gd name="T18" fmla="*/ 447 w 1536"/>
                <a:gd name="T19" fmla="*/ 1331 h 1353"/>
                <a:gd name="T20" fmla="*/ 424 w 1536"/>
                <a:gd name="T21" fmla="*/ 1308 h 1353"/>
                <a:gd name="T22" fmla="*/ 166 w 1536"/>
                <a:gd name="T23" fmla="*/ 1308 h 1353"/>
                <a:gd name="T24" fmla="*/ 46 w 1536"/>
                <a:gd name="T25" fmla="*/ 1187 h 1353"/>
                <a:gd name="T26" fmla="*/ 46 w 1536"/>
                <a:gd name="T27" fmla="*/ 428 h 1353"/>
                <a:gd name="T28" fmla="*/ 581 w 1536"/>
                <a:gd name="T29" fmla="*/ 874 h 1353"/>
                <a:gd name="T30" fmla="*/ 768 w 1536"/>
                <a:gd name="T31" fmla="*/ 942 h 1353"/>
                <a:gd name="T32" fmla="*/ 955 w 1536"/>
                <a:gd name="T33" fmla="*/ 874 h 1353"/>
                <a:gd name="T34" fmla="*/ 1111 w 1536"/>
                <a:gd name="T35" fmla="*/ 744 h 1353"/>
                <a:gd name="T36" fmla="*/ 1114 w 1536"/>
                <a:gd name="T37" fmla="*/ 712 h 1353"/>
                <a:gd name="T38" fmla="*/ 1082 w 1536"/>
                <a:gd name="T39" fmla="*/ 709 h 1353"/>
                <a:gd name="T40" fmla="*/ 926 w 1536"/>
                <a:gd name="T41" fmla="*/ 839 h 1353"/>
                <a:gd name="T42" fmla="*/ 610 w 1536"/>
                <a:gd name="T43" fmla="*/ 839 h 1353"/>
                <a:gd name="T44" fmla="*/ 46 w 1536"/>
                <a:gd name="T45" fmla="*/ 369 h 1353"/>
                <a:gd name="T46" fmla="*/ 170 w 1536"/>
                <a:gd name="T47" fmla="*/ 250 h 1353"/>
                <a:gd name="T48" fmla="*/ 867 w 1536"/>
                <a:gd name="T49" fmla="*/ 250 h 1353"/>
                <a:gd name="T50" fmla="*/ 855 w 1536"/>
                <a:gd name="T51" fmla="*/ 341 h 1353"/>
                <a:gd name="T52" fmla="*/ 1195 w 1536"/>
                <a:gd name="T53" fmla="*/ 681 h 1353"/>
                <a:gd name="T54" fmla="*/ 1261 w 1536"/>
                <a:gd name="T55" fmla="*/ 675 h 1353"/>
                <a:gd name="T56" fmla="*/ 1370 w 1536"/>
                <a:gd name="T57" fmla="*/ 633 h 1353"/>
                <a:gd name="T58" fmla="*/ 1378 w 1536"/>
                <a:gd name="T59" fmla="*/ 602 h 1353"/>
                <a:gd name="T60" fmla="*/ 1347 w 1536"/>
                <a:gd name="T61" fmla="*/ 594 h 1353"/>
                <a:gd name="T62" fmla="*/ 1253 w 1536"/>
                <a:gd name="T63" fmla="*/ 630 h 1353"/>
                <a:gd name="T64" fmla="*/ 1195 w 1536"/>
                <a:gd name="T65" fmla="*/ 636 h 1353"/>
                <a:gd name="T66" fmla="*/ 900 w 1536"/>
                <a:gd name="T67" fmla="*/ 341 h 1353"/>
                <a:gd name="T68" fmla="*/ 1195 w 1536"/>
                <a:gd name="T69" fmla="*/ 46 h 1353"/>
                <a:gd name="T70" fmla="*/ 1253 w 1536"/>
                <a:gd name="T71" fmla="*/ 51 h 1353"/>
                <a:gd name="T72" fmla="*/ 1490 w 1536"/>
                <a:gd name="T73" fmla="*/ 341 h 1353"/>
                <a:gd name="T74" fmla="*/ 1409 w 1536"/>
                <a:gd name="T75" fmla="*/ 544 h 1353"/>
                <a:gd name="T76" fmla="*/ 1410 w 1536"/>
                <a:gd name="T77" fmla="*/ 576 h 1353"/>
                <a:gd name="T78" fmla="*/ 1443 w 1536"/>
                <a:gd name="T79" fmla="*/ 575 h 1353"/>
                <a:gd name="T80" fmla="*/ 1490 w 1536"/>
                <a:gd name="T81" fmla="*/ 511 h 1353"/>
                <a:gd name="T82" fmla="*/ 1490 w 1536"/>
                <a:gd name="T83" fmla="*/ 1187 h 1353"/>
                <a:gd name="T84" fmla="*/ 1370 w 1536"/>
                <a:gd name="T85" fmla="*/ 1308 h 1353"/>
                <a:gd name="T86" fmla="*/ 515 w 1536"/>
                <a:gd name="T87" fmla="*/ 1308 h 1353"/>
                <a:gd name="T88" fmla="*/ 493 w 1536"/>
                <a:gd name="T89" fmla="*/ 1331 h 1353"/>
                <a:gd name="T90" fmla="*/ 515 w 1536"/>
                <a:gd name="T91" fmla="*/ 1353 h 1353"/>
                <a:gd name="T92" fmla="*/ 1370 w 1536"/>
                <a:gd name="T93" fmla="*/ 1353 h 1353"/>
                <a:gd name="T94" fmla="*/ 1536 w 1536"/>
                <a:gd name="T95" fmla="*/ 1187 h 1353"/>
                <a:gd name="T96" fmla="*/ 1536 w 1536"/>
                <a:gd name="T97" fmla="*/ 341 h 1353"/>
                <a:gd name="T98" fmla="*/ 1536 w 1536"/>
                <a:gd name="T99" fmla="*/ 341 h 1353"/>
                <a:gd name="T100" fmla="*/ 1536 w 1536"/>
                <a:gd name="T101" fmla="*/ 341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6" h="1353">
                  <a:moveTo>
                    <a:pt x="1536" y="341"/>
                  </a:moveTo>
                  <a:cubicBezTo>
                    <a:pt x="1536" y="178"/>
                    <a:pt x="1421" y="38"/>
                    <a:pt x="1261" y="6"/>
                  </a:cubicBezTo>
                  <a:cubicBezTo>
                    <a:pt x="1240" y="2"/>
                    <a:pt x="1218" y="0"/>
                    <a:pt x="1195" y="0"/>
                  </a:cubicBezTo>
                  <a:cubicBezTo>
                    <a:pt x="1056" y="0"/>
                    <a:pt x="936" y="84"/>
                    <a:pt x="883" y="204"/>
                  </a:cubicBezTo>
                  <a:cubicBezTo>
                    <a:pt x="170" y="204"/>
                    <a:pt x="170" y="204"/>
                    <a:pt x="170" y="204"/>
                  </a:cubicBezTo>
                  <a:cubicBezTo>
                    <a:pt x="76" y="204"/>
                    <a:pt x="0" y="281"/>
                    <a:pt x="0" y="375"/>
                  </a:cubicBezTo>
                  <a:cubicBezTo>
                    <a:pt x="0" y="1187"/>
                    <a:pt x="0" y="1187"/>
                    <a:pt x="0" y="1187"/>
                  </a:cubicBezTo>
                  <a:cubicBezTo>
                    <a:pt x="0" y="1279"/>
                    <a:pt x="74" y="1353"/>
                    <a:pt x="166" y="1353"/>
                  </a:cubicBezTo>
                  <a:cubicBezTo>
                    <a:pt x="424" y="1353"/>
                    <a:pt x="424" y="1353"/>
                    <a:pt x="424" y="1353"/>
                  </a:cubicBezTo>
                  <a:cubicBezTo>
                    <a:pt x="437" y="1353"/>
                    <a:pt x="447" y="1343"/>
                    <a:pt x="447" y="1331"/>
                  </a:cubicBezTo>
                  <a:cubicBezTo>
                    <a:pt x="447" y="1318"/>
                    <a:pt x="437" y="1308"/>
                    <a:pt x="424" y="1308"/>
                  </a:cubicBezTo>
                  <a:cubicBezTo>
                    <a:pt x="166" y="1308"/>
                    <a:pt x="166" y="1308"/>
                    <a:pt x="166" y="1308"/>
                  </a:cubicBezTo>
                  <a:cubicBezTo>
                    <a:pt x="100" y="1308"/>
                    <a:pt x="46" y="1254"/>
                    <a:pt x="46" y="1187"/>
                  </a:cubicBezTo>
                  <a:cubicBezTo>
                    <a:pt x="46" y="428"/>
                    <a:pt x="46" y="428"/>
                    <a:pt x="46" y="428"/>
                  </a:cubicBezTo>
                  <a:cubicBezTo>
                    <a:pt x="581" y="874"/>
                    <a:pt x="581" y="874"/>
                    <a:pt x="581" y="874"/>
                  </a:cubicBezTo>
                  <a:cubicBezTo>
                    <a:pt x="635" y="919"/>
                    <a:pt x="702" y="942"/>
                    <a:pt x="768" y="942"/>
                  </a:cubicBezTo>
                  <a:cubicBezTo>
                    <a:pt x="834" y="942"/>
                    <a:pt x="901" y="919"/>
                    <a:pt x="955" y="874"/>
                  </a:cubicBezTo>
                  <a:cubicBezTo>
                    <a:pt x="1111" y="744"/>
                    <a:pt x="1111" y="744"/>
                    <a:pt x="1111" y="744"/>
                  </a:cubicBezTo>
                  <a:cubicBezTo>
                    <a:pt x="1121" y="736"/>
                    <a:pt x="1122" y="721"/>
                    <a:pt x="1114" y="712"/>
                  </a:cubicBezTo>
                  <a:cubicBezTo>
                    <a:pt x="1106" y="702"/>
                    <a:pt x="1092" y="701"/>
                    <a:pt x="1082" y="709"/>
                  </a:cubicBezTo>
                  <a:cubicBezTo>
                    <a:pt x="926" y="839"/>
                    <a:pt x="926" y="839"/>
                    <a:pt x="926" y="839"/>
                  </a:cubicBezTo>
                  <a:cubicBezTo>
                    <a:pt x="834" y="915"/>
                    <a:pt x="702" y="915"/>
                    <a:pt x="610" y="839"/>
                  </a:cubicBezTo>
                  <a:cubicBezTo>
                    <a:pt x="46" y="369"/>
                    <a:pt x="46" y="369"/>
                    <a:pt x="46" y="369"/>
                  </a:cubicBezTo>
                  <a:cubicBezTo>
                    <a:pt x="49" y="303"/>
                    <a:pt x="103" y="250"/>
                    <a:pt x="170" y="250"/>
                  </a:cubicBezTo>
                  <a:cubicBezTo>
                    <a:pt x="867" y="250"/>
                    <a:pt x="867" y="250"/>
                    <a:pt x="867" y="250"/>
                  </a:cubicBezTo>
                  <a:cubicBezTo>
                    <a:pt x="859" y="279"/>
                    <a:pt x="855" y="309"/>
                    <a:pt x="855" y="341"/>
                  </a:cubicBezTo>
                  <a:cubicBezTo>
                    <a:pt x="855" y="529"/>
                    <a:pt x="1008" y="681"/>
                    <a:pt x="1195" y="681"/>
                  </a:cubicBezTo>
                  <a:cubicBezTo>
                    <a:pt x="1218" y="681"/>
                    <a:pt x="1240" y="679"/>
                    <a:pt x="1261" y="675"/>
                  </a:cubicBezTo>
                  <a:cubicBezTo>
                    <a:pt x="1300" y="667"/>
                    <a:pt x="1337" y="653"/>
                    <a:pt x="1370" y="633"/>
                  </a:cubicBezTo>
                  <a:cubicBezTo>
                    <a:pt x="1381" y="627"/>
                    <a:pt x="1385" y="612"/>
                    <a:pt x="1378" y="602"/>
                  </a:cubicBezTo>
                  <a:cubicBezTo>
                    <a:pt x="1372" y="591"/>
                    <a:pt x="1358" y="587"/>
                    <a:pt x="1347" y="594"/>
                  </a:cubicBezTo>
                  <a:cubicBezTo>
                    <a:pt x="1318" y="611"/>
                    <a:pt x="1286" y="624"/>
                    <a:pt x="1253" y="630"/>
                  </a:cubicBezTo>
                  <a:cubicBezTo>
                    <a:pt x="1234" y="634"/>
                    <a:pt x="1215" y="636"/>
                    <a:pt x="1195" y="636"/>
                  </a:cubicBezTo>
                  <a:cubicBezTo>
                    <a:pt x="1033" y="636"/>
                    <a:pt x="900" y="503"/>
                    <a:pt x="900" y="341"/>
                  </a:cubicBezTo>
                  <a:cubicBezTo>
                    <a:pt x="900" y="178"/>
                    <a:pt x="1033" y="46"/>
                    <a:pt x="1195" y="46"/>
                  </a:cubicBezTo>
                  <a:cubicBezTo>
                    <a:pt x="1215" y="46"/>
                    <a:pt x="1234" y="47"/>
                    <a:pt x="1253" y="51"/>
                  </a:cubicBezTo>
                  <a:cubicBezTo>
                    <a:pt x="1390" y="78"/>
                    <a:pt x="1490" y="200"/>
                    <a:pt x="1490" y="341"/>
                  </a:cubicBezTo>
                  <a:cubicBezTo>
                    <a:pt x="1490" y="417"/>
                    <a:pt x="1462" y="489"/>
                    <a:pt x="1409" y="544"/>
                  </a:cubicBezTo>
                  <a:cubicBezTo>
                    <a:pt x="1401" y="553"/>
                    <a:pt x="1401" y="567"/>
                    <a:pt x="1410" y="576"/>
                  </a:cubicBezTo>
                  <a:cubicBezTo>
                    <a:pt x="1419" y="585"/>
                    <a:pt x="1434" y="584"/>
                    <a:pt x="1443" y="575"/>
                  </a:cubicBezTo>
                  <a:cubicBezTo>
                    <a:pt x="1461" y="555"/>
                    <a:pt x="1477" y="534"/>
                    <a:pt x="1490" y="511"/>
                  </a:cubicBezTo>
                  <a:cubicBezTo>
                    <a:pt x="1490" y="1187"/>
                    <a:pt x="1490" y="1187"/>
                    <a:pt x="1490" y="1187"/>
                  </a:cubicBezTo>
                  <a:cubicBezTo>
                    <a:pt x="1490" y="1254"/>
                    <a:pt x="1436" y="1308"/>
                    <a:pt x="1370" y="1308"/>
                  </a:cubicBezTo>
                  <a:cubicBezTo>
                    <a:pt x="515" y="1308"/>
                    <a:pt x="515" y="1308"/>
                    <a:pt x="515" y="1308"/>
                  </a:cubicBezTo>
                  <a:cubicBezTo>
                    <a:pt x="503" y="1308"/>
                    <a:pt x="493" y="1318"/>
                    <a:pt x="493" y="1331"/>
                  </a:cubicBezTo>
                  <a:cubicBezTo>
                    <a:pt x="493" y="1343"/>
                    <a:pt x="503" y="1353"/>
                    <a:pt x="515" y="1353"/>
                  </a:cubicBezTo>
                  <a:cubicBezTo>
                    <a:pt x="1370" y="1353"/>
                    <a:pt x="1370" y="1353"/>
                    <a:pt x="1370" y="1353"/>
                  </a:cubicBezTo>
                  <a:cubicBezTo>
                    <a:pt x="1462" y="1353"/>
                    <a:pt x="1536" y="1279"/>
                    <a:pt x="1536" y="1187"/>
                  </a:cubicBezTo>
                  <a:cubicBezTo>
                    <a:pt x="1536" y="1187"/>
                    <a:pt x="1536" y="347"/>
                    <a:pt x="1536" y="341"/>
                  </a:cubicBezTo>
                  <a:close/>
                  <a:moveTo>
                    <a:pt x="1536" y="341"/>
                  </a:moveTo>
                  <a:cubicBezTo>
                    <a:pt x="1536" y="341"/>
                    <a:pt x="1536" y="341"/>
                    <a:pt x="1536" y="34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93" name="Freeform 318"/>
            <p:cNvSpPr>
              <a:spLocks noEditPoints="1"/>
            </p:cNvSpPr>
            <p:nvPr/>
          </p:nvSpPr>
          <p:spPr bwMode="auto">
            <a:xfrm>
              <a:off x="2938019" y="2296865"/>
              <a:ext cx="103187" cy="87313"/>
            </a:xfrm>
            <a:custGeom>
              <a:avLst/>
              <a:gdLst>
                <a:gd name="T0" fmla="*/ 375 w 415"/>
                <a:gd name="T1" fmla="*/ 346 h 352"/>
                <a:gd name="T2" fmla="*/ 389 w 415"/>
                <a:gd name="T3" fmla="*/ 352 h 352"/>
                <a:gd name="T4" fmla="*/ 407 w 415"/>
                <a:gd name="T5" fmla="*/ 344 h 352"/>
                <a:gd name="T6" fmla="*/ 404 w 415"/>
                <a:gd name="T7" fmla="*/ 311 h 352"/>
                <a:gd name="T8" fmla="*/ 40 w 415"/>
                <a:gd name="T9" fmla="*/ 9 h 352"/>
                <a:gd name="T10" fmla="*/ 8 w 415"/>
                <a:gd name="T11" fmla="*/ 11 h 352"/>
                <a:gd name="T12" fmla="*/ 11 w 415"/>
                <a:gd name="T13" fmla="*/ 44 h 352"/>
                <a:gd name="T14" fmla="*/ 375 w 415"/>
                <a:gd name="T15" fmla="*/ 346 h 352"/>
                <a:gd name="T16" fmla="*/ 375 w 415"/>
                <a:gd name="T17" fmla="*/ 346 h 352"/>
                <a:gd name="T18" fmla="*/ 375 w 415"/>
                <a:gd name="T19" fmla="*/ 34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a:moveTo>
                    <a:pt x="375" y="346"/>
                  </a:moveTo>
                  <a:cubicBezTo>
                    <a:pt x="379" y="350"/>
                    <a:pt x="384" y="352"/>
                    <a:pt x="389" y="352"/>
                  </a:cubicBezTo>
                  <a:cubicBezTo>
                    <a:pt x="396" y="352"/>
                    <a:pt x="402" y="349"/>
                    <a:pt x="407" y="344"/>
                  </a:cubicBezTo>
                  <a:cubicBezTo>
                    <a:pt x="415" y="334"/>
                    <a:pt x="414" y="319"/>
                    <a:pt x="404" y="311"/>
                  </a:cubicBezTo>
                  <a:cubicBezTo>
                    <a:pt x="40" y="9"/>
                    <a:pt x="40" y="9"/>
                    <a:pt x="40" y="9"/>
                  </a:cubicBezTo>
                  <a:cubicBezTo>
                    <a:pt x="30" y="0"/>
                    <a:pt x="16" y="2"/>
                    <a:pt x="8" y="11"/>
                  </a:cubicBezTo>
                  <a:cubicBezTo>
                    <a:pt x="0" y="21"/>
                    <a:pt x="1" y="36"/>
                    <a:pt x="11" y="44"/>
                  </a:cubicBezTo>
                  <a:lnTo>
                    <a:pt x="375" y="346"/>
                  </a:lnTo>
                  <a:close/>
                  <a:moveTo>
                    <a:pt x="375" y="346"/>
                  </a:moveTo>
                  <a:cubicBezTo>
                    <a:pt x="375" y="346"/>
                    <a:pt x="375" y="346"/>
                    <a:pt x="375" y="3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94" name="Freeform 319"/>
            <p:cNvSpPr>
              <a:spLocks noEditPoints="1"/>
            </p:cNvSpPr>
            <p:nvPr/>
          </p:nvSpPr>
          <p:spPr bwMode="auto">
            <a:xfrm>
              <a:off x="2728469" y="2296865"/>
              <a:ext cx="103187" cy="87313"/>
            </a:xfrm>
            <a:custGeom>
              <a:avLst/>
              <a:gdLst>
                <a:gd name="T0" fmla="*/ 407 w 415"/>
                <a:gd name="T1" fmla="*/ 11 h 352"/>
                <a:gd name="T2" fmla="*/ 375 w 415"/>
                <a:gd name="T3" fmla="*/ 9 h 352"/>
                <a:gd name="T4" fmla="*/ 11 w 415"/>
                <a:gd name="T5" fmla="*/ 311 h 352"/>
                <a:gd name="T6" fmla="*/ 8 w 415"/>
                <a:gd name="T7" fmla="*/ 344 h 352"/>
                <a:gd name="T8" fmla="*/ 26 w 415"/>
                <a:gd name="T9" fmla="*/ 352 h 352"/>
                <a:gd name="T10" fmla="*/ 40 w 415"/>
                <a:gd name="T11" fmla="*/ 346 h 352"/>
                <a:gd name="T12" fmla="*/ 404 w 415"/>
                <a:gd name="T13" fmla="*/ 44 h 352"/>
                <a:gd name="T14" fmla="*/ 407 w 415"/>
                <a:gd name="T15" fmla="*/ 11 h 352"/>
                <a:gd name="T16" fmla="*/ 407 w 415"/>
                <a:gd name="T17" fmla="*/ 11 h 352"/>
                <a:gd name="T18" fmla="*/ 407 w 415"/>
                <a:gd name="T19" fmla="*/ 1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a:moveTo>
                    <a:pt x="407" y="11"/>
                  </a:moveTo>
                  <a:cubicBezTo>
                    <a:pt x="399" y="2"/>
                    <a:pt x="385" y="0"/>
                    <a:pt x="375" y="9"/>
                  </a:cubicBezTo>
                  <a:cubicBezTo>
                    <a:pt x="11" y="311"/>
                    <a:pt x="11" y="311"/>
                    <a:pt x="11" y="311"/>
                  </a:cubicBezTo>
                  <a:cubicBezTo>
                    <a:pt x="1" y="319"/>
                    <a:pt x="0" y="334"/>
                    <a:pt x="8" y="344"/>
                  </a:cubicBezTo>
                  <a:cubicBezTo>
                    <a:pt x="13" y="349"/>
                    <a:pt x="19" y="352"/>
                    <a:pt x="26" y="352"/>
                  </a:cubicBezTo>
                  <a:cubicBezTo>
                    <a:pt x="31" y="352"/>
                    <a:pt x="36" y="350"/>
                    <a:pt x="40" y="346"/>
                  </a:cubicBezTo>
                  <a:cubicBezTo>
                    <a:pt x="404" y="44"/>
                    <a:pt x="404" y="44"/>
                    <a:pt x="404" y="44"/>
                  </a:cubicBezTo>
                  <a:cubicBezTo>
                    <a:pt x="414" y="36"/>
                    <a:pt x="415" y="21"/>
                    <a:pt x="407" y="11"/>
                  </a:cubicBezTo>
                  <a:close/>
                  <a:moveTo>
                    <a:pt x="407" y="11"/>
                  </a:moveTo>
                  <a:cubicBezTo>
                    <a:pt x="407" y="11"/>
                    <a:pt x="407" y="11"/>
                    <a:pt x="407" y="1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sp>
          <p:nvSpPr>
            <p:cNvPr id="95" name="Freeform 320"/>
            <p:cNvSpPr>
              <a:spLocks noEditPoints="1"/>
            </p:cNvSpPr>
            <p:nvPr/>
          </p:nvSpPr>
          <p:spPr bwMode="auto">
            <a:xfrm>
              <a:off x="2958657" y="2120652"/>
              <a:ext cx="63500" cy="84138"/>
            </a:xfrm>
            <a:custGeom>
              <a:avLst/>
              <a:gdLst>
                <a:gd name="T0" fmla="*/ 126 w 252"/>
                <a:gd name="T1" fmla="*/ 339 h 339"/>
                <a:gd name="T2" fmla="*/ 149 w 252"/>
                <a:gd name="T3" fmla="*/ 317 h 339"/>
                <a:gd name="T4" fmla="*/ 149 w 252"/>
                <a:gd name="T5" fmla="*/ 80 h 339"/>
                <a:gd name="T6" fmla="*/ 211 w 252"/>
                <a:gd name="T7" fmla="*/ 142 h 339"/>
                <a:gd name="T8" fmla="*/ 227 w 252"/>
                <a:gd name="T9" fmla="*/ 148 h 339"/>
                <a:gd name="T10" fmla="*/ 243 w 252"/>
                <a:gd name="T11" fmla="*/ 142 h 339"/>
                <a:gd name="T12" fmla="*/ 243 w 252"/>
                <a:gd name="T13" fmla="*/ 110 h 339"/>
                <a:gd name="T14" fmla="*/ 142 w 252"/>
                <a:gd name="T15" fmla="*/ 9 h 339"/>
                <a:gd name="T16" fmla="*/ 110 w 252"/>
                <a:gd name="T17" fmla="*/ 9 h 339"/>
                <a:gd name="T18" fmla="*/ 9 w 252"/>
                <a:gd name="T19" fmla="*/ 110 h 339"/>
                <a:gd name="T20" fmla="*/ 9 w 252"/>
                <a:gd name="T21" fmla="*/ 142 h 339"/>
                <a:gd name="T22" fmla="*/ 41 w 252"/>
                <a:gd name="T23" fmla="*/ 142 h 339"/>
                <a:gd name="T24" fmla="*/ 104 w 252"/>
                <a:gd name="T25" fmla="*/ 80 h 339"/>
                <a:gd name="T26" fmla="*/ 104 w 252"/>
                <a:gd name="T27" fmla="*/ 317 h 339"/>
                <a:gd name="T28" fmla="*/ 126 w 252"/>
                <a:gd name="T29" fmla="*/ 339 h 339"/>
                <a:gd name="T30" fmla="*/ 126 w 252"/>
                <a:gd name="T31" fmla="*/ 339 h 339"/>
                <a:gd name="T32" fmla="*/ 126 w 252"/>
                <a:gd name="T33" fmla="*/ 3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339">
                  <a:moveTo>
                    <a:pt x="126" y="339"/>
                  </a:moveTo>
                  <a:cubicBezTo>
                    <a:pt x="139" y="339"/>
                    <a:pt x="149" y="329"/>
                    <a:pt x="149" y="317"/>
                  </a:cubicBezTo>
                  <a:cubicBezTo>
                    <a:pt x="149" y="80"/>
                    <a:pt x="149" y="80"/>
                    <a:pt x="149" y="80"/>
                  </a:cubicBezTo>
                  <a:cubicBezTo>
                    <a:pt x="211" y="142"/>
                    <a:pt x="211" y="142"/>
                    <a:pt x="211" y="142"/>
                  </a:cubicBezTo>
                  <a:cubicBezTo>
                    <a:pt x="216" y="146"/>
                    <a:pt x="222" y="148"/>
                    <a:pt x="227" y="148"/>
                  </a:cubicBezTo>
                  <a:cubicBezTo>
                    <a:pt x="233" y="148"/>
                    <a:pt x="239" y="146"/>
                    <a:pt x="243" y="142"/>
                  </a:cubicBezTo>
                  <a:cubicBezTo>
                    <a:pt x="252" y="133"/>
                    <a:pt x="252" y="118"/>
                    <a:pt x="243" y="110"/>
                  </a:cubicBezTo>
                  <a:cubicBezTo>
                    <a:pt x="142" y="9"/>
                    <a:pt x="142" y="9"/>
                    <a:pt x="142" y="9"/>
                  </a:cubicBezTo>
                  <a:cubicBezTo>
                    <a:pt x="134" y="0"/>
                    <a:pt x="119" y="0"/>
                    <a:pt x="110" y="9"/>
                  </a:cubicBezTo>
                  <a:cubicBezTo>
                    <a:pt x="9" y="110"/>
                    <a:pt x="9" y="110"/>
                    <a:pt x="9" y="110"/>
                  </a:cubicBezTo>
                  <a:cubicBezTo>
                    <a:pt x="0" y="118"/>
                    <a:pt x="0" y="133"/>
                    <a:pt x="9" y="142"/>
                  </a:cubicBezTo>
                  <a:cubicBezTo>
                    <a:pt x="18" y="151"/>
                    <a:pt x="33" y="151"/>
                    <a:pt x="41" y="142"/>
                  </a:cubicBezTo>
                  <a:cubicBezTo>
                    <a:pt x="104" y="80"/>
                    <a:pt x="104" y="80"/>
                    <a:pt x="104" y="80"/>
                  </a:cubicBezTo>
                  <a:cubicBezTo>
                    <a:pt x="104" y="317"/>
                    <a:pt x="104" y="317"/>
                    <a:pt x="104" y="317"/>
                  </a:cubicBezTo>
                  <a:cubicBezTo>
                    <a:pt x="104" y="329"/>
                    <a:pt x="114" y="339"/>
                    <a:pt x="126" y="339"/>
                  </a:cubicBezTo>
                  <a:close/>
                  <a:moveTo>
                    <a:pt x="126" y="339"/>
                  </a:moveTo>
                  <a:cubicBezTo>
                    <a:pt x="126" y="339"/>
                    <a:pt x="126" y="339"/>
                    <a:pt x="126" y="339"/>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sz="2800">
                <a:latin typeface="Calibri" panose="020F0502020204030204" pitchFamily="34" charset="0"/>
                <a:cs typeface="Calibri" panose="020F0502020204030204" pitchFamily="34" charset="0"/>
              </a:endParaRPr>
            </a:p>
          </p:txBody>
        </p:sp>
      </p:grpSp>
      <p:sp>
        <p:nvSpPr>
          <p:cNvPr id="3" name="Rectangle 2"/>
          <p:cNvSpPr/>
          <p:nvPr/>
        </p:nvSpPr>
        <p:spPr>
          <a:xfrm>
            <a:off x="2624985" y="3887156"/>
            <a:ext cx="8929708" cy="646331"/>
          </a:xfrm>
          <a:prstGeom prst="rect">
            <a:avLst/>
          </a:prstGeom>
        </p:spPr>
        <p:txBody>
          <a:bodyPr wrap="square">
            <a:spAutoFit/>
          </a:bodyPr>
          <a:lstStyle/>
          <a:p>
            <a:r>
              <a:rPr lang="fr-FR" dirty="0">
                <a:solidFill>
                  <a:prstClr val="black"/>
                </a:solidFill>
                <a:latin typeface="Calibri" panose="020F0502020204030204" pitchFamily="34" charset="0"/>
                <a:cs typeface="Calibri" panose="020F0502020204030204" pitchFamily="34" charset="0"/>
              </a:rPr>
              <a:t>Le mail </a:t>
            </a:r>
            <a:r>
              <a:rPr lang="fr-FR" b="1" dirty="0">
                <a:solidFill>
                  <a:srgbClr val="2A9CA9"/>
                </a:solidFill>
                <a:latin typeface="Calibri" panose="020F0502020204030204" pitchFamily="34" charset="0"/>
                <a:cs typeface="Calibri" panose="020F0502020204030204" pitchFamily="34" charset="0"/>
              </a:rPr>
              <a:t>de rappel de RDV </a:t>
            </a:r>
            <a:r>
              <a:rPr lang="fr-FR" dirty="0">
                <a:latin typeface="Calibri" panose="020F0502020204030204" pitchFamily="34" charset="0"/>
                <a:cs typeface="Calibri" panose="020F0502020204030204" pitchFamily="34" charset="0"/>
              </a:rPr>
              <a:t>est automatiquement envoyé par l’outil métier à la messagerie Mon espace santé du patient</a:t>
            </a:r>
          </a:p>
        </p:txBody>
      </p:sp>
      <p:sp>
        <p:nvSpPr>
          <p:cNvPr id="109" name="Rectangle 108"/>
          <p:cNvSpPr/>
          <p:nvPr/>
        </p:nvSpPr>
        <p:spPr>
          <a:xfrm>
            <a:off x="2603226" y="4649343"/>
            <a:ext cx="7297887" cy="369332"/>
          </a:xfrm>
          <a:prstGeom prst="rect">
            <a:avLst/>
          </a:prstGeom>
        </p:spPr>
        <p:txBody>
          <a:bodyPr wrap="square">
            <a:spAutoFit/>
          </a:bodyPr>
          <a:lstStyle/>
          <a:p>
            <a:r>
              <a:rPr lang="fr-FR" dirty="0">
                <a:solidFill>
                  <a:prstClr val="black"/>
                </a:solidFill>
                <a:latin typeface="Calibri" panose="020F0502020204030204" pitchFamily="34" charset="0"/>
                <a:cs typeface="Calibri" panose="020F0502020204030204" pitchFamily="34" charset="0"/>
              </a:rPr>
              <a:t>Consultation anesthésie : </a:t>
            </a:r>
            <a:r>
              <a:rPr lang="fr-FR" b="1" dirty="0">
                <a:solidFill>
                  <a:srgbClr val="2A9CA9"/>
                </a:solidFill>
                <a:latin typeface="Calibri" panose="020F0502020204030204" pitchFamily="34" charset="0"/>
                <a:cs typeface="Calibri" panose="020F0502020204030204" pitchFamily="34" charset="0"/>
              </a:rPr>
              <a:t>envoi de l’ordonnance  </a:t>
            </a:r>
            <a:endParaRPr lang="fr-FR" b="1" dirty="0">
              <a:solidFill>
                <a:srgbClr val="2A9CA9"/>
              </a:solidFill>
            </a:endParaRPr>
          </a:p>
        </p:txBody>
      </p:sp>
      <p:sp>
        <p:nvSpPr>
          <p:cNvPr id="110" name="ZoneTexte 109"/>
          <p:cNvSpPr txBox="1"/>
          <p:nvPr/>
        </p:nvSpPr>
        <p:spPr>
          <a:xfrm>
            <a:off x="2624985" y="5629979"/>
            <a:ext cx="894305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b="1" dirty="0">
                <a:solidFill>
                  <a:srgbClr val="2A9CA9"/>
                </a:solidFill>
                <a:latin typeface="Calibri" panose="020F0502020204030204" pitchFamily="34" charset="0"/>
                <a:cs typeface="Calibri" panose="020F0502020204030204" pitchFamily="34" charset="0"/>
                <a:sym typeface="Helvetica Neue"/>
              </a:rPr>
              <a:t>Sortie : Envoi et partage du compte rendu opératoire </a:t>
            </a:r>
            <a:endParaRPr kumimoji="0" lang="fr-FR" b="1" i="0" u="none" strike="noStrike" cap="none" spc="0" normalizeH="0" baseline="0" dirty="0">
              <a:ln>
                <a:noFill/>
              </a:ln>
              <a:solidFill>
                <a:srgbClr val="2A9CA9"/>
              </a:solidFill>
              <a:effectLst/>
              <a:uFillTx/>
              <a:latin typeface="Calibri" panose="020F0502020204030204" pitchFamily="34" charset="0"/>
              <a:cs typeface="Calibri" panose="020F0502020204030204" pitchFamily="34" charset="0"/>
              <a:sym typeface="Helvetica Neue"/>
            </a:endParaRPr>
          </a:p>
        </p:txBody>
      </p:sp>
      <p:grpSp>
        <p:nvGrpSpPr>
          <p:cNvPr id="111" name="Groupe 110"/>
          <p:cNvGrpSpPr/>
          <p:nvPr/>
        </p:nvGrpSpPr>
        <p:grpSpPr>
          <a:xfrm>
            <a:off x="1865316" y="2640610"/>
            <a:ext cx="557791" cy="465712"/>
            <a:chOff x="3558118" y="1433892"/>
            <a:chExt cx="358522" cy="428400"/>
          </a:xfrm>
        </p:grpSpPr>
        <p:sp>
          <p:nvSpPr>
            <p:cNvPr id="112" name="Freeform 5"/>
            <p:cNvSpPr>
              <a:spLocks noEditPoints="1"/>
            </p:cNvSpPr>
            <p:nvPr/>
          </p:nvSpPr>
          <p:spPr bwMode="auto">
            <a:xfrm>
              <a:off x="3558118" y="1433892"/>
              <a:ext cx="282000" cy="428400"/>
            </a:xfrm>
            <a:custGeom>
              <a:avLst/>
              <a:gdLst>
                <a:gd name="T0" fmla="*/ 865 w 1007"/>
                <a:gd name="T1" fmla="*/ 1267 h 1536"/>
                <a:gd name="T2" fmla="*/ 678 w 1007"/>
                <a:gd name="T3" fmla="*/ 1491 h 1536"/>
                <a:gd name="T4" fmla="*/ 491 w 1007"/>
                <a:gd name="T5" fmla="*/ 1136 h 1536"/>
                <a:gd name="T6" fmla="*/ 511 w 1007"/>
                <a:gd name="T7" fmla="*/ 1304 h 1536"/>
                <a:gd name="T8" fmla="*/ 845 w 1007"/>
                <a:gd name="T9" fmla="*/ 1304 h 1536"/>
                <a:gd name="T10" fmla="*/ 998 w 1007"/>
                <a:gd name="T11" fmla="*/ 1083 h 1536"/>
                <a:gd name="T12" fmla="*/ 865 w 1007"/>
                <a:gd name="T13" fmla="*/ 1106 h 1536"/>
                <a:gd name="T14" fmla="*/ 800 w 1007"/>
                <a:gd name="T15" fmla="*/ 1304 h 1536"/>
                <a:gd name="T16" fmla="*/ 556 w 1007"/>
                <a:gd name="T17" fmla="*/ 1304 h 1536"/>
                <a:gd name="T18" fmla="*/ 588 w 1007"/>
                <a:gd name="T19" fmla="*/ 1050 h 1536"/>
                <a:gd name="T20" fmla="*/ 777 w 1007"/>
                <a:gd name="T21" fmla="*/ 789 h 1536"/>
                <a:gd name="T22" fmla="*/ 930 w 1007"/>
                <a:gd name="T23" fmla="*/ 432 h 1536"/>
                <a:gd name="T24" fmla="*/ 845 w 1007"/>
                <a:gd name="T25" fmla="*/ 59 h 1536"/>
                <a:gd name="T26" fmla="*/ 715 w 1007"/>
                <a:gd name="T27" fmla="*/ 0 h 1536"/>
                <a:gd name="T28" fmla="*/ 657 w 1007"/>
                <a:gd name="T29" fmla="*/ 81 h 1536"/>
                <a:gd name="T30" fmla="*/ 787 w 1007"/>
                <a:gd name="T31" fmla="*/ 140 h 1536"/>
                <a:gd name="T32" fmla="*/ 892 w 1007"/>
                <a:gd name="T33" fmla="*/ 409 h 1536"/>
                <a:gd name="T34" fmla="*/ 619 w 1007"/>
                <a:gd name="T35" fmla="*/ 717 h 1536"/>
                <a:gd name="T36" fmla="*/ 532 w 1007"/>
                <a:gd name="T37" fmla="*/ 814 h 1536"/>
                <a:gd name="T38" fmla="*/ 660 w 1007"/>
                <a:gd name="T39" fmla="*/ 736 h 1536"/>
                <a:gd name="T40" fmla="*/ 736 w 1007"/>
                <a:gd name="T41" fmla="*/ 771 h 1536"/>
                <a:gd name="T42" fmla="*/ 543 w 1007"/>
                <a:gd name="T43" fmla="*/ 945 h 1536"/>
                <a:gd name="T44" fmla="*/ 500 w 1007"/>
                <a:gd name="T45" fmla="*/ 1092 h 1536"/>
                <a:gd name="T46" fmla="*/ 459 w 1007"/>
                <a:gd name="T47" fmla="*/ 1048 h 1536"/>
                <a:gd name="T48" fmla="*/ 432 w 1007"/>
                <a:gd name="T49" fmla="*/ 912 h 1536"/>
                <a:gd name="T50" fmla="*/ 287 w 1007"/>
                <a:gd name="T51" fmla="*/ 715 h 1536"/>
                <a:gd name="T52" fmla="*/ 441 w 1007"/>
                <a:gd name="T53" fmla="*/ 827 h 1536"/>
                <a:gd name="T54" fmla="*/ 456 w 1007"/>
                <a:gd name="T55" fmla="*/ 785 h 1536"/>
                <a:gd name="T56" fmla="*/ 276 w 1007"/>
                <a:gd name="T57" fmla="*/ 671 h 1536"/>
                <a:gd name="T58" fmla="*/ 170 w 1007"/>
                <a:gd name="T59" fmla="*/ 117 h 1536"/>
                <a:gd name="T60" fmla="*/ 287 w 1007"/>
                <a:gd name="T61" fmla="*/ 140 h 1536"/>
                <a:gd name="T62" fmla="*/ 346 w 1007"/>
                <a:gd name="T63" fmla="*/ 58 h 1536"/>
                <a:gd name="T64" fmla="*/ 216 w 1007"/>
                <a:gd name="T65" fmla="*/ 0 h 1536"/>
                <a:gd name="T66" fmla="*/ 158 w 1007"/>
                <a:gd name="T67" fmla="*/ 69 h 1536"/>
                <a:gd name="T68" fmla="*/ 73 w 1007"/>
                <a:gd name="T69" fmla="*/ 433 h 1536"/>
                <a:gd name="T70" fmla="*/ 225 w 1007"/>
                <a:gd name="T71" fmla="*/ 789 h 1536"/>
                <a:gd name="T72" fmla="*/ 414 w 1007"/>
                <a:gd name="T73" fmla="*/ 1048 h 1536"/>
                <a:gd name="T74" fmla="*/ 446 w 1007"/>
                <a:gd name="T75" fmla="*/ 1304 h 1536"/>
                <a:gd name="T76" fmla="*/ 910 w 1007"/>
                <a:gd name="T77" fmla="*/ 1304 h 1536"/>
                <a:gd name="T78" fmla="*/ 1007 w 1007"/>
                <a:gd name="T79" fmla="*/ 1147 h 1536"/>
                <a:gd name="T80" fmla="*/ 787 w 1007"/>
                <a:gd name="T81" fmla="*/ 95 h 1536"/>
                <a:gd name="T82" fmla="*/ 702 w 1007"/>
                <a:gd name="T83" fmla="*/ 81 h 1536"/>
                <a:gd name="T84" fmla="*/ 715 w 1007"/>
                <a:gd name="T85" fmla="*/ 45 h 1536"/>
                <a:gd name="T86" fmla="*/ 800 w 1007"/>
                <a:gd name="T87" fmla="*/ 58 h 1536"/>
                <a:gd name="T88" fmla="*/ 216 w 1007"/>
                <a:gd name="T89" fmla="*/ 45 h 1536"/>
                <a:gd name="T90" fmla="*/ 301 w 1007"/>
                <a:gd name="T91" fmla="*/ 58 h 1536"/>
                <a:gd name="T92" fmla="*/ 287 w 1007"/>
                <a:gd name="T93" fmla="*/ 95 h 1536"/>
                <a:gd name="T94" fmla="*/ 203 w 1007"/>
                <a:gd name="T95" fmla="*/ 81 h 1536"/>
                <a:gd name="T96" fmla="*/ 203 w 1007"/>
                <a:gd name="T97" fmla="*/ 58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7" h="1536">
                  <a:moveTo>
                    <a:pt x="999" y="1103"/>
                  </a:moveTo>
                  <a:cubicBezTo>
                    <a:pt x="922" y="1118"/>
                    <a:pt x="865" y="1186"/>
                    <a:pt x="865" y="1267"/>
                  </a:cubicBezTo>
                  <a:cubicBezTo>
                    <a:pt x="865" y="1304"/>
                    <a:pt x="865" y="1304"/>
                    <a:pt x="865" y="1304"/>
                  </a:cubicBezTo>
                  <a:cubicBezTo>
                    <a:pt x="865" y="1407"/>
                    <a:pt x="781" y="1491"/>
                    <a:pt x="678" y="1491"/>
                  </a:cubicBezTo>
                  <a:cubicBezTo>
                    <a:pt x="575" y="1491"/>
                    <a:pt x="491" y="1407"/>
                    <a:pt x="491" y="1304"/>
                  </a:cubicBezTo>
                  <a:cubicBezTo>
                    <a:pt x="491" y="1136"/>
                    <a:pt x="491" y="1136"/>
                    <a:pt x="491" y="1136"/>
                  </a:cubicBezTo>
                  <a:cubicBezTo>
                    <a:pt x="498" y="1137"/>
                    <a:pt x="504" y="1137"/>
                    <a:pt x="511" y="1136"/>
                  </a:cubicBezTo>
                  <a:cubicBezTo>
                    <a:pt x="511" y="1304"/>
                    <a:pt x="511" y="1304"/>
                    <a:pt x="511" y="1304"/>
                  </a:cubicBezTo>
                  <a:cubicBezTo>
                    <a:pt x="511" y="1397"/>
                    <a:pt x="586" y="1472"/>
                    <a:pt x="678" y="1472"/>
                  </a:cubicBezTo>
                  <a:cubicBezTo>
                    <a:pt x="770" y="1472"/>
                    <a:pt x="845" y="1397"/>
                    <a:pt x="845" y="1304"/>
                  </a:cubicBezTo>
                  <a:cubicBezTo>
                    <a:pt x="845" y="1267"/>
                    <a:pt x="845" y="1267"/>
                    <a:pt x="845" y="1267"/>
                  </a:cubicBezTo>
                  <a:cubicBezTo>
                    <a:pt x="845" y="1175"/>
                    <a:pt x="911" y="1099"/>
                    <a:pt x="998" y="1083"/>
                  </a:cubicBezTo>
                  <a:cubicBezTo>
                    <a:pt x="1006" y="1037"/>
                    <a:pt x="1006" y="1037"/>
                    <a:pt x="1006" y="1037"/>
                  </a:cubicBezTo>
                  <a:cubicBezTo>
                    <a:pt x="952" y="1043"/>
                    <a:pt x="903" y="1067"/>
                    <a:pt x="865" y="1106"/>
                  </a:cubicBezTo>
                  <a:cubicBezTo>
                    <a:pt x="823" y="1150"/>
                    <a:pt x="800" y="1207"/>
                    <a:pt x="800" y="1267"/>
                  </a:cubicBezTo>
                  <a:cubicBezTo>
                    <a:pt x="800" y="1304"/>
                    <a:pt x="800" y="1304"/>
                    <a:pt x="800" y="1304"/>
                  </a:cubicBezTo>
                  <a:cubicBezTo>
                    <a:pt x="800" y="1372"/>
                    <a:pt x="745" y="1427"/>
                    <a:pt x="678" y="1427"/>
                  </a:cubicBezTo>
                  <a:cubicBezTo>
                    <a:pt x="611" y="1427"/>
                    <a:pt x="556" y="1372"/>
                    <a:pt x="556" y="1304"/>
                  </a:cubicBezTo>
                  <a:cubicBezTo>
                    <a:pt x="556" y="1117"/>
                    <a:pt x="556" y="1117"/>
                    <a:pt x="556" y="1117"/>
                  </a:cubicBezTo>
                  <a:cubicBezTo>
                    <a:pt x="576" y="1101"/>
                    <a:pt x="588" y="1077"/>
                    <a:pt x="588" y="1050"/>
                  </a:cubicBezTo>
                  <a:cubicBezTo>
                    <a:pt x="588" y="954"/>
                    <a:pt x="588" y="954"/>
                    <a:pt x="588" y="954"/>
                  </a:cubicBezTo>
                  <a:cubicBezTo>
                    <a:pt x="672" y="929"/>
                    <a:pt x="741" y="869"/>
                    <a:pt x="777" y="789"/>
                  </a:cubicBezTo>
                  <a:cubicBezTo>
                    <a:pt x="792" y="757"/>
                    <a:pt x="785" y="721"/>
                    <a:pt x="764" y="697"/>
                  </a:cubicBezTo>
                  <a:cubicBezTo>
                    <a:pt x="764" y="696"/>
                    <a:pt x="930" y="433"/>
                    <a:pt x="930" y="432"/>
                  </a:cubicBezTo>
                  <a:cubicBezTo>
                    <a:pt x="1002" y="308"/>
                    <a:pt x="967" y="161"/>
                    <a:pt x="845" y="69"/>
                  </a:cubicBezTo>
                  <a:cubicBezTo>
                    <a:pt x="845" y="59"/>
                    <a:pt x="845" y="59"/>
                    <a:pt x="845" y="59"/>
                  </a:cubicBezTo>
                  <a:cubicBezTo>
                    <a:pt x="845" y="26"/>
                    <a:pt x="819" y="0"/>
                    <a:pt x="787" y="0"/>
                  </a:cubicBezTo>
                  <a:cubicBezTo>
                    <a:pt x="715" y="0"/>
                    <a:pt x="715" y="0"/>
                    <a:pt x="715" y="0"/>
                  </a:cubicBezTo>
                  <a:cubicBezTo>
                    <a:pt x="683" y="0"/>
                    <a:pt x="657" y="26"/>
                    <a:pt x="657" y="58"/>
                  </a:cubicBezTo>
                  <a:cubicBezTo>
                    <a:pt x="657" y="81"/>
                    <a:pt x="657" y="81"/>
                    <a:pt x="657" y="81"/>
                  </a:cubicBezTo>
                  <a:cubicBezTo>
                    <a:pt x="657" y="114"/>
                    <a:pt x="683" y="140"/>
                    <a:pt x="715" y="140"/>
                  </a:cubicBezTo>
                  <a:cubicBezTo>
                    <a:pt x="787" y="140"/>
                    <a:pt x="787" y="140"/>
                    <a:pt x="787" y="140"/>
                  </a:cubicBezTo>
                  <a:cubicBezTo>
                    <a:pt x="805" y="140"/>
                    <a:pt x="822" y="131"/>
                    <a:pt x="833" y="117"/>
                  </a:cubicBezTo>
                  <a:cubicBezTo>
                    <a:pt x="924" y="195"/>
                    <a:pt x="948" y="311"/>
                    <a:pt x="892" y="409"/>
                  </a:cubicBezTo>
                  <a:cubicBezTo>
                    <a:pt x="727" y="671"/>
                    <a:pt x="727" y="671"/>
                    <a:pt x="727" y="671"/>
                  </a:cubicBezTo>
                  <a:cubicBezTo>
                    <a:pt x="685" y="657"/>
                    <a:pt x="638" y="676"/>
                    <a:pt x="619" y="717"/>
                  </a:cubicBezTo>
                  <a:cubicBezTo>
                    <a:pt x="604" y="749"/>
                    <a:pt x="578" y="773"/>
                    <a:pt x="546" y="785"/>
                  </a:cubicBezTo>
                  <a:cubicBezTo>
                    <a:pt x="534" y="789"/>
                    <a:pt x="528" y="802"/>
                    <a:pt x="532" y="814"/>
                  </a:cubicBezTo>
                  <a:cubicBezTo>
                    <a:pt x="537" y="825"/>
                    <a:pt x="549" y="831"/>
                    <a:pt x="561" y="827"/>
                  </a:cubicBezTo>
                  <a:cubicBezTo>
                    <a:pt x="605" y="811"/>
                    <a:pt x="640" y="779"/>
                    <a:pt x="660" y="736"/>
                  </a:cubicBezTo>
                  <a:cubicBezTo>
                    <a:pt x="670" y="715"/>
                    <a:pt x="695" y="705"/>
                    <a:pt x="716" y="715"/>
                  </a:cubicBezTo>
                  <a:cubicBezTo>
                    <a:pt x="737" y="725"/>
                    <a:pt x="746" y="750"/>
                    <a:pt x="736" y="771"/>
                  </a:cubicBezTo>
                  <a:cubicBezTo>
                    <a:pt x="704" y="841"/>
                    <a:pt x="643" y="893"/>
                    <a:pt x="568" y="913"/>
                  </a:cubicBezTo>
                  <a:cubicBezTo>
                    <a:pt x="553" y="917"/>
                    <a:pt x="543" y="930"/>
                    <a:pt x="543" y="945"/>
                  </a:cubicBezTo>
                  <a:cubicBezTo>
                    <a:pt x="543" y="1050"/>
                    <a:pt x="543" y="1050"/>
                    <a:pt x="543" y="1050"/>
                  </a:cubicBezTo>
                  <a:cubicBezTo>
                    <a:pt x="543" y="1073"/>
                    <a:pt x="524" y="1092"/>
                    <a:pt x="500" y="1092"/>
                  </a:cubicBezTo>
                  <a:cubicBezTo>
                    <a:pt x="500" y="1092"/>
                    <a:pt x="499" y="1092"/>
                    <a:pt x="499" y="1092"/>
                  </a:cubicBezTo>
                  <a:cubicBezTo>
                    <a:pt x="477" y="1091"/>
                    <a:pt x="459" y="1071"/>
                    <a:pt x="459" y="1048"/>
                  </a:cubicBezTo>
                  <a:cubicBezTo>
                    <a:pt x="459" y="947"/>
                    <a:pt x="459" y="947"/>
                    <a:pt x="459" y="947"/>
                  </a:cubicBezTo>
                  <a:cubicBezTo>
                    <a:pt x="459" y="931"/>
                    <a:pt x="448" y="917"/>
                    <a:pt x="432" y="912"/>
                  </a:cubicBezTo>
                  <a:cubicBezTo>
                    <a:pt x="358" y="892"/>
                    <a:pt x="298" y="840"/>
                    <a:pt x="266" y="771"/>
                  </a:cubicBezTo>
                  <a:cubicBezTo>
                    <a:pt x="256" y="750"/>
                    <a:pt x="266" y="725"/>
                    <a:pt x="287" y="715"/>
                  </a:cubicBezTo>
                  <a:cubicBezTo>
                    <a:pt x="308" y="705"/>
                    <a:pt x="332" y="715"/>
                    <a:pt x="342" y="736"/>
                  </a:cubicBezTo>
                  <a:cubicBezTo>
                    <a:pt x="362" y="779"/>
                    <a:pt x="397" y="811"/>
                    <a:pt x="441" y="827"/>
                  </a:cubicBezTo>
                  <a:cubicBezTo>
                    <a:pt x="453" y="831"/>
                    <a:pt x="466" y="825"/>
                    <a:pt x="470" y="814"/>
                  </a:cubicBezTo>
                  <a:cubicBezTo>
                    <a:pt x="474" y="802"/>
                    <a:pt x="468" y="789"/>
                    <a:pt x="456" y="785"/>
                  </a:cubicBezTo>
                  <a:cubicBezTo>
                    <a:pt x="433" y="777"/>
                    <a:pt x="402" y="758"/>
                    <a:pt x="383" y="717"/>
                  </a:cubicBezTo>
                  <a:cubicBezTo>
                    <a:pt x="364" y="676"/>
                    <a:pt x="317" y="657"/>
                    <a:pt x="276" y="671"/>
                  </a:cubicBezTo>
                  <a:cubicBezTo>
                    <a:pt x="111" y="409"/>
                    <a:pt x="111" y="409"/>
                    <a:pt x="111" y="409"/>
                  </a:cubicBezTo>
                  <a:cubicBezTo>
                    <a:pt x="54" y="311"/>
                    <a:pt x="79" y="195"/>
                    <a:pt x="170" y="117"/>
                  </a:cubicBezTo>
                  <a:cubicBezTo>
                    <a:pt x="181" y="131"/>
                    <a:pt x="197" y="140"/>
                    <a:pt x="216" y="140"/>
                  </a:cubicBezTo>
                  <a:cubicBezTo>
                    <a:pt x="287" y="140"/>
                    <a:pt x="287" y="140"/>
                    <a:pt x="287" y="140"/>
                  </a:cubicBezTo>
                  <a:cubicBezTo>
                    <a:pt x="320" y="140"/>
                    <a:pt x="346" y="114"/>
                    <a:pt x="346" y="81"/>
                  </a:cubicBezTo>
                  <a:cubicBezTo>
                    <a:pt x="346" y="58"/>
                    <a:pt x="346" y="58"/>
                    <a:pt x="346" y="58"/>
                  </a:cubicBezTo>
                  <a:cubicBezTo>
                    <a:pt x="346" y="26"/>
                    <a:pt x="320" y="0"/>
                    <a:pt x="287" y="0"/>
                  </a:cubicBezTo>
                  <a:cubicBezTo>
                    <a:pt x="216" y="0"/>
                    <a:pt x="216" y="0"/>
                    <a:pt x="216" y="0"/>
                  </a:cubicBezTo>
                  <a:cubicBezTo>
                    <a:pt x="184" y="0"/>
                    <a:pt x="158" y="26"/>
                    <a:pt x="158" y="58"/>
                  </a:cubicBezTo>
                  <a:cubicBezTo>
                    <a:pt x="158" y="69"/>
                    <a:pt x="158" y="69"/>
                    <a:pt x="158" y="69"/>
                  </a:cubicBezTo>
                  <a:cubicBezTo>
                    <a:pt x="36" y="161"/>
                    <a:pt x="0" y="308"/>
                    <a:pt x="72" y="432"/>
                  </a:cubicBezTo>
                  <a:cubicBezTo>
                    <a:pt x="73" y="432"/>
                    <a:pt x="73" y="432"/>
                    <a:pt x="73" y="433"/>
                  </a:cubicBezTo>
                  <a:cubicBezTo>
                    <a:pt x="238" y="696"/>
                    <a:pt x="238" y="696"/>
                    <a:pt x="238" y="696"/>
                  </a:cubicBezTo>
                  <a:cubicBezTo>
                    <a:pt x="217" y="721"/>
                    <a:pt x="210" y="757"/>
                    <a:pt x="225" y="789"/>
                  </a:cubicBezTo>
                  <a:cubicBezTo>
                    <a:pt x="262" y="869"/>
                    <a:pt x="330" y="929"/>
                    <a:pt x="414" y="954"/>
                  </a:cubicBezTo>
                  <a:cubicBezTo>
                    <a:pt x="414" y="1048"/>
                    <a:pt x="414" y="1048"/>
                    <a:pt x="414" y="1048"/>
                  </a:cubicBezTo>
                  <a:cubicBezTo>
                    <a:pt x="414" y="1075"/>
                    <a:pt x="427" y="1100"/>
                    <a:pt x="446" y="1117"/>
                  </a:cubicBezTo>
                  <a:cubicBezTo>
                    <a:pt x="446" y="1304"/>
                    <a:pt x="446" y="1304"/>
                    <a:pt x="446" y="1304"/>
                  </a:cubicBezTo>
                  <a:cubicBezTo>
                    <a:pt x="446" y="1432"/>
                    <a:pt x="550" y="1536"/>
                    <a:pt x="678" y="1536"/>
                  </a:cubicBezTo>
                  <a:cubicBezTo>
                    <a:pt x="806" y="1536"/>
                    <a:pt x="910" y="1432"/>
                    <a:pt x="910" y="1304"/>
                  </a:cubicBezTo>
                  <a:cubicBezTo>
                    <a:pt x="910" y="1267"/>
                    <a:pt x="910" y="1267"/>
                    <a:pt x="910" y="1267"/>
                  </a:cubicBezTo>
                  <a:cubicBezTo>
                    <a:pt x="910" y="1208"/>
                    <a:pt x="951" y="1158"/>
                    <a:pt x="1007" y="1147"/>
                  </a:cubicBezTo>
                  <a:moveTo>
                    <a:pt x="800" y="81"/>
                  </a:moveTo>
                  <a:cubicBezTo>
                    <a:pt x="800" y="89"/>
                    <a:pt x="794" y="95"/>
                    <a:pt x="787" y="95"/>
                  </a:cubicBezTo>
                  <a:cubicBezTo>
                    <a:pt x="715" y="95"/>
                    <a:pt x="715" y="95"/>
                    <a:pt x="715" y="95"/>
                  </a:cubicBezTo>
                  <a:cubicBezTo>
                    <a:pt x="708" y="95"/>
                    <a:pt x="702" y="89"/>
                    <a:pt x="702" y="81"/>
                  </a:cubicBezTo>
                  <a:cubicBezTo>
                    <a:pt x="702" y="58"/>
                    <a:pt x="702" y="58"/>
                    <a:pt x="702" y="58"/>
                  </a:cubicBezTo>
                  <a:cubicBezTo>
                    <a:pt x="702" y="51"/>
                    <a:pt x="708" y="45"/>
                    <a:pt x="715" y="45"/>
                  </a:cubicBezTo>
                  <a:cubicBezTo>
                    <a:pt x="787" y="45"/>
                    <a:pt x="787" y="45"/>
                    <a:pt x="787" y="45"/>
                  </a:cubicBezTo>
                  <a:cubicBezTo>
                    <a:pt x="794" y="45"/>
                    <a:pt x="800" y="51"/>
                    <a:pt x="800" y="58"/>
                  </a:cubicBezTo>
                  <a:lnTo>
                    <a:pt x="800" y="81"/>
                  </a:lnTo>
                  <a:close/>
                  <a:moveTo>
                    <a:pt x="216" y="45"/>
                  </a:moveTo>
                  <a:cubicBezTo>
                    <a:pt x="287" y="45"/>
                    <a:pt x="287" y="45"/>
                    <a:pt x="287" y="45"/>
                  </a:cubicBezTo>
                  <a:cubicBezTo>
                    <a:pt x="295" y="45"/>
                    <a:pt x="301" y="51"/>
                    <a:pt x="301" y="58"/>
                  </a:cubicBezTo>
                  <a:cubicBezTo>
                    <a:pt x="301" y="81"/>
                    <a:pt x="301" y="81"/>
                    <a:pt x="301" y="81"/>
                  </a:cubicBezTo>
                  <a:cubicBezTo>
                    <a:pt x="301" y="89"/>
                    <a:pt x="295" y="95"/>
                    <a:pt x="287" y="95"/>
                  </a:cubicBezTo>
                  <a:cubicBezTo>
                    <a:pt x="216" y="95"/>
                    <a:pt x="216" y="95"/>
                    <a:pt x="216" y="95"/>
                  </a:cubicBezTo>
                  <a:cubicBezTo>
                    <a:pt x="209" y="95"/>
                    <a:pt x="203" y="89"/>
                    <a:pt x="203" y="81"/>
                  </a:cubicBezTo>
                  <a:cubicBezTo>
                    <a:pt x="203" y="58"/>
                    <a:pt x="203" y="58"/>
                    <a:pt x="203" y="58"/>
                  </a:cubicBezTo>
                  <a:cubicBezTo>
                    <a:pt x="203" y="58"/>
                    <a:pt x="203" y="58"/>
                    <a:pt x="203" y="58"/>
                  </a:cubicBezTo>
                  <a:cubicBezTo>
                    <a:pt x="203" y="51"/>
                    <a:pt x="209" y="45"/>
                    <a:pt x="216" y="45"/>
                  </a:cubicBezTo>
                  <a:close/>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a:p>
          </p:txBody>
        </p:sp>
        <p:sp>
          <p:nvSpPr>
            <p:cNvPr id="113" name="Line 10"/>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4" name="Line 11"/>
            <p:cNvSpPr>
              <a:spLocks noChangeShapeType="1"/>
            </p:cNvSpPr>
            <p:nvPr/>
          </p:nvSpPr>
          <p:spPr bwMode="auto">
            <a:xfrm>
              <a:off x="3794642" y="178736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115" name="Groupe 114"/>
            <p:cNvGrpSpPr>
              <a:grpSpLocks noChangeAspect="1"/>
            </p:cNvGrpSpPr>
            <p:nvPr/>
          </p:nvGrpSpPr>
          <p:grpSpPr>
            <a:xfrm>
              <a:off x="3834770" y="1697850"/>
              <a:ext cx="81870" cy="82800"/>
              <a:chOff x="3836675" y="1682610"/>
              <a:chExt cx="101125" cy="102274"/>
            </a:xfrm>
          </p:grpSpPr>
          <p:sp>
            <p:nvSpPr>
              <p:cNvPr id="116" name="Line 6"/>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7" name="Line 7"/>
              <p:cNvSpPr>
                <a:spLocks noChangeShapeType="1"/>
              </p:cNvSpPr>
              <p:nvPr/>
            </p:nvSpPr>
            <p:spPr bwMode="auto">
              <a:xfrm>
                <a:off x="3857850" y="173588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8" name="Line 8"/>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9" name="Line 9"/>
              <p:cNvSpPr>
                <a:spLocks noChangeShapeType="1"/>
              </p:cNvSpPr>
              <p:nvPr/>
            </p:nvSpPr>
            <p:spPr bwMode="auto">
              <a:xfrm>
                <a:off x="3857620" y="175404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0" name="Freeform 15"/>
              <p:cNvSpPr>
                <a:spLocks noEditPoints="1"/>
              </p:cNvSpPr>
              <p:nvPr/>
            </p:nvSpPr>
            <p:spPr bwMode="auto">
              <a:xfrm>
                <a:off x="3860578" y="1706282"/>
                <a:ext cx="55159" cy="54929"/>
              </a:xfrm>
              <a:custGeom>
                <a:avLst/>
                <a:gdLst>
                  <a:gd name="T0" fmla="*/ 99 w 197"/>
                  <a:gd name="T1" fmla="*/ 0 h 197"/>
                  <a:gd name="T2" fmla="*/ 0 w 197"/>
                  <a:gd name="T3" fmla="*/ 98 h 197"/>
                  <a:gd name="T4" fmla="*/ 99 w 197"/>
                  <a:gd name="T5" fmla="*/ 197 h 197"/>
                  <a:gd name="T6" fmla="*/ 197 w 197"/>
                  <a:gd name="T7" fmla="*/ 98 h 197"/>
                  <a:gd name="T8" fmla="*/ 99 w 197"/>
                  <a:gd name="T9" fmla="*/ 0 h 197"/>
                  <a:gd name="T10" fmla="*/ 99 w 197"/>
                  <a:gd name="T11" fmla="*/ 152 h 197"/>
                  <a:gd name="T12" fmla="*/ 46 w 197"/>
                  <a:gd name="T13" fmla="*/ 98 h 197"/>
                  <a:gd name="T14" fmla="*/ 99 w 197"/>
                  <a:gd name="T15" fmla="*/ 45 h 197"/>
                  <a:gd name="T16" fmla="*/ 152 w 197"/>
                  <a:gd name="T17" fmla="*/ 98 h 197"/>
                  <a:gd name="T18" fmla="*/ 99 w 197"/>
                  <a:gd name="T19" fmla="*/ 152 h 197"/>
                  <a:gd name="T20" fmla="*/ 99 w 197"/>
                  <a:gd name="T21" fmla="*/ 152 h 197"/>
                  <a:gd name="T22" fmla="*/ 99 w 197"/>
                  <a:gd name="T23"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 h="197">
                    <a:moveTo>
                      <a:pt x="99" y="0"/>
                    </a:moveTo>
                    <a:cubicBezTo>
                      <a:pt x="45" y="0"/>
                      <a:pt x="0" y="44"/>
                      <a:pt x="0" y="98"/>
                    </a:cubicBezTo>
                    <a:cubicBezTo>
                      <a:pt x="0" y="153"/>
                      <a:pt x="45" y="197"/>
                      <a:pt x="99" y="197"/>
                    </a:cubicBezTo>
                    <a:cubicBezTo>
                      <a:pt x="153" y="197"/>
                      <a:pt x="197" y="153"/>
                      <a:pt x="197" y="98"/>
                    </a:cubicBezTo>
                    <a:cubicBezTo>
                      <a:pt x="197" y="44"/>
                      <a:pt x="153" y="0"/>
                      <a:pt x="99" y="0"/>
                    </a:cubicBezTo>
                    <a:close/>
                    <a:moveTo>
                      <a:pt x="99" y="152"/>
                    </a:moveTo>
                    <a:cubicBezTo>
                      <a:pt x="69" y="152"/>
                      <a:pt x="46" y="128"/>
                      <a:pt x="46" y="98"/>
                    </a:cubicBezTo>
                    <a:cubicBezTo>
                      <a:pt x="46" y="69"/>
                      <a:pt x="69" y="45"/>
                      <a:pt x="99" y="45"/>
                    </a:cubicBezTo>
                    <a:cubicBezTo>
                      <a:pt x="128" y="45"/>
                      <a:pt x="152" y="69"/>
                      <a:pt x="152" y="98"/>
                    </a:cubicBezTo>
                    <a:cubicBezTo>
                      <a:pt x="152" y="128"/>
                      <a:pt x="128" y="152"/>
                      <a:pt x="99" y="152"/>
                    </a:cubicBezTo>
                    <a:close/>
                    <a:moveTo>
                      <a:pt x="99" y="152"/>
                    </a:moveTo>
                    <a:cubicBezTo>
                      <a:pt x="99" y="152"/>
                      <a:pt x="99" y="152"/>
                      <a:pt x="99" y="152"/>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a:p>
            </p:txBody>
          </p:sp>
          <p:sp>
            <p:nvSpPr>
              <p:cNvPr id="121" name="Freeform 16"/>
              <p:cNvSpPr>
                <a:spLocks/>
              </p:cNvSpPr>
              <p:nvPr/>
            </p:nvSpPr>
            <p:spPr bwMode="auto">
              <a:xfrm>
                <a:off x="3836675" y="1682610"/>
                <a:ext cx="101125" cy="102274"/>
              </a:xfrm>
              <a:custGeom>
                <a:avLst/>
                <a:gdLst>
                  <a:gd name="T0" fmla="*/ 9 w 361"/>
                  <a:gd name="T1" fmla="*/ 241 h 367"/>
                  <a:gd name="T2" fmla="*/ 184 w 361"/>
                  <a:gd name="T3" fmla="*/ 367 h 367"/>
                  <a:gd name="T4" fmla="*/ 357 w 361"/>
                  <a:gd name="T5" fmla="*/ 243 h 367"/>
                  <a:gd name="T6" fmla="*/ 343 w 361"/>
                  <a:gd name="T7" fmla="*/ 215 h 367"/>
                  <a:gd name="T8" fmla="*/ 315 w 361"/>
                  <a:gd name="T9" fmla="*/ 229 h 367"/>
                  <a:gd name="T10" fmla="*/ 184 w 361"/>
                  <a:gd name="T11" fmla="*/ 322 h 367"/>
                  <a:gd name="T12" fmla="*/ 45 w 361"/>
                  <a:gd name="T13" fmla="*/ 177 h 367"/>
                  <a:gd name="T14" fmla="*/ 184 w 361"/>
                  <a:gd name="T15" fmla="*/ 45 h 367"/>
                  <a:gd name="T16" fmla="*/ 315 w 361"/>
                  <a:gd name="T17" fmla="*/ 138 h 367"/>
                  <a:gd name="T18" fmla="*/ 343 w 361"/>
                  <a:gd name="T19" fmla="*/ 152 h 367"/>
                  <a:gd name="T20" fmla="*/ 357 w 361"/>
                  <a:gd name="T21" fmla="*/ 124 h 367"/>
                  <a:gd name="T22" fmla="*/ 184 w 361"/>
                  <a:gd name="T23" fmla="*/ 0 h 367"/>
                  <a:gd name="T24" fmla="*/ 8 w 361"/>
                  <a:gd name="T25" fmla="*/ 131 h 367"/>
                  <a:gd name="T26" fmla="*/ 0 w 361"/>
                  <a:gd name="T27" fmla="*/ 177 h 367"/>
                  <a:gd name="T28" fmla="*/ 1 w 361"/>
                  <a:gd name="T29" fmla="*/ 19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367">
                    <a:moveTo>
                      <a:pt x="9" y="241"/>
                    </a:moveTo>
                    <a:cubicBezTo>
                      <a:pt x="34" y="314"/>
                      <a:pt x="103" y="367"/>
                      <a:pt x="184" y="367"/>
                    </a:cubicBezTo>
                    <a:cubicBezTo>
                      <a:pt x="262" y="367"/>
                      <a:pt x="332" y="317"/>
                      <a:pt x="357" y="243"/>
                    </a:cubicBezTo>
                    <a:cubicBezTo>
                      <a:pt x="361" y="232"/>
                      <a:pt x="355" y="219"/>
                      <a:pt x="343" y="215"/>
                    </a:cubicBezTo>
                    <a:cubicBezTo>
                      <a:pt x="332" y="211"/>
                      <a:pt x="319" y="217"/>
                      <a:pt x="315" y="229"/>
                    </a:cubicBezTo>
                    <a:cubicBezTo>
                      <a:pt x="296" y="285"/>
                      <a:pt x="243" y="322"/>
                      <a:pt x="184" y="322"/>
                    </a:cubicBezTo>
                    <a:cubicBezTo>
                      <a:pt x="105" y="322"/>
                      <a:pt x="41" y="256"/>
                      <a:pt x="45" y="177"/>
                    </a:cubicBezTo>
                    <a:cubicBezTo>
                      <a:pt x="49" y="104"/>
                      <a:pt x="109" y="45"/>
                      <a:pt x="184" y="45"/>
                    </a:cubicBezTo>
                    <a:cubicBezTo>
                      <a:pt x="243" y="45"/>
                      <a:pt x="296" y="82"/>
                      <a:pt x="315" y="138"/>
                    </a:cubicBezTo>
                    <a:cubicBezTo>
                      <a:pt x="319" y="150"/>
                      <a:pt x="332" y="156"/>
                      <a:pt x="343" y="152"/>
                    </a:cubicBezTo>
                    <a:cubicBezTo>
                      <a:pt x="355" y="148"/>
                      <a:pt x="361" y="135"/>
                      <a:pt x="357" y="124"/>
                    </a:cubicBezTo>
                    <a:cubicBezTo>
                      <a:pt x="332" y="50"/>
                      <a:pt x="262" y="0"/>
                      <a:pt x="184" y="0"/>
                    </a:cubicBezTo>
                    <a:cubicBezTo>
                      <a:pt x="101" y="0"/>
                      <a:pt x="31" y="55"/>
                      <a:pt x="8" y="131"/>
                    </a:cubicBezTo>
                    <a:cubicBezTo>
                      <a:pt x="0" y="177"/>
                      <a:pt x="0" y="177"/>
                      <a:pt x="0" y="177"/>
                    </a:cubicBezTo>
                    <a:cubicBezTo>
                      <a:pt x="0" y="184"/>
                      <a:pt x="0" y="191"/>
                      <a:pt x="1" y="197"/>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a:p>
            </p:txBody>
          </p:sp>
        </p:grpSp>
      </p:grpSp>
      <p:grpSp>
        <p:nvGrpSpPr>
          <p:cNvPr id="122" name="Groupe 121"/>
          <p:cNvGrpSpPr/>
          <p:nvPr/>
        </p:nvGrpSpPr>
        <p:grpSpPr>
          <a:xfrm>
            <a:off x="1946402" y="5661126"/>
            <a:ext cx="475119" cy="383580"/>
            <a:chOff x="893792" y="5709764"/>
            <a:chExt cx="659981" cy="603719"/>
          </a:xfrm>
        </p:grpSpPr>
        <p:sp>
          <p:nvSpPr>
            <p:cNvPr id="123" name="Freeform 6"/>
            <p:cNvSpPr>
              <a:spLocks noEditPoints="1"/>
            </p:cNvSpPr>
            <p:nvPr/>
          </p:nvSpPr>
          <p:spPr bwMode="auto">
            <a:xfrm>
              <a:off x="1017927" y="5938761"/>
              <a:ext cx="411713" cy="293532"/>
            </a:xfrm>
            <a:custGeom>
              <a:avLst/>
              <a:gdLst>
                <a:gd name="T0" fmla="*/ 934 w 956"/>
                <a:gd name="T1" fmla="*/ 638 h 681"/>
                <a:gd name="T2" fmla="*/ 44 w 956"/>
                <a:gd name="T3" fmla="*/ 638 h 681"/>
                <a:gd name="T4" fmla="*/ 44 w 956"/>
                <a:gd name="T5" fmla="*/ 22 h 681"/>
                <a:gd name="T6" fmla="*/ 22 w 956"/>
                <a:gd name="T7" fmla="*/ 0 h 681"/>
                <a:gd name="T8" fmla="*/ 0 w 956"/>
                <a:gd name="T9" fmla="*/ 22 h 681"/>
                <a:gd name="T10" fmla="*/ 0 w 956"/>
                <a:gd name="T11" fmla="*/ 659 h 681"/>
                <a:gd name="T12" fmla="*/ 22 w 956"/>
                <a:gd name="T13" fmla="*/ 681 h 681"/>
                <a:gd name="T14" fmla="*/ 934 w 956"/>
                <a:gd name="T15" fmla="*/ 681 h 681"/>
                <a:gd name="T16" fmla="*/ 956 w 956"/>
                <a:gd name="T17" fmla="*/ 659 h 681"/>
                <a:gd name="T18" fmla="*/ 934 w 956"/>
                <a:gd name="T19" fmla="*/ 638 h 681"/>
                <a:gd name="T20" fmla="*/ 934 w 956"/>
                <a:gd name="T21" fmla="*/ 638 h 681"/>
                <a:gd name="T22" fmla="*/ 934 w 956"/>
                <a:gd name="T23" fmla="*/ 63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6" h="681">
                  <a:moveTo>
                    <a:pt x="934" y="638"/>
                  </a:moveTo>
                  <a:cubicBezTo>
                    <a:pt x="44" y="638"/>
                    <a:pt x="44" y="638"/>
                    <a:pt x="44" y="638"/>
                  </a:cubicBezTo>
                  <a:cubicBezTo>
                    <a:pt x="44" y="22"/>
                    <a:pt x="44" y="22"/>
                    <a:pt x="44" y="22"/>
                  </a:cubicBezTo>
                  <a:cubicBezTo>
                    <a:pt x="44" y="10"/>
                    <a:pt x="34" y="0"/>
                    <a:pt x="22" y="0"/>
                  </a:cubicBezTo>
                  <a:cubicBezTo>
                    <a:pt x="10" y="0"/>
                    <a:pt x="0" y="10"/>
                    <a:pt x="0" y="22"/>
                  </a:cubicBezTo>
                  <a:cubicBezTo>
                    <a:pt x="0" y="659"/>
                    <a:pt x="0" y="659"/>
                    <a:pt x="0" y="659"/>
                  </a:cubicBezTo>
                  <a:cubicBezTo>
                    <a:pt x="0" y="672"/>
                    <a:pt x="10" y="681"/>
                    <a:pt x="22" y="681"/>
                  </a:cubicBezTo>
                  <a:cubicBezTo>
                    <a:pt x="934" y="681"/>
                    <a:pt x="934" y="681"/>
                    <a:pt x="934" y="681"/>
                  </a:cubicBezTo>
                  <a:cubicBezTo>
                    <a:pt x="946" y="681"/>
                    <a:pt x="956" y="672"/>
                    <a:pt x="956" y="659"/>
                  </a:cubicBezTo>
                  <a:cubicBezTo>
                    <a:pt x="956" y="647"/>
                    <a:pt x="946" y="638"/>
                    <a:pt x="934" y="638"/>
                  </a:cubicBezTo>
                  <a:close/>
                  <a:moveTo>
                    <a:pt x="934" y="638"/>
                  </a:moveTo>
                  <a:cubicBezTo>
                    <a:pt x="934" y="638"/>
                    <a:pt x="934" y="638"/>
                    <a:pt x="934" y="638"/>
                  </a:cubicBezTo>
                </a:path>
              </a:pathLst>
            </a:custGeom>
            <a:solidFill>
              <a:srgbClr val="2A9CA9"/>
            </a:solidFill>
            <a:ln>
              <a:noFill/>
            </a:ln>
          </p:spPr>
          <p:txBody>
            <a:bodyPr vert="horz" wrap="square" lIns="91440" tIns="45720" rIns="91440" bIns="45720" numCol="1" anchor="t" anchorCtr="0" compatLnSpc="1">
              <a:prstTxWarp prst="textNoShape">
                <a:avLst/>
              </a:prstTxWarp>
            </a:bodyPr>
            <a:lstStyle/>
            <a:p>
              <a:endParaRPr lang="fr-FR"/>
            </a:p>
          </p:txBody>
        </p:sp>
        <p:sp>
          <p:nvSpPr>
            <p:cNvPr id="124" name="Freeform 7"/>
            <p:cNvSpPr>
              <a:spLocks noEditPoints="1"/>
            </p:cNvSpPr>
            <p:nvPr/>
          </p:nvSpPr>
          <p:spPr bwMode="auto">
            <a:xfrm>
              <a:off x="893792" y="5709764"/>
              <a:ext cx="659981" cy="603719"/>
            </a:xfrm>
            <a:custGeom>
              <a:avLst/>
              <a:gdLst>
                <a:gd name="T0" fmla="*/ 1345 w 1536"/>
                <a:gd name="T1" fmla="*/ 1269 h 1401"/>
                <a:gd name="T2" fmla="*/ 1415 w 1536"/>
                <a:gd name="T3" fmla="*/ 609 h 1401"/>
                <a:gd name="T4" fmla="*/ 1534 w 1536"/>
                <a:gd name="T5" fmla="*/ 545 h 1401"/>
                <a:gd name="T6" fmla="*/ 1332 w 1536"/>
                <a:gd name="T7" fmla="*/ 370 h 1401"/>
                <a:gd name="T8" fmla="*/ 1308 w 1536"/>
                <a:gd name="T9" fmla="*/ 406 h 1401"/>
                <a:gd name="T10" fmla="*/ 1490 w 1536"/>
                <a:gd name="T11" fmla="*/ 545 h 1401"/>
                <a:gd name="T12" fmla="*/ 1440 w 1536"/>
                <a:gd name="T13" fmla="*/ 573 h 1401"/>
                <a:gd name="T14" fmla="*/ 747 w 1536"/>
                <a:gd name="T15" fmla="*/ 140 h 1401"/>
                <a:gd name="T16" fmla="*/ 60 w 1536"/>
                <a:gd name="T17" fmla="*/ 573 h 1401"/>
                <a:gd name="T18" fmla="*/ 60 w 1536"/>
                <a:gd name="T19" fmla="*/ 518 h 1401"/>
                <a:gd name="T20" fmla="*/ 1195 w 1536"/>
                <a:gd name="T21" fmla="*/ 331 h 1401"/>
                <a:gd name="T22" fmla="*/ 1219 w 1536"/>
                <a:gd name="T23" fmla="*/ 295 h 1401"/>
                <a:gd name="T24" fmla="*/ 747 w 1536"/>
                <a:gd name="T25" fmla="*/ 9 h 1401"/>
                <a:gd name="T26" fmla="*/ 534 w 1536"/>
                <a:gd name="T27" fmla="*/ 131 h 1401"/>
                <a:gd name="T28" fmla="*/ 569 w 1536"/>
                <a:gd name="T29" fmla="*/ 103 h 1401"/>
                <a:gd name="T30" fmla="*/ 540 w 1536"/>
                <a:gd name="T31" fmla="*/ 8 h 1401"/>
                <a:gd name="T32" fmla="*/ 281 w 1536"/>
                <a:gd name="T33" fmla="*/ 37 h 1401"/>
                <a:gd name="T34" fmla="*/ 309 w 1536"/>
                <a:gd name="T35" fmla="*/ 131 h 1401"/>
                <a:gd name="T36" fmla="*/ 315 w 1536"/>
                <a:gd name="T37" fmla="*/ 296 h 1401"/>
                <a:gd name="T38" fmla="*/ 2 w 1536"/>
                <a:gd name="T39" fmla="*/ 545 h 1401"/>
                <a:gd name="T40" fmla="*/ 78 w 1536"/>
                <a:gd name="T41" fmla="*/ 622 h 1401"/>
                <a:gd name="T42" fmla="*/ 191 w 1536"/>
                <a:gd name="T43" fmla="*/ 562 h 1401"/>
                <a:gd name="T44" fmla="*/ 212 w 1536"/>
                <a:gd name="T45" fmla="*/ 974 h 1401"/>
                <a:gd name="T46" fmla="*/ 234 w 1536"/>
                <a:gd name="T47" fmla="*/ 533 h 1401"/>
                <a:gd name="T48" fmla="*/ 1302 w 1536"/>
                <a:gd name="T49" fmla="*/ 533 h 1401"/>
                <a:gd name="T50" fmla="*/ 234 w 1536"/>
                <a:gd name="T51" fmla="*/ 1269 h 1401"/>
                <a:gd name="T52" fmla="*/ 212 w 1536"/>
                <a:gd name="T53" fmla="*/ 1066 h 1401"/>
                <a:gd name="T54" fmla="*/ 191 w 1536"/>
                <a:gd name="T55" fmla="*/ 1269 h 1401"/>
                <a:gd name="T56" fmla="*/ 0 w 1536"/>
                <a:gd name="T57" fmla="*/ 1335 h 1401"/>
                <a:gd name="T58" fmla="*/ 1470 w 1536"/>
                <a:gd name="T59" fmla="*/ 1401 h 1401"/>
                <a:gd name="T60" fmla="*/ 1470 w 1536"/>
                <a:gd name="T61" fmla="*/ 1269 h 1401"/>
                <a:gd name="T62" fmla="*/ 359 w 1536"/>
                <a:gd name="T63" fmla="*/ 267 h 1401"/>
                <a:gd name="T64" fmla="*/ 490 w 1536"/>
                <a:gd name="T65" fmla="*/ 131 h 1401"/>
                <a:gd name="T66" fmla="*/ 324 w 1536"/>
                <a:gd name="T67" fmla="*/ 52 h 1401"/>
                <a:gd name="T68" fmla="*/ 525 w 1536"/>
                <a:gd name="T69" fmla="*/ 88 h 1401"/>
                <a:gd name="T70" fmla="*/ 324 w 1536"/>
                <a:gd name="T71" fmla="*/ 52 h 1401"/>
                <a:gd name="T72" fmla="*/ 66 w 1536"/>
                <a:gd name="T73" fmla="*/ 1358 h 1401"/>
                <a:gd name="T74" fmla="*/ 66 w 1536"/>
                <a:gd name="T75" fmla="*/ 1313 h 1401"/>
                <a:gd name="T76" fmla="*/ 1492 w 1536"/>
                <a:gd name="T77" fmla="*/ 1335 h 1401"/>
                <a:gd name="T78" fmla="*/ 1470 w 1536"/>
                <a:gd name="T79" fmla="*/ 1358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36" h="1401">
                  <a:moveTo>
                    <a:pt x="1470" y="1269"/>
                  </a:moveTo>
                  <a:cubicBezTo>
                    <a:pt x="1345" y="1269"/>
                    <a:pt x="1345" y="1269"/>
                    <a:pt x="1345" y="1269"/>
                  </a:cubicBezTo>
                  <a:cubicBezTo>
                    <a:pt x="1345" y="562"/>
                    <a:pt x="1345" y="562"/>
                    <a:pt x="1345" y="562"/>
                  </a:cubicBezTo>
                  <a:cubicBezTo>
                    <a:pt x="1415" y="609"/>
                    <a:pt x="1415" y="609"/>
                    <a:pt x="1415" y="609"/>
                  </a:cubicBezTo>
                  <a:cubicBezTo>
                    <a:pt x="1441" y="626"/>
                    <a:pt x="1474" y="626"/>
                    <a:pt x="1500" y="609"/>
                  </a:cubicBezTo>
                  <a:cubicBezTo>
                    <a:pt x="1521" y="595"/>
                    <a:pt x="1534" y="571"/>
                    <a:pt x="1534" y="545"/>
                  </a:cubicBezTo>
                  <a:cubicBezTo>
                    <a:pt x="1534" y="520"/>
                    <a:pt x="1521" y="496"/>
                    <a:pt x="1500" y="482"/>
                  </a:cubicBezTo>
                  <a:cubicBezTo>
                    <a:pt x="1332" y="370"/>
                    <a:pt x="1332" y="370"/>
                    <a:pt x="1332" y="370"/>
                  </a:cubicBezTo>
                  <a:cubicBezTo>
                    <a:pt x="1322" y="363"/>
                    <a:pt x="1309" y="366"/>
                    <a:pt x="1302" y="376"/>
                  </a:cubicBezTo>
                  <a:cubicBezTo>
                    <a:pt x="1295" y="386"/>
                    <a:pt x="1298" y="400"/>
                    <a:pt x="1308" y="406"/>
                  </a:cubicBezTo>
                  <a:cubicBezTo>
                    <a:pt x="1476" y="518"/>
                    <a:pt x="1476" y="518"/>
                    <a:pt x="1476" y="518"/>
                  </a:cubicBezTo>
                  <a:cubicBezTo>
                    <a:pt x="1485" y="524"/>
                    <a:pt x="1490" y="534"/>
                    <a:pt x="1490" y="545"/>
                  </a:cubicBezTo>
                  <a:cubicBezTo>
                    <a:pt x="1490" y="556"/>
                    <a:pt x="1485" y="566"/>
                    <a:pt x="1476" y="573"/>
                  </a:cubicBezTo>
                  <a:cubicBezTo>
                    <a:pt x="1465" y="580"/>
                    <a:pt x="1451" y="580"/>
                    <a:pt x="1440" y="573"/>
                  </a:cubicBezTo>
                  <a:cubicBezTo>
                    <a:pt x="790" y="140"/>
                    <a:pt x="790" y="140"/>
                    <a:pt x="790" y="140"/>
                  </a:cubicBezTo>
                  <a:cubicBezTo>
                    <a:pt x="776" y="131"/>
                    <a:pt x="760" y="131"/>
                    <a:pt x="747" y="140"/>
                  </a:cubicBezTo>
                  <a:cubicBezTo>
                    <a:pt x="96" y="573"/>
                    <a:pt x="96" y="573"/>
                    <a:pt x="96" y="573"/>
                  </a:cubicBezTo>
                  <a:cubicBezTo>
                    <a:pt x="85" y="580"/>
                    <a:pt x="71" y="580"/>
                    <a:pt x="60" y="573"/>
                  </a:cubicBezTo>
                  <a:cubicBezTo>
                    <a:pt x="51" y="566"/>
                    <a:pt x="46" y="556"/>
                    <a:pt x="46" y="545"/>
                  </a:cubicBezTo>
                  <a:cubicBezTo>
                    <a:pt x="46" y="534"/>
                    <a:pt x="51" y="524"/>
                    <a:pt x="60" y="518"/>
                  </a:cubicBezTo>
                  <a:cubicBezTo>
                    <a:pt x="768" y="47"/>
                    <a:pt x="768" y="47"/>
                    <a:pt x="768" y="47"/>
                  </a:cubicBezTo>
                  <a:cubicBezTo>
                    <a:pt x="1195" y="331"/>
                    <a:pt x="1195" y="331"/>
                    <a:pt x="1195" y="331"/>
                  </a:cubicBezTo>
                  <a:cubicBezTo>
                    <a:pt x="1205" y="338"/>
                    <a:pt x="1219" y="335"/>
                    <a:pt x="1225" y="325"/>
                  </a:cubicBezTo>
                  <a:cubicBezTo>
                    <a:pt x="1232" y="315"/>
                    <a:pt x="1229" y="302"/>
                    <a:pt x="1219" y="295"/>
                  </a:cubicBezTo>
                  <a:cubicBezTo>
                    <a:pt x="790" y="9"/>
                    <a:pt x="790" y="9"/>
                    <a:pt x="790" y="9"/>
                  </a:cubicBezTo>
                  <a:cubicBezTo>
                    <a:pt x="776" y="0"/>
                    <a:pt x="760" y="0"/>
                    <a:pt x="747" y="9"/>
                  </a:cubicBezTo>
                  <a:cubicBezTo>
                    <a:pt x="534" y="150"/>
                    <a:pt x="534" y="150"/>
                    <a:pt x="534" y="150"/>
                  </a:cubicBezTo>
                  <a:cubicBezTo>
                    <a:pt x="534" y="131"/>
                    <a:pt x="534" y="131"/>
                    <a:pt x="534" y="131"/>
                  </a:cubicBezTo>
                  <a:cubicBezTo>
                    <a:pt x="540" y="131"/>
                    <a:pt x="540" y="131"/>
                    <a:pt x="540" y="131"/>
                  </a:cubicBezTo>
                  <a:cubicBezTo>
                    <a:pt x="556" y="131"/>
                    <a:pt x="569" y="119"/>
                    <a:pt x="569" y="103"/>
                  </a:cubicBezTo>
                  <a:cubicBezTo>
                    <a:pt x="569" y="37"/>
                    <a:pt x="569" y="37"/>
                    <a:pt x="569" y="37"/>
                  </a:cubicBezTo>
                  <a:cubicBezTo>
                    <a:pt x="569" y="21"/>
                    <a:pt x="556" y="8"/>
                    <a:pt x="540" y="8"/>
                  </a:cubicBezTo>
                  <a:cubicBezTo>
                    <a:pt x="309" y="8"/>
                    <a:pt x="309" y="8"/>
                    <a:pt x="309" y="8"/>
                  </a:cubicBezTo>
                  <a:cubicBezTo>
                    <a:pt x="294" y="8"/>
                    <a:pt x="281" y="21"/>
                    <a:pt x="281" y="37"/>
                  </a:cubicBezTo>
                  <a:cubicBezTo>
                    <a:pt x="281" y="103"/>
                    <a:pt x="281" y="103"/>
                    <a:pt x="281" y="103"/>
                  </a:cubicBezTo>
                  <a:cubicBezTo>
                    <a:pt x="281" y="119"/>
                    <a:pt x="294" y="131"/>
                    <a:pt x="309" y="131"/>
                  </a:cubicBezTo>
                  <a:cubicBezTo>
                    <a:pt x="315" y="131"/>
                    <a:pt x="315" y="131"/>
                    <a:pt x="315" y="131"/>
                  </a:cubicBezTo>
                  <a:cubicBezTo>
                    <a:pt x="315" y="296"/>
                    <a:pt x="315" y="296"/>
                    <a:pt x="315" y="296"/>
                  </a:cubicBezTo>
                  <a:cubicBezTo>
                    <a:pt x="36" y="482"/>
                    <a:pt x="36" y="482"/>
                    <a:pt x="36" y="482"/>
                  </a:cubicBezTo>
                  <a:cubicBezTo>
                    <a:pt x="15" y="496"/>
                    <a:pt x="2" y="520"/>
                    <a:pt x="2" y="545"/>
                  </a:cubicBezTo>
                  <a:cubicBezTo>
                    <a:pt x="2" y="571"/>
                    <a:pt x="15" y="595"/>
                    <a:pt x="36" y="609"/>
                  </a:cubicBezTo>
                  <a:cubicBezTo>
                    <a:pt x="49" y="618"/>
                    <a:pt x="64" y="622"/>
                    <a:pt x="78" y="622"/>
                  </a:cubicBezTo>
                  <a:cubicBezTo>
                    <a:pt x="93" y="622"/>
                    <a:pt x="108" y="618"/>
                    <a:pt x="121" y="609"/>
                  </a:cubicBezTo>
                  <a:cubicBezTo>
                    <a:pt x="191" y="562"/>
                    <a:pt x="191" y="562"/>
                    <a:pt x="191" y="562"/>
                  </a:cubicBezTo>
                  <a:cubicBezTo>
                    <a:pt x="191" y="952"/>
                    <a:pt x="191" y="952"/>
                    <a:pt x="191" y="952"/>
                  </a:cubicBezTo>
                  <a:cubicBezTo>
                    <a:pt x="191" y="964"/>
                    <a:pt x="200" y="974"/>
                    <a:pt x="212" y="974"/>
                  </a:cubicBezTo>
                  <a:cubicBezTo>
                    <a:pt x="224" y="974"/>
                    <a:pt x="234" y="964"/>
                    <a:pt x="234" y="952"/>
                  </a:cubicBezTo>
                  <a:cubicBezTo>
                    <a:pt x="234" y="533"/>
                    <a:pt x="234" y="533"/>
                    <a:pt x="234" y="533"/>
                  </a:cubicBezTo>
                  <a:cubicBezTo>
                    <a:pt x="768" y="178"/>
                    <a:pt x="768" y="178"/>
                    <a:pt x="768" y="178"/>
                  </a:cubicBezTo>
                  <a:cubicBezTo>
                    <a:pt x="1302" y="533"/>
                    <a:pt x="1302" y="533"/>
                    <a:pt x="1302" y="533"/>
                  </a:cubicBezTo>
                  <a:cubicBezTo>
                    <a:pt x="1302" y="1269"/>
                    <a:pt x="1302" y="1269"/>
                    <a:pt x="1302" y="1269"/>
                  </a:cubicBezTo>
                  <a:cubicBezTo>
                    <a:pt x="234" y="1269"/>
                    <a:pt x="234" y="1269"/>
                    <a:pt x="234" y="1269"/>
                  </a:cubicBezTo>
                  <a:cubicBezTo>
                    <a:pt x="234" y="1088"/>
                    <a:pt x="234" y="1088"/>
                    <a:pt x="234" y="1088"/>
                  </a:cubicBezTo>
                  <a:cubicBezTo>
                    <a:pt x="234" y="1076"/>
                    <a:pt x="224" y="1066"/>
                    <a:pt x="212" y="1066"/>
                  </a:cubicBezTo>
                  <a:cubicBezTo>
                    <a:pt x="200" y="1066"/>
                    <a:pt x="191" y="1076"/>
                    <a:pt x="191" y="1088"/>
                  </a:cubicBezTo>
                  <a:cubicBezTo>
                    <a:pt x="191" y="1269"/>
                    <a:pt x="191" y="1269"/>
                    <a:pt x="191" y="1269"/>
                  </a:cubicBezTo>
                  <a:cubicBezTo>
                    <a:pt x="66" y="1269"/>
                    <a:pt x="66" y="1269"/>
                    <a:pt x="66" y="1269"/>
                  </a:cubicBezTo>
                  <a:cubicBezTo>
                    <a:pt x="30" y="1269"/>
                    <a:pt x="0" y="1299"/>
                    <a:pt x="0" y="1335"/>
                  </a:cubicBezTo>
                  <a:cubicBezTo>
                    <a:pt x="0" y="1372"/>
                    <a:pt x="30" y="1401"/>
                    <a:pt x="66" y="1401"/>
                  </a:cubicBezTo>
                  <a:cubicBezTo>
                    <a:pt x="1470" y="1401"/>
                    <a:pt x="1470" y="1401"/>
                    <a:pt x="1470" y="1401"/>
                  </a:cubicBezTo>
                  <a:cubicBezTo>
                    <a:pt x="1506" y="1401"/>
                    <a:pt x="1536" y="1372"/>
                    <a:pt x="1536" y="1335"/>
                  </a:cubicBezTo>
                  <a:cubicBezTo>
                    <a:pt x="1536" y="1299"/>
                    <a:pt x="1506" y="1269"/>
                    <a:pt x="1470" y="1269"/>
                  </a:cubicBezTo>
                  <a:close/>
                  <a:moveTo>
                    <a:pt x="490" y="179"/>
                  </a:moveTo>
                  <a:cubicBezTo>
                    <a:pt x="359" y="267"/>
                    <a:pt x="359" y="267"/>
                    <a:pt x="359" y="267"/>
                  </a:cubicBezTo>
                  <a:cubicBezTo>
                    <a:pt x="359" y="131"/>
                    <a:pt x="359" y="131"/>
                    <a:pt x="359" y="131"/>
                  </a:cubicBezTo>
                  <a:cubicBezTo>
                    <a:pt x="490" y="131"/>
                    <a:pt x="490" y="131"/>
                    <a:pt x="490" y="131"/>
                  </a:cubicBezTo>
                  <a:lnTo>
                    <a:pt x="490" y="179"/>
                  </a:lnTo>
                  <a:close/>
                  <a:moveTo>
                    <a:pt x="324" y="52"/>
                  </a:moveTo>
                  <a:cubicBezTo>
                    <a:pt x="525" y="52"/>
                    <a:pt x="525" y="52"/>
                    <a:pt x="525" y="52"/>
                  </a:cubicBezTo>
                  <a:cubicBezTo>
                    <a:pt x="525" y="88"/>
                    <a:pt x="525" y="88"/>
                    <a:pt x="525" y="88"/>
                  </a:cubicBezTo>
                  <a:cubicBezTo>
                    <a:pt x="324" y="88"/>
                    <a:pt x="324" y="88"/>
                    <a:pt x="324" y="88"/>
                  </a:cubicBezTo>
                  <a:lnTo>
                    <a:pt x="324" y="52"/>
                  </a:lnTo>
                  <a:close/>
                  <a:moveTo>
                    <a:pt x="1470" y="1358"/>
                  </a:moveTo>
                  <a:cubicBezTo>
                    <a:pt x="66" y="1358"/>
                    <a:pt x="66" y="1358"/>
                    <a:pt x="66" y="1358"/>
                  </a:cubicBezTo>
                  <a:cubicBezTo>
                    <a:pt x="54" y="1358"/>
                    <a:pt x="44" y="1348"/>
                    <a:pt x="44" y="1335"/>
                  </a:cubicBezTo>
                  <a:cubicBezTo>
                    <a:pt x="44" y="1323"/>
                    <a:pt x="54" y="1313"/>
                    <a:pt x="66" y="1313"/>
                  </a:cubicBezTo>
                  <a:cubicBezTo>
                    <a:pt x="1470" y="1313"/>
                    <a:pt x="1470" y="1313"/>
                    <a:pt x="1470" y="1313"/>
                  </a:cubicBezTo>
                  <a:cubicBezTo>
                    <a:pt x="1482" y="1313"/>
                    <a:pt x="1492" y="1323"/>
                    <a:pt x="1492" y="1335"/>
                  </a:cubicBezTo>
                  <a:cubicBezTo>
                    <a:pt x="1492" y="1348"/>
                    <a:pt x="1482" y="1358"/>
                    <a:pt x="1470" y="1358"/>
                  </a:cubicBezTo>
                  <a:close/>
                  <a:moveTo>
                    <a:pt x="1470" y="1358"/>
                  </a:moveTo>
                  <a:cubicBezTo>
                    <a:pt x="1470" y="1358"/>
                    <a:pt x="1470" y="1358"/>
                    <a:pt x="1470" y="1358"/>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endParaRPr lang="fr-FR"/>
            </a:p>
          </p:txBody>
        </p:sp>
      </p:grpSp>
      <p:grpSp>
        <p:nvGrpSpPr>
          <p:cNvPr id="125" name="Groupe 124"/>
          <p:cNvGrpSpPr/>
          <p:nvPr/>
        </p:nvGrpSpPr>
        <p:grpSpPr>
          <a:xfrm>
            <a:off x="208660" y="5553000"/>
            <a:ext cx="504000" cy="504000"/>
            <a:chOff x="2505511" y="1452574"/>
            <a:chExt cx="603621" cy="603621"/>
          </a:xfrm>
        </p:grpSpPr>
        <p:sp>
          <p:nvSpPr>
            <p:cNvPr id="126"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127"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3"/>
            <a:srcRect l="15174" r="12711"/>
            <a:stretch/>
          </p:blipFill>
          <p:spPr>
            <a:xfrm>
              <a:off x="2592993" y="1520027"/>
              <a:ext cx="476270" cy="468714"/>
            </a:xfrm>
            <a:prstGeom prst="roundRect">
              <a:avLst>
                <a:gd name="adj" fmla="val 31721"/>
              </a:avLst>
            </a:prstGeom>
          </p:spPr>
        </p:pic>
      </p:grpSp>
      <p:grpSp>
        <p:nvGrpSpPr>
          <p:cNvPr id="128" name="Groupe 127"/>
          <p:cNvGrpSpPr/>
          <p:nvPr/>
        </p:nvGrpSpPr>
        <p:grpSpPr>
          <a:xfrm>
            <a:off x="782305" y="5549115"/>
            <a:ext cx="504000" cy="504000"/>
            <a:chOff x="6269351" y="1452574"/>
            <a:chExt cx="603621" cy="603621"/>
          </a:xfrm>
        </p:grpSpPr>
        <p:sp>
          <p:nvSpPr>
            <p:cNvPr id="129"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130"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2"/>
            <a:srcRect l="8754" t="16213" r="9256" b="13832"/>
            <a:stretch/>
          </p:blipFill>
          <p:spPr>
            <a:xfrm>
              <a:off x="6294143" y="1618741"/>
              <a:ext cx="554037" cy="271287"/>
            </a:xfrm>
            <a:prstGeom prst="roundRect">
              <a:avLst>
                <a:gd name="adj" fmla="val 37914"/>
              </a:avLst>
            </a:prstGeom>
          </p:spPr>
        </p:pic>
      </p:grpSp>
    </p:spTree>
    <p:extLst>
      <p:ext uri="{BB962C8B-B14F-4D97-AF65-F5344CB8AC3E}">
        <p14:creationId xmlns:p14="http://schemas.microsoft.com/office/powerpoint/2010/main" val="372837870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Exemple d’un parcours maladie rénale chronique</a:t>
            </a:r>
          </a:p>
        </p:txBody>
      </p:sp>
      <p:sp>
        <p:nvSpPr>
          <p:cNvPr id="8" name="ZoneTexte 7">
            <a:extLst>
              <a:ext uri="{FF2B5EF4-FFF2-40B4-BE49-F238E27FC236}">
                <a16:creationId xmlns:a16="http://schemas.microsoft.com/office/drawing/2014/main" id="{8B9168DD-7FC4-F784-0064-BF1C31B92CBE}"/>
              </a:ext>
            </a:extLst>
          </p:cNvPr>
          <p:cNvSpPr txBox="1"/>
          <p:nvPr/>
        </p:nvSpPr>
        <p:spPr>
          <a:xfrm flipV="1">
            <a:off x="4298353" y="6323947"/>
            <a:ext cx="0" cy="45719"/>
          </a:xfrm>
          <a:prstGeom prst="rect">
            <a:avLst/>
          </a:prstGeom>
          <a:noFill/>
        </p:spPr>
        <p:txBody>
          <a:bodyPr wrap="none" lIns="96000" tIns="144000" rIns="96000" bIns="144000" rtlCol="0" anchor="ctr" anchorCtr="0">
            <a:normAutofit fontScale="25000" lnSpcReduction="20000"/>
          </a:bodyPr>
          <a:lstStyle/>
          <a:p>
            <a:pPr algn="ctr" defTabSz="1219170">
              <a:buClr>
                <a:srgbClr val="000000"/>
              </a:buClr>
            </a:pPr>
            <a:endParaRPr lang="fr-FR" sz="400" kern="0" dirty="0" err="1">
              <a:solidFill>
                <a:srgbClr val="575757"/>
              </a:solidFill>
              <a:latin typeface="Calibri" panose="020F0502020204030204" pitchFamily="34" charset="0"/>
              <a:cs typeface="Calibri" panose="020F0502020204030204" pitchFamily="34" charset="0"/>
              <a:sym typeface="Arial"/>
            </a:endParaRPr>
          </a:p>
        </p:txBody>
      </p:sp>
      <p:sp>
        <p:nvSpPr>
          <p:cNvPr id="46" name="ZoneTexte 108">
            <a:extLst>
              <a:ext uri="{FF2B5EF4-FFF2-40B4-BE49-F238E27FC236}">
                <a16:creationId xmlns:a16="http://schemas.microsoft.com/office/drawing/2014/main" id="{8DFFFBE9-5268-11D4-3FBD-493BB144F866}"/>
              </a:ext>
            </a:extLst>
          </p:cNvPr>
          <p:cNvSpPr txBox="1"/>
          <p:nvPr/>
        </p:nvSpPr>
        <p:spPr>
          <a:xfrm>
            <a:off x="4988152" y="6585823"/>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54" name="ZoneTexte 109">
            <a:extLst>
              <a:ext uri="{FF2B5EF4-FFF2-40B4-BE49-F238E27FC236}">
                <a16:creationId xmlns:a16="http://schemas.microsoft.com/office/drawing/2014/main" id="{6B577B2F-95B9-7B8B-42A6-7A22B9B925A5}"/>
              </a:ext>
            </a:extLst>
          </p:cNvPr>
          <p:cNvSpPr txBox="1"/>
          <p:nvPr/>
        </p:nvSpPr>
        <p:spPr>
          <a:xfrm>
            <a:off x="11032491" y="6575491"/>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55" name="Rectangle à coins arrondis 54">
            <a:extLst>
              <a:ext uri="{FF2B5EF4-FFF2-40B4-BE49-F238E27FC236}">
                <a16:creationId xmlns:a16="http://schemas.microsoft.com/office/drawing/2014/main" id="{92BA7C7F-65DD-52B5-387B-C2C293ACE0CB}"/>
              </a:ext>
            </a:extLst>
          </p:cNvPr>
          <p:cNvSpPr/>
          <p:nvPr/>
        </p:nvSpPr>
        <p:spPr>
          <a:xfrm>
            <a:off x="7659841" y="3671282"/>
            <a:ext cx="1108300" cy="753434"/>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9170"/>
            <a:r>
              <a:rPr lang="fr-FR" sz="1200" b="1" dirty="0">
                <a:solidFill>
                  <a:prstClr val="white"/>
                </a:solidFill>
                <a:latin typeface="Calibri" panose="020F0502020204030204" pitchFamily="34" charset="0"/>
                <a:cs typeface="Calibri" panose="020F0502020204030204" pitchFamily="34" charset="0"/>
              </a:rPr>
              <a:t>Entrée en dialyse</a:t>
            </a:r>
          </a:p>
        </p:txBody>
      </p:sp>
      <p:sp>
        <p:nvSpPr>
          <p:cNvPr id="56" name="Rectangle à coins arrondis 55">
            <a:extLst>
              <a:ext uri="{FF2B5EF4-FFF2-40B4-BE49-F238E27FC236}">
                <a16:creationId xmlns:a16="http://schemas.microsoft.com/office/drawing/2014/main" id="{B56D0869-7426-D629-CCBF-B796A010BF71}"/>
              </a:ext>
            </a:extLst>
          </p:cNvPr>
          <p:cNvSpPr/>
          <p:nvPr/>
        </p:nvSpPr>
        <p:spPr>
          <a:xfrm>
            <a:off x="8829964" y="3671282"/>
            <a:ext cx="3227713" cy="753434"/>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100" dirty="0">
                <a:solidFill>
                  <a:prstClr val="black"/>
                </a:solidFill>
                <a:latin typeface="Calibri" panose="020F0502020204030204" pitchFamily="34" charset="0"/>
                <a:cs typeface="Calibri" panose="020F0502020204030204" pitchFamily="34" charset="0"/>
              </a:rPr>
              <a:t>Le patient opte pour une des 2 modalités de dialyse : hémodialyse ou dialyse péritonéale, qu’il choisira de suivre en centre de soins ou à domicile.</a:t>
            </a:r>
          </a:p>
        </p:txBody>
      </p:sp>
      <p:sp>
        <p:nvSpPr>
          <p:cNvPr id="57" name="Rectangle à coins arrondis 56">
            <a:extLst>
              <a:ext uri="{FF2B5EF4-FFF2-40B4-BE49-F238E27FC236}">
                <a16:creationId xmlns:a16="http://schemas.microsoft.com/office/drawing/2014/main" id="{D05085EC-8BF9-8E09-4D12-6A5F1540858F}"/>
              </a:ext>
            </a:extLst>
          </p:cNvPr>
          <p:cNvSpPr/>
          <p:nvPr/>
        </p:nvSpPr>
        <p:spPr>
          <a:xfrm>
            <a:off x="3991046" y="2336799"/>
            <a:ext cx="7452807" cy="884199"/>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050" dirty="0">
                <a:solidFill>
                  <a:prstClr val="black"/>
                </a:solidFill>
                <a:latin typeface="Calibri" panose="020F0502020204030204" pitchFamily="34" charset="0"/>
                <a:cs typeface="Calibri" panose="020F0502020204030204" pitchFamily="34" charset="0"/>
              </a:rPr>
              <a:t>L’insuffisance rénale du patient évolue défavorablement. Le patient bascule en parcours de pré-suppléance : les consultations avec le néphrologue s’intensifient, des consultations avec les IDE, diététicienne, psychologue, assistante sociale sont réalisées. Le patient est préparé aux traitements de suppléance : Greffe ou Dialyse lors d’une information pré-dialyse</a:t>
            </a:r>
          </a:p>
          <a:p>
            <a:pPr defTabSz="1219170"/>
            <a:r>
              <a:rPr lang="fr-FR" sz="1050" b="1" dirty="0">
                <a:solidFill>
                  <a:srgbClr val="2A9CA9"/>
                </a:solidFill>
                <a:latin typeface="Calibri" panose="020F0502020204030204" pitchFamily="34" charset="0"/>
                <a:cs typeface="Calibri" panose="020F0502020204030204" pitchFamily="34" charset="0"/>
              </a:rPr>
              <a:t>Envoi via la messagerie + alimentation DMP : CR de consultation</a:t>
            </a:r>
          </a:p>
          <a:p>
            <a:pPr defTabSz="1219170"/>
            <a:r>
              <a:rPr lang="fr-FR" sz="1050" b="1" dirty="0">
                <a:solidFill>
                  <a:srgbClr val="2A9CA9"/>
                </a:solidFill>
                <a:latin typeface="Calibri" panose="020F0502020204030204" pitchFamily="34" charset="0"/>
                <a:cs typeface="Calibri" panose="020F0502020204030204" pitchFamily="34" charset="0"/>
              </a:rPr>
              <a:t>Echange possible avec les équipes via la messagerie de Mon espace santé </a:t>
            </a:r>
          </a:p>
        </p:txBody>
      </p:sp>
      <p:sp>
        <p:nvSpPr>
          <p:cNvPr id="59" name="Rectangle à coins arrondis 58">
            <a:extLst>
              <a:ext uri="{FF2B5EF4-FFF2-40B4-BE49-F238E27FC236}">
                <a16:creationId xmlns:a16="http://schemas.microsoft.com/office/drawing/2014/main" id="{DA511FDB-95D8-B4A3-439B-A5BDD818211A}"/>
              </a:ext>
            </a:extLst>
          </p:cNvPr>
          <p:cNvSpPr/>
          <p:nvPr/>
        </p:nvSpPr>
        <p:spPr>
          <a:xfrm>
            <a:off x="1704324" y="1681017"/>
            <a:ext cx="2208000" cy="479551"/>
          </a:xfrm>
          <a:prstGeom prst="roundRect">
            <a:avLst/>
          </a:prstGeom>
          <a:solidFill>
            <a:srgbClr val="2A9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r>
              <a:rPr lang="fr-FR" sz="1200" b="1" dirty="0">
                <a:solidFill>
                  <a:prstClr val="white"/>
                </a:solidFill>
                <a:latin typeface="Calibri" panose="020F0502020204030204" pitchFamily="34" charset="0"/>
                <a:cs typeface="Calibri" panose="020F0502020204030204" pitchFamily="34" charset="0"/>
              </a:rPr>
              <a:t>Consultation avec le Néphrologue </a:t>
            </a:r>
          </a:p>
        </p:txBody>
      </p:sp>
      <p:sp>
        <p:nvSpPr>
          <p:cNvPr id="60" name="Rectangle à coins arrondis 59">
            <a:extLst>
              <a:ext uri="{FF2B5EF4-FFF2-40B4-BE49-F238E27FC236}">
                <a16:creationId xmlns:a16="http://schemas.microsoft.com/office/drawing/2014/main" id="{59FC0835-4190-27B7-9748-ED095885F113}"/>
              </a:ext>
            </a:extLst>
          </p:cNvPr>
          <p:cNvSpPr/>
          <p:nvPr/>
        </p:nvSpPr>
        <p:spPr>
          <a:xfrm>
            <a:off x="3991046" y="1669420"/>
            <a:ext cx="7452807" cy="502743"/>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050" dirty="0">
                <a:solidFill>
                  <a:prstClr val="black"/>
                </a:solidFill>
                <a:latin typeface="Calibri" panose="020F0502020204030204" pitchFamily="34" charset="0"/>
                <a:cs typeface="Calibri" panose="020F0502020204030204" pitchFamily="34" charset="0"/>
              </a:rPr>
              <a:t>Consultation du néphrologue lors d’une consultation annuelle ou </a:t>
            </a:r>
            <a:r>
              <a:rPr lang="fr-FR" sz="1050" dirty="0" err="1">
                <a:solidFill>
                  <a:prstClr val="black"/>
                </a:solidFill>
                <a:latin typeface="Calibri" panose="020F0502020204030204" pitchFamily="34" charset="0"/>
                <a:cs typeface="Calibri" panose="020F0502020204030204" pitchFamily="34" charset="0"/>
              </a:rPr>
              <a:t>bi-annuelle</a:t>
            </a:r>
            <a:r>
              <a:rPr lang="fr-FR" sz="1050" dirty="0">
                <a:solidFill>
                  <a:prstClr val="black"/>
                </a:solidFill>
                <a:latin typeface="Calibri" panose="020F0502020204030204" pitchFamily="34" charset="0"/>
                <a:cs typeface="Calibri" panose="020F0502020204030204" pitchFamily="34" charset="0"/>
              </a:rPr>
              <a:t> </a:t>
            </a:r>
          </a:p>
          <a:p>
            <a:pPr defTabSz="1219170"/>
            <a:r>
              <a:rPr lang="fr-FR" sz="1050" b="1" dirty="0">
                <a:solidFill>
                  <a:srgbClr val="2A9CA9"/>
                </a:solidFill>
                <a:latin typeface="Calibri" panose="020F0502020204030204" pitchFamily="34" charset="0"/>
                <a:cs typeface="Calibri" panose="020F0502020204030204" pitchFamily="34" charset="0"/>
              </a:rPr>
              <a:t>Envoi via la messagerie + alimentation DMP : CR de consultation</a:t>
            </a:r>
          </a:p>
        </p:txBody>
      </p:sp>
      <p:sp>
        <p:nvSpPr>
          <p:cNvPr id="61" name="Rectangle à coins arrondis 60">
            <a:extLst>
              <a:ext uri="{FF2B5EF4-FFF2-40B4-BE49-F238E27FC236}">
                <a16:creationId xmlns:a16="http://schemas.microsoft.com/office/drawing/2014/main" id="{4E4DDD4D-299C-6DF6-1DDF-7DF8A20F7A2C}"/>
              </a:ext>
            </a:extLst>
          </p:cNvPr>
          <p:cNvSpPr/>
          <p:nvPr/>
        </p:nvSpPr>
        <p:spPr>
          <a:xfrm>
            <a:off x="1704324" y="2336799"/>
            <a:ext cx="2208000" cy="873842"/>
          </a:xfrm>
          <a:prstGeom prst="roundRect">
            <a:avLst/>
          </a:prstGeom>
          <a:solidFill>
            <a:srgbClr val="2A9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r>
              <a:rPr lang="fr-FR" sz="1200" b="1" dirty="0">
                <a:solidFill>
                  <a:prstClr val="white"/>
                </a:solidFill>
                <a:latin typeface="Calibri" panose="020F0502020204030204" pitchFamily="34" charset="0"/>
                <a:cs typeface="Calibri" panose="020F0502020204030204" pitchFamily="34" charset="0"/>
              </a:rPr>
              <a:t>Evolution de la maladie </a:t>
            </a:r>
          </a:p>
          <a:p>
            <a:pPr algn="ctr" defTabSz="1219170" fontAlgn="base">
              <a:spcBef>
                <a:spcPct val="0"/>
              </a:spcBef>
              <a:spcAft>
                <a:spcPct val="0"/>
              </a:spcAft>
            </a:pPr>
            <a:r>
              <a:rPr lang="fr-FR" sz="1200" b="1" dirty="0">
                <a:solidFill>
                  <a:prstClr val="white"/>
                </a:solidFill>
                <a:latin typeface="Calibri" panose="020F0502020204030204" pitchFamily="34" charset="0"/>
                <a:cs typeface="Calibri" panose="020F0502020204030204" pitchFamily="34" charset="0"/>
              </a:rPr>
              <a:t>Passage dans le parcours de pré-suppléance</a:t>
            </a:r>
          </a:p>
        </p:txBody>
      </p:sp>
      <p:sp>
        <p:nvSpPr>
          <p:cNvPr id="62" name="ZoneTexte 107">
            <a:extLst>
              <a:ext uri="{FF2B5EF4-FFF2-40B4-BE49-F238E27FC236}">
                <a16:creationId xmlns:a16="http://schemas.microsoft.com/office/drawing/2014/main" id="{DDBC9781-3564-70FB-AE61-4231DA462690}"/>
              </a:ext>
            </a:extLst>
          </p:cNvPr>
          <p:cNvSpPr txBox="1"/>
          <p:nvPr/>
        </p:nvSpPr>
        <p:spPr>
          <a:xfrm>
            <a:off x="10360897" y="4882348"/>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3" name="ZoneTexte 111">
            <a:extLst>
              <a:ext uri="{FF2B5EF4-FFF2-40B4-BE49-F238E27FC236}">
                <a16:creationId xmlns:a16="http://schemas.microsoft.com/office/drawing/2014/main" id="{502363ED-52EC-0374-639D-4C8EDF232B61}"/>
              </a:ext>
            </a:extLst>
          </p:cNvPr>
          <p:cNvSpPr txBox="1"/>
          <p:nvPr/>
        </p:nvSpPr>
        <p:spPr>
          <a:xfrm>
            <a:off x="4398588" y="4529715"/>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4" name="ZoneTexte 116">
            <a:extLst>
              <a:ext uri="{FF2B5EF4-FFF2-40B4-BE49-F238E27FC236}">
                <a16:creationId xmlns:a16="http://schemas.microsoft.com/office/drawing/2014/main" id="{544777B8-5571-46FD-C9A6-C9A47249700F}"/>
              </a:ext>
            </a:extLst>
          </p:cNvPr>
          <p:cNvSpPr txBox="1"/>
          <p:nvPr/>
        </p:nvSpPr>
        <p:spPr>
          <a:xfrm>
            <a:off x="4243605" y="4405728"/>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5" name="ZoneTexte 117">
            <a:extLst>
              <a:ext uri="{FF2B5EF4-FFF2-40B4-BE49-F238E27FC236}">
                <a16:creationId xmlns:a16="http://schemas.microsoft.com/office/drawing/2014/main" id="{F98BD61C-0642-D805-DA0D-5346C4307A44}"/>
              </a:ext>
            </a:extLst>
          </p:cNvPr>
          <p:cNvSpPr txBox="1"/>
          <p:nvPr/>
        </p:nvSpPr>
        <p:spPr>
          <a:xfrm>
            <a:off x="3912974" y="4333403"/>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6" name="ZoneTexte 118">
            <a:extLst>
              <a:ext uri="{FF2B5EF4-FFF2-40B4-BE49-F238E27FC236}">
                <a16:creationId xmlns:a16="http://schemas.microsoft.com/office/drawing/2014/main" id="{14290689-E9E1-E563-9A09-F9BB178ACA76}"/>
              </a:ext>
            </a:extLst>
          </p:cNvPr>
          <p:cNvSpPr txBox="1"/>
          <p:nvPr/>
        </p:nvSpPr>
        <p:spPr>
          <a:xfrm>
            <a:off x="4801544" y="4395396"/>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7" name="ZoneTexte 119">
            <a:extLst>
              <a:ext uri="{FF2B5EF4-FFF2-40B4-BE49-F238E27FC236}">
                <a16:creationId xmlns:a16="http://schemas.microsoft.com/office/drawing/2014/main" id="{A780F546-D87E-604A-670E-F0CFF0FB1726}"/>
              </a:ext>
            </a:extLst>
          </p:cNvPr>
          <p:cNvSpPr txBox="1"/>
          <p:nvPr/>
        </p:nvSpPr>
        <p:spPr>
          <a:xfrm>
            <a:off x="3819985" y="4519383"/>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8" name="ZoneTexte 120">
            <a:extLst>
              <a:ext uri="{FF2B5EF4-FFF2-40B4-BE49-F238E27FC236}">
                <a16:creationId xmlns:a16="http://schemas.microsoft.com/office/drawing/2014/main" id="{AB770F3C-1F5A-3026-AC3C-57662C832ABE}"/>
              </a:ext>
            </a:extLst>
          </p:cNvPr>
          <p:cNvSpPr txBox="1"/>
          <p:nvPr/>
        </p:nvSpPr>
        <p:spPr>
          <a:xfrm>
            <a:off x="3695998" y="4478053"/>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69" name="ZoneTexte 121">
            <a:extLst>
              <a:ext uri="{FF2B5EF4-FFF2-40B4-BE49-F238E27FC236}">
                <a16:creationId xmlns:a16="http://schemas.microsoft.com/office/drawing/2014/main" id="{E8990CB0-37E1-1AA6-B886-28C6849D09AD}"/>
              </a:ext>
            </a:extLst>
          </p:cNvPr>
          <p:cNvSpPr txBox="1"/>
          <p:nvPr/>
        </p:nvSpPr>
        <p:spPr>
          <a:xfrm>
            <a:off x="5101178" y="4395396"/>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70" name="Rectangle à coins arrondis 69">
            <a:extLst>
              <a:ext uri="{FF2B5EF4-FFF2-40B4-BE49-F238E27FC236}">
                <a16:creationId xmlns:a16="http://schemas.microsoft.com/office/drawing/2014/main" id="{ED717A10-7BE2-AE36-DCCF-0761A96BDE4C}"/>
              </a:ext>
            </a:extLst>
          </p:cNvPr>
          <p:cNvSpPr/>
          <p:nvPr/>
        </p:nvSpPr>
        <p:spPr>
          <a:xfrm>
            <a:off x="7659840" y="4664177"/>
            <a:ext cx="1108300" cy="1413347"/>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9170"/>
            <a:r>
              <a:rPr lang="fr-FR" sz="1200" b="1" dirty="0">
                <a:solidFill>
                  <a:prstClr val="white"/>
                </a:solidFill>
                <a:latin typeface="Calibri" panose="020F0502020204030204" pitchFamily="34" charset="0"/>
                <a:cs typeface="Calibri" panose="020F0502020204030204" pitchFamily="34" charset="0"/>
              </a:rPr>
              <a:t>Consultation de dialyse</a:t>
            </a:r>
          </a:p>
        </p:txBody>
      </p:sp>
      <p:sp>
        <p:nvSpPr>
          <p:cNvPr id="71" name="Rectangle à coins arrondis 70">
            <a:extLst>
              <a:ext uri="{FF2B5EF4-FFF2-40B4-BE49-F238E27FC236}">
                <a16:creationId xmlns:a16="http://schemas.microsoft.com/office/drawing/2014/main" id="{4C56719F-E715-F496-5EEB-8C282A3D6777}"/>
              </a:ext>
            </a:extLst>
          </p:cNvPr>
          <p:cNvSpPr/>
          <p:nvPr/>
        </p:nvSpPr>
        <p:spPr>
          <a:xfrm>
            <a:off x="8829964" y="4664178"/>
            <a:ext cx="3227714" cy="1413347"/>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100" dirty="0">
                <a:solidFill>
                  <a:prstClr val="black"/>
                </a:solidFill>
                <a:latin typeface="Calibri" panose="020F0502020204030204" pitchFamily="34" charset="0"/>
                <a:cs typeface="Calibri" panose="020F0502020204030204" pitchFamily="34" charset="0"/>
              </a:rPr>
              <a:t>Le néphrologue voit régulièrement le patient en séance et/ou en consultation </a:t>
            </a:r>
          </a:p>
          <a:p>
            <a:pPr defTabSz="1219170"/>
            <a:r>
              <a:rPr lang="fr-FR" sz="1100" b="1" dirty="0">
                <a:solidFill>
                  <a:srgbClr val="9E9E9E"/>
                </a:solidFill>
                <a:latin typeface="Calibri" panose="020F0502020204030204" pitchFamily="34" charset="0"/>
                <a:cs typeface="Calibri" panose="020F0502020204030204" pitchFamily="34" charset="0"/>
              </a:rPr>
              <a:t>Envoi via la messagerie + alimentation du DMP : LDL + Ordonnances</a:t>
            </a:r>
          </a:p>
          <a:p>
            <a:pPr defTabSz="1219170"/>
            <a:r>
              <a:rPr lang="fr-FR" sz="1100" b="1" dirty="0">
                <a:solidFill>
                  <a:srgbClr val="9E9E9E"/>
                </a:solidFill>
                <a:latin typeface="Calibri" panose="020F0502020204030204" pitchFamily="34" charset="0"/>
                <a:cs typeface="Calibri" panose="020F0502020204030204" pitchFamily="34" charset="0"/>
              </a:rPr>
              <a:t>Echange possible avec les équipes </a:t>
            </a:r>
            <a:r>
              <a:rPr lang="fr-FR" sz="1100" dirty="0">
                <a:solidFill>
                  <a:prstClr val="black"/>
                </a:solidFill>
                <a:latin typeface="Calibri" panose="020F0502020204030204" pitchFamily="34" charset="0"/>
                <a:cs typeface="Calibri" panose="020F0502020204030204" pitchFamily="34" charset="0"/>
              </a:rPr>
              <a:t>pour les patients en </a:t>
            </a:r>
            <a:r>
              <a:rPr lang="fr-FR" sz="1100" dirty="0" err="1">
                <a:solidFill>
                  <a:prstClr val="black"/>
                </a:solidFill>
                <a:latin typeface="Calibri" panose="020F0502020204030204" pitchFamily="34" charset="0"/>
                <a:cs typeface="Calibri" panose="020F0502020204030204" pitchFamily="34" charset="0"/>
              </a:rPr>
              <a:t>autodialyse</a:t>
            </a:r>
            <a:r>
              <a:rPr lang="fr-FR" sz="1100" dirty="0">
                <a:solidFill>
                  <a:prstClr val="black"/>
                </a:solidFill>
                <a:latin typeface="Calibri" panose="020F0502020204030204" pitchFamily="34" charset="0"/>
                <a:cs typeface="Calibri" panose="020F0502020204030204" pitchFamily="34" charset="0"/>
              </a:rPr>
              <a:t> de proximité ou les patients en dialyse à domicile</a:t>
            </a:r>
          </a:p>
        </p:txBody>
      </p:sp>
      <p:sp>
        <p:nvSpPr>
          <p:cNvPr id="72" name="ZoneTexte 136">
            <a:extLst>
              <a:ext uri="{FF2B5EF4-FFF2-40B4-BE49-F238E27FC236}">
                <a16:creationId xmlns:a16="http://schemas.microsoft.com/office/drawing/2014/main" id="{9A7AB8AB-1E39-9C06-F535-39DA5959BEE4}"/>
              </a:ext>
            </a:extLst>
          </p:cNvPr>
          <p:cNvSpPr txBox="1"/>
          <p:nvPr/>
        </p:nvSpPr>
        <p:spPr>
          <a:xfrm>
            <a:off x="6856977" y="5142172"/>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73" name="ZoneTexte 137">
            <a:extLst>
              <a:ext uri="{FF2B5EF4-FFF2-40B4-BE49-F238E27FC236}">
                <a16:creationId xmlns:a16="http://schemas.microsoft.com/office/drawing/2014/main" id="{138A109E-950E-EFA9-4959-2D1FEFDACB16}"/>
              </a:ext>
            </a:extLst>
          </p:cNvPr>
          <p:cNvSpPr txBox="1"/>
          <p:nvPr/>
        </p:nvSpPr>
        <p:spPr>
          <a:xfrm>
            <a:off x="11172380" y="4518409"/>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74" name="ZoneTexte 138">
            <a:extLst>
              <a:ext uri="{FF2B5EF4-FFF2-40B4-BE49-F238E27FC236}">
                <a16:creationId xmlns:a16="http://schemas.microsoft.com/office/drawing/2014/main" id="{9455512A-C182-5E09-D982-D39FCA415005}"/>
              </a:ext>
            </a:extLst>
          </p:cNvPr>
          <p:cNvSpPr txBox="1"/>
          <p:nvPr/>
        </p:nvSpPr>
        <p:spPr>
          <a:xfrm>
            <a:off x="10690852" y="4770213"/>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75" name="ZoneTexte 139">
            <a:extLst>
              <a:ext uri="{FF2B5EF4-FFF2-40B4-BE49-F238E27FC236}">
                <a16:creationId xmlns:a16="http://schemas.microsoft.com/office/drawing/2014/main" id="{B5A11F10-7F6C-551E-F0F5-12A1E6772891}"/>
              </a:ext>
            </a:extLst>
          </p:cNvPr>
          <p:cNvSpPr txBox="1"/>
          <p:nvPr/>
        </p:nvSpPr>
        <p:spPr>
          <a:xfrm>
            <a:off x="3561004" y="4303925"/>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76" name="Rectangle à coins arrondis 75">
            <a:extLst>
              <a:ext uri="{FF2B5EF4-FFF2-40B4-BE49-F238E27FC236}">
                <a16:creationId xmlns:a16="http://schemas.microsoft.com/office/drawing/2014/main" id="{A5E0C0B9-86A9-2750-1ABB-48E6BD5CADA7}"/>
              </a:ext>
            </a:extLst>
          </p:cNvPr>
          <p:cNvSpPr/>
          <p:nvPr/>
        </p:nvSpPr>
        <p:spPr>
          <a:xfrm>
            <a:off x="1029595" y="3634340"/>
            <a:ext cx="1100870" cy="75343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9170"/>
            <a:r>
              <a:rPr lang="fr-FR" sz="1200" b="1" dirty="0">
                <a:solidFill>
                  <a:prstClr val="white"/>
                </a:solidFill>
                <a:latin typeface="Calibri" panose="020F0502020204030204" pitchFamily="34" charset="0"/>
                <a:cs typeface="Calibri" panose="020F0502020204030204" pitchFamily="34" charset="0"/>
              </a:rPr>
              <a:t>Pré transplantation</a:t>
            </a:r>
          </a:p>
        </p:txBody>
      </p:sp>
      <p:sp>
        <p:nvSpPr>
          <p:cNvPr id="77" name="Rectangle à coins arrondis 76">
            <a:extLst>
              <a:ext uri="{FF2B5EF4-FFF2-40B4-BE49-F238E27FC236}">
                <a16:creationId xmlns:a16="http://schemas.microsoft.com/office/drawing/2014/main" id="{4992EFC0-C694-42E7-5314-4EC5D1A7494E}"/>
              </a:ext>
            </a:extLst>
          </p:cNvPr>
          <p:cNvSpPr/>
          <p:nvPr/>
        </p:nvSpPr>
        <p:spPr>
          <a:xfrm>
            <a:off x="2179777" y="3634340"/>
            <a:ext cx="4636659" cy="747083"/>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100" dirty="0">
                <a:solidFill>
                  <a:prstClr val="black"/>
                </a:solidFill>
                <a:latin typeface="Calibri" panose="020F0502020204030204" pitchFamily="34" charset="0"/>
                <a:cs typeface="Calibri" panose="020F0502020204030204" pitchFamily="34" charset="0"/>
              </a:rPr>
              <a:t>La transplantation rénale est systématiquement proposée au patient par les équipes médicales. Dès que le patient le souhaite, le bilan </a:t>
            </a:r>
            <a:r>
              <a:rPr lang="fr-FR" sz="1100" dirty="0" err="1">
                <a:solidFill>
                  <a:prstClr val="black"/>
                </a:solidFill>
                <a:latin typeface="Calibri" panose="020F0502020204030204" pitchFamily="34" charset="0"/>
                <a:cs typeface="Calibri" panose="020F0502020204030204" pitchFamily="34" charset="0"/>
              </a:rPr>
              <a:t>prétransplantation</a:t>
            </a:r>
            <a:r>
              <a:rPr lang="fr-FR" sz="1100" dirty="0">
                <a:solidFill>
                  <a:prstClr val="black"/>
                </a:solidFill>
                <a:latin typeface="Calibri" panose="020F0502020204030204" pitchFamily="34" charset="0"/>
                <a:cs typeface="Calibri" panose="020F0502020204030204" pitchFamily="34" charset="0"/>
              </a:rPr>
              <a:t> est réalisé.</a:t>
            </a:r>
          </a:p>
          <a:p>
            <a:pPr defTabSz="1219170"/>
            <a:r>
              <a:rPr lang="fr-FR" sz="1100" b="1" dirty="0">
                <a:solidFill>
                  <a:schemeClr val="accent6">
                    <a:lumMod val="40000"/>
                    <a:lumOff val="60000"/>
                  </a:schemeClr>
                </a:solidFill>
                <a:latin typeface="Calibri" panose="020F0502020204030204" pitchFamily="34" charset="0"/>
                <a:cs typeface="Calibri" panose="020F0502020204030204" pitchFamily="34" charset="0"/>
              </a:rPr>
              <a:t>Envoi du bilan pré transplantation via la messagerie au centre de greffe </a:t>
            </a:r>
          </a:p>
        </p:txBody>
      </p:sp>
      <p:sp>
        <p:nvSpPr>
          <p:cNvPr id="78" name="Rectangle à coins arrondis 77">
            <a:extLst>
              <a:ext uri="{FF2B5EF4-FFF2-40B4-BE49-F238E27FC236}">
                <a16:creationId xmlns:a16="http://schemas.microsoft.com/office/drawing/2014/main" id="{1F38453E-4260-7D48-C0D0-E967A84740E3}"/>
              </a:ext>
            </a:extLst>
          </p:cNvPr>
          <p:cNvSpPr/>
          <p:nvPr/>
        </p:nvSpPr>
        <p:spPr>
          <a:xfrm>
            <a:off x="2179777" y="5240332"/>
            <a:ext cx="4636715" cy="791017"/>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100" dirty="0">
                <a:solidFill>
                  <a:prstClr val="black"/>
                </a:solidFill>
                <a:latin typeface="Calibri" panose="020F0502020204030204" pitchFamily="34" charset="0"/>
                <a:cs typeface="Calibri" panose="020F0502020204030204" pitchFamily="34" charset="0"/>
              </a:rPr>
              <a:t>Le patient transplanté est suivi par un néphrologue lors de consultation régulière.</a:t>
            </a:r>
          </a:p>
          <a:p>
            <a:pPr defTabSz="1219170"/>
            <a:r>
              <a:rPr lang="fr-FR" sz="1100" b="1" dirty="0">
                <a:solidFill>
                  <a:schemeClr val="accent6">
                    <a:lumMod val="40000"/>
                    <a:lumOff val="60000"/>
                  </a:schemeClr>
                </a:solidFill>
                <a:latin typeface="Calibri" panose="020F0502020204030204" pitchFamily="34" charset="0"/>
                <a:cs typeface="Calibri" panose="020F0502020204030204" pitchFamily="34" charset="0"/>
              </a:rPr>
              <a:t>Envoi via la messagerie + alimentation du DMP : Compte rendu de consultation</a:t>
            </a:r>
          </a:p>
          <a:p>
            <a:pPr defTabSz="1219170"/>
            <a:r>
              <a:rPr lang="fr-FR" sz="1100" b="1" dirty="0">
                <a:solidFill>
                  <a:schemeClr val="accent6">
                    <a:lumMod val="40000"/>
                    <a:lumOff val="60000"/>
                  </a:schemeClr>
                </a:solidFill>
                <a:latin typeface="Calibri" panose="020F0502020204030204" pitchFamily="34" charset="0"/>
                <a:cs typeface="Calibri" panose="020F0502020204030204" pitchFamily="34" charset="0"/>
              </a:rPr>
              <a:t>Echange possible avec les équipes via la messagerie Mon espace santé </a:t>
            </a:r>
          </a:p>
        </p:txBody>
      </p:sp>
      <p:sp>
        <p:nvSpPr>
          <p:cNvPr id="79" name="Rectangle à coins arrondis 78">
            <a:extLst>
              <a:ext uri="{FF2B5EF4-FFF2-40B4-BE49-F238E27FC236}">
                <a16:creationId xmlns:a16="http://schemas.microsoft.com/office/drawing/2014/main" id="{E837655E-789C-9C96-16C7-F3AF4A2CADDA}"/>
              </a:ext>
            </a:extLst>
          </p:cNvPr>
          <p:cNvSpPr/>
          <p:nvPr/>
        </p:nvSpPr>
        <p:spPr>
          <a:xfrm>
            <a:off x="1029594" y="5240332"/>
            <a:ext cx="1105617" cy="83719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9170"/>
            <a:r>
              <a:rPr lang="fr-FR" sz="1200" b="1" dirty="0">
                <a:solidFill>
                  <a:prstClr val="white"/>
                </a:solidFill>
                <a:latin typeface="Calibri" panose="020F0502020204030204" pitchFamily="34" charset="0"/>
                <a:cs typeface="Calibri" panose="020F0502020204030204" pitchFamily="34" charset="0"/>
              </a:rPr>
              <a:t>Consultation de suivi</a:t>
            </a:r>
          </a:p>
        </p:txBody>
      </p:sp>
      <p:sp>
        <p:nvSpPr>
          <p:cNvPr id="80" name="ZoneTexte 147">
            <a:extLst>
              <a:ext uri="{FF2B5EF4-FFF2-40B4-BE49-F238E27FC236}">
                <a16:creationId xmlns:a16="http://schemas.microsoft.com/office/drawing/2014/main" id="{F1B9A9E5-BB12-1A5C-AED9-0CDCA5A69C99}"/>
              </a:ext>
            </a:extLst>
          </p:cNvPr>
          <p:cNvSpPr txBox="1"/>
          <p:nvPr/>
        </p:nvSpPr>
        <p:spPr>
          <a:xfrm>
            <a:off x="11310781" y="4609440"/>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81" name="ZoneTexte 148">
            <a:extLst>
              <a:ext uri="{FF2B5EF4-FFF2-40B4-BE49-F238E27FC236}">
                <a16:creationId xmlns:a16="http://schemas.microsoft.com/office/drawing/2014/main" id="{11D6A346-598E-0E72-198F-EA7C59FC68B1}"/>
              </a:ext>
            </a:extLst>
          </p:cNvPr>
          <p:cNvSpPr txBox="1"/>
          <p:nvPr/>
        </p:nvSpPr>
        <p:spPr>
          <a:xfrm>
            <a:off x="10246565" y="4743759"/>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82" name="ZoneTexte 149">
            <a:extLst>
              <a:ext uri="{FF2B5EF4-FFF2-40B4-BE49-F238E27FC236}">
                <a16:creationId xmlns:a16="http://schemas.microsoft.com/office/drawing/2014/main" id="{F15737AC-3F5D-F561-8C60-877DDF4FFD9E}"/>
              </a:ext>
            </a:extLst>
          </p:cNvPr>
          <p:cNvSpPr txBox="1"/>
          <p:nvPr/>
        </p:nvSpPr>
        <p:spPr>
          <a:xfrm>
            <a:off x="3633326" y="4473783"/>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83" name="ZoneTexte 150">
            <a:extLst>
              <a:ext uri="{FF2B5EF4-FFF2-40B4-BE49-F238E27FC236}">
                <a16:creationId xmlns:a16="http://schemas.microsoft.com/office/drawing/2014/main" id="{EBDD9649-0544-F60C-62AE-0CB5794C7354}"/>
              </a:ext>
            </a:extLst>
          </p:cNvPr>
          <p:cNvSpPr txBox="1"/>
          <p:nvPr/>
        </p:nvSpPr>
        <p:spPr>
          <a:xfrm>
            <a:off x="11021480" y="4805752"/>
            <a:ext cx="0" cy="0"/>
          </a:xfrm>
          <a:prstGeom prst="rect">
            <a:avLst/>
          </a:prstGeom>
          <a:noFill/>
        </p:spPr>
        <p:txBody>
          <a:bodyPr wrap="none" lIns="96000" tIns="144000" rIns="96000" bIns="144000" rtlCol="0" anchor="ctr" anchorCtr="0">
            <a:normAutofit fontScale="25000" lnSpcReduction="20000"/>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1219170"/>
            <a:endParaRPr lang="fr-FR" sz="400" err="1">
              <a:solidFill>
                <a:srgbClr val="575757"/>
              </a:solidFill>
              <a:latin typeface="Calibri" panose="020F0502020204030204" pitchFamily="34" charset="0"/>
              <a:cs typeface="Calibri" panose="020F0502020204030204" pitchFamily="34" charset="0"/>
            </a:endParaRPr>
          </a:p>
        </p:txBody>
      </p:sp>
      <p:sp>
        <p:nvSpPr>
          <p:cNvPr id="84" name="Rectangle 83"/>
          <p:cNvSpPr/>
          <p:nvPr/>
        </p:nvSpPr>
        <p:spPr>
          <a:xfrm>
            <a:off x="7020444" y="3297650"/>
            <a:ext cx="5037235" cy="28849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r>
              <a:rPr lang="fr-FR" sz="1200" b="1" dirty="0">
                <a:solidFill>
                  <a:prstClr val="white"/>
                </a:solidFill>
                <a:latin typeface="Calibri" panose="020F0502020204030204" pitchFamily="34" charset="0"/>
                <a:cs typeface="Calibri" panose="020F0502020204030204" pitchFamily="34" charset="0"/>
              </a:rPr>
              <a:t>Insuffisance rénale terminale - Dialyse</a:t>
            </a:r>
          </a:p>
        </p:txBody>
      </p:sp>
      <p:sp>
        <p:nvSpPr>
          <p:cNvPr id="85" name="Rectangle 84"/>
          <p:cNvSpPr/>
          <p:nvPr/>
        </p:nvSpPr>
        <p:spPr>
          <a:xfrm>
            <a:off x="136062" y="3297651"/>
            <a:ext cx="6720915" cy="290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r>
              <a:rPr lang="fr-FR" sz="1200" b="1" dirty="0">
                <a:solidFill>
                  <a:prstClr val="white"/>
                </a:solidFill>
                <a:latin typeface="Calibri" panose="020F0502020204030204" pitchFamily="34" charset="0"/>
                <a:cs typeface="Calibri" panose="020F0502020204030204" pitchFamily="34" charset="0"/>
              </a:rPr>
              <a:t>Insuffisance rénale terminale - Greffe</a:t>
            </a:r>
          </a:p>
        </p:txBody>
      </p:sp>
      <p:grpSp>
        <p:nvGrpSpPr>
          <p:cNvPr id="37" name="Groupe 36"/>
          <p:cNvGrpSpPr/>
          <p:nvPr/>
        </p:nvGrpSpPr>
        <p:grpSpPr>
          <a:xfrm>
            <a:off x="217648" y="1684902"/>
            <a:ext cx="504000" cy="504000"/>
            <a:chOff x="2505511" y="1452574"/>
            <a:chExt cx="603621" cy="603621"/>
          </a:xfrm>
        </p:grpSpPr>
        <p:sp>
          <p:nvSpPr>
            <p:cNvPr id="38"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39"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2"/>
            <a:srcRect l="15174" r="12711"/>
            <a:stretch/>
          </p:blipFill>
          <p:spPr>
            <a:xfrm>
              <a:off x="2592993" y="1520027"/>
              <a:ext cx="476270" cy="468714"/>
            </a:xfrm>
            <a:prstGeom prst="roundRect">
              <a:avLst>
                <a:gd name="adj" fmla="val 31721"/>
              </a:avLst>
            </a:prstGeom>
          </p:spPr>
        </p:pic>
      </p:grpSp>
      <p:grpSp>
        <p:nvGrpSpPr>
          <p:cNvPr id="40" name="Groupe 39"/>
          <p:cNvGrpSpPr/>
          <p:nvPr/>
        </p:nvGrpSpPr>
        <p:grpSpPr>
          <a:xfrm>
            <a:off x="791293" y="1681017"/>
            <a:ext cx="504000" cy="504000"/>
            <a:chOff x="6269351" y="1452574"/>
            <a:chExt cx="603621" cy="603621"/>
          </a:xfrm>
        </p:grpSpPr>
        <p:sp>
          <p:nvSpPr>
            <p:cNvPr id="41"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42"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6294143" y="1618741"/>
              <a:ext cx="554037" cy="271287"/>
            </a:xfrm>
            <a:prstGeom prst="roundRect">
              <a:avLst>
                <a:gd name="adj" fmla="val 37914"/>
              </a:avLst>
            </a:prstGeom>
          </p:spPr>
        </p:pic>
      </p:grpSp>
      <p:grpSp>
        <p:nvGrpSpPr>
          <p:cNvPr id="43" name="Groupe 42"/>
          <p:cNvGrpSpPr/>
          <p:nvPr/>
        </p:nvGrpSpPr>
        <p:grpSpPr>
          <a:xfrm>
            <a:off x="217648" y="2592499"/>
            <a:ext cx="504000" cy="504000"/>
            <a:chOff x="2505511" y="1452574"/>
            <a:chExt cx="603621" cy="603621"/>
          </a:xfrm>
        </p:grpSpPr>
        <p:sp>
          <p:nvSpPr>
            <p:cNvPr id="44"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45"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2"/>
            <a:srcRect l="15174" r="12711"/>
            <a:stretch/>
          </p:blipFill>
          <p:spPr>
            <a:xfrm>
              <a:off x="2592993" y="1520027"/>
              <a:ext cx="476270" cy="468714"/>
            </a:xfrm>
            <a:prstGeom prst="roundRect">
              <a:avLst>
                <a:gd name="adj" fmla="val 31721"/>
              </a:avLst>
            </a:prstGeom>
          </p:spPr>
        </p:pic>
      </p:grpSp>
      <p:grpSp>
        <p:nvGrpSpPr>
          <p:cNvPr id="47" name="Groupe 46"/>
          <p:cNvGrpSpPr/>
          <p:nvPr/>
        </p:nvGrpSpPr>
        <p:grpSpPr>
          <a:xfrm>
            <a:off x="791293" y="2588614"/>
            <a:ext cx="504000" cy="504000"/>
            <a:chOff x="6269351" y="1452574"/>
            <a:chExt cx="603621" cy="603621"/>
          </a:xfrm>
        </p:grpSpPr>
        <p:sp>
          <p:nvSpPr>
            <p:cNvPr id="48"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2A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49"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6294143" y="1618741"/>
              <a:ext cx="554037" cy="271287"/>
            </a:xfrm>
            <a:prstGeom prst="roundRect">
              <a:avLst>
                <a:gd name="adj" fmla="val 37914"/>
              </a:avLst>
            </a:prstGeom>
          </p:spPr>
        </p:pic>
      </p:grpSp>
      <p:sp>
        <p:nvSpPr>
          <p:cNvPr id="50" name="Flèche vers le bas 49"/>
          <p:cNvSpPr/>
          <p:nvPr/>
        </p:nvSpPr>
        <p:spPr>
          <a:xfrm>
            <a:off x="1504361" y="1702464"/>
            <a:ext cx="121241" cy="1518534"/>
          </a:xfrm>
          <a:prstGeom prst="downArrow">
            <a:avLst/>
          </a:prstGeom>
          <a:solidFill>
            <a:srgbClr val="2A9C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4000" b="0" i="0" u="none" strike="noStrike" cap="none" spc="0" normalizeH="0" baseline="0">
              <a:ln>
                <a:noFill/>
              </a:ln>
              <a:solidFill>
                <a:srgbClr val="FFFFFF"/>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51" name="Rectangle à coins arrondis 50">
            <a:extLst>
              <a:ext uri="{FF2B5EF4-FFF2-40B4-BE49-F238E27FC236}">
                <a16:creationId xmlns:a16="http://schemas.microsoft.com/office/drawing/2014/main" id="{4992EFC0-C694-42E7-5314-4EC5D1A7494E}"/>
              </a:ext>
            </a:extLst>
          </p:cNvPr>
          <p:cNvSpPr/>
          <p:nvPr/>
        </p:nvSpPr>
        <p:spPr>
          <a:xfrm>
            <a:off x="2179777" y="4432416"/>
            <a:ext cx="4636715" cy="761683"/>
          </a:xfrm>
          <a:prstGeom prst="roundRect">
            <a:avLst/>
          </a:prstGeom>
          <a:noFill/>
          <a:ln w="12700">
            <a:solidFill>
              <a:schemeClr val="bg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defTabSz="1219170"/>
            <a:r>
              <a:rPr lang="fr-FR" sz="1100" dirty="0">
                <a:solidFill>
                  <a:prstClr val="black"/>
                </a:solidFill>
                <a:latin typeface="Calibri" panose="020F0502020204030204" pitchFamily="34" charset="0"/>
                <a:cs typeface="Calibri" panose="020F0502020204030204" pitchFamily="34" charset="0"/>
              </a:rPr>
              <a:t>Le patient est ensuite orienté vers le centre de transplantation rénale de son choix pour l’analyse de son dossier et valider l’inscription sur liste d’attente. Le patient est greffé. Réception du CR d’hospitalisation du CHU à la sortie du séjour de transplantation </a:t>
            </a:r>
          </a:p>
        </p:txBody>
      </p:sp>
      <p:sp>
        <p:nvSpPr>
          <p:cNvPr id="52" name="Rectangle à coins arrondis 51">
            <a:extLst>
              <a:ext uri="{FF2B5EF4-FFF2-40B4-BE49-F238E27FC236}">
                <a16:creationId xmlns:a16="http://schemas.microsoft.com/office/drawing/2014/main" id="{A5E0C0B9-86A9-2750-1ABB-48E6BD5CADA7}"/>
              </a:ext>
            </a:extLst>
          </p:cNvPr>
          <p:cNvSpPr/>
          <p:nvPr/>
        </p:nvSpPr>
        <p:spPr>
          <a:xfrm>
            <a:off x="1038831" y="4433275"/>
            <a:ext cx="1078956" cy="75343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9170"/>
            <a:r>
              <a:rPr lang="fr-FR" sz="1200" b="1" dirty="0">
                <a:solidFill>
                  <a:prstClr val="white"/>
                </a:solidFill>
                <a:latin typeface="Calibri" panose="020F0502020204030204" pitchFamily="34" charset="0"/>
                <a:cs typeface="Calibri" panose="020F0502020204030204" pitchFamily="34" charset="0"/>
              </a:rPr>
              <a:t>Greffe</a:t>
            </a:r>
          </a:p>
        </p:txBody>
      </p:sp>
      <p:grpSp>
        <p:nvGrpSpPr>
          <p:cNvPr id="86" name="Groupe 85"/>
          <p:cNvGrpSpPr/>
          <p:nvPr/>
        </p:nvGrpSpPr>
        <p:grpSpPr>
          <a:xfrm>
            <a:off x="246900" y="5240332"/>
            <a:ext cx="360000" cy="396000"/>
            <a:chOff x="2505511" y="1452574"/>
            <a:chExt cx="603621" cy="603621"/>
          </a:xfrm>
        </p:grpSpPr>
        <p:sp>
          <p:nvSpPr>
            <p:cNvPr id="87"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88"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2"/>
            <a:srcRect l="15174" r="12711"/>
            <a:stretch/>
          </p:blipFill>
          <p:spPr>
            <a:xfrm>
              <a:off x="2592993" y="1520027"/>
              <a:ext cx="476270" cy="468714"/>
            </a:xfrm>
            <a:prstGeom prst="roundRect">
              <a:avLst>
                <a:gd name="adj" fmla="val 31721"/>
              </a:avLst>
            </a:prstGeom>
          </p:spPr>
        </p:pic>
      </p:grpSp>
      <p:grpSp>
        <p:nvGrpSpPr>
          <p:cNvPr id="89" name="Groupe 88"/>
          <p:cNvGrpSpPr/>
          <p:nvPr/>
        </p:nvGrpSpPr>
        <p:grpSpPr>
          <a:xfrm>
            <a:off x="261686" y="5654614"/>
            <a:ext cx="360000" cy="396000"/>
            <a:chOff x="6269351" y="1452574"/>
            <a:chExt cx="603621" cy="603621"/>
          </a:xfrm>
        </p:grpSpPr>
        <p:sp>
          <p:nvSpPr>
            <p:cNvPr id="90"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91"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6294143" y="1618741"/>
              <a:ext cx="554037" cy="271287"/>
            </a:xfrm>
            <a:prstGeom prst="roundRect">
              <a:avLst>
                <a:gd name="adj" fmla="val 37914"/>
              </a:avLst>
            </a:prstGeom>
          </p:spPr>
        </p:pic>
      </p:grpSp>
      <p:grpSp>
        <p:nvGrpSpPr>
          <p:cNvPr id="92" name="Groupe 91"/>
          <p:cNvGrpSpPr/>
          <p:nvPr/>
        </p:nvGrpSpPr>
        <p:grpSpPr>
          <a:xfrm>
            <a:off x="263005" y="3819170"/>
            <a:ext cx="360000" cy="396000"/>
            <a:chOff x="6269351" y="1452574"/>
            <a:chExt cx="603621" cy="603621"/>
          </a:xfrm>
        </p:grpSpPr>
        <p:sp>
          <p:nvSpPr>
            <p:cNvPr id="93"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94"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6294143" y="1618741"/>
              <a:ext cx="554037" cy="271287"/>
            </a:xfrm>
            <a:prstGeom prst="roundRect">
              <a:avLst>
                <a:gd name="adj" fmla="val 37914"/>
              </a:avLst>
            </a:prstGeom>
          </p:spPr>
        </p:pic>
      </p:grpSp>
      <p:grpSp>
        <p:nvGrpSpPr>
          <p:cNvPr id="95" name="Groupe 94"/>
          <p:cNvGrpSpPr/>
          <p:nvPr/>
        </p:nvGrpSpPr>
        <p:grpSpPr>
          <a:xfrm>
            <a:off x="7020444" y="5012838"/>
            <a:ext cx="360000" cy="396000"/>
            <a:chOff x="2505511" y="1452574"/>
            <a:chExt cx="603621" cy="603621"/>
          </a:xfrm>
        </p:grpSpPr>
        <p:sp>
          <p:nvSpPr>
            <p:cNvPr id="96" name="Oval 1">
              <a:extLst>
                <a:ext uri="{FF2B5EF4-FFF2-40B4-BE49-F238E27FC236}">
                  <a16:creationId xmlns:a16="http://schemas.microsoft.com/office/drawing/2014/main" id="{8DBDB906-8A58-4DFA-85FB-0AEBFE92EC45}"/>
                </a:ext>
              </a:extLst>
            </p:cNvPr>
            <p:cNvSpPr>
              <a:spLocks noChangeAspect="1"/>
            </p:cNvSpPr>
            <p:nvPr/>
          </p:nvSpPr>
          <p:spPr>
            <a:xfrm>
              <a:off x="2505511" y="1452574"/>
              <a:ext cx="603621" cy="603621"/>
            </a:xfrm>
            <a:prstGeom prst="ellipse">
              <a:avLst/>
            </a:prstGeom>
            <a:solidFill>
              <a:schemeClr val="bg1"/>
            </a:solidFill>
            <a:ln>
              <a:solidFill>
                <a:srgbClr val="9E9E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97" name="Picture 56">
              <a:extLst>
                <a:ext uri="{FF2B5EF4-FFF2-40B4-BE49-F238E27FC236}">
                  <a16:creationId xmlns:a16="http://schemas.microsoft.com/office/drawing/2014/main" id="{9E66FDF1-57DD-45B5-B4E8-6EE77CA4982B}"/>
                </a:ext>
              </a:extLst>
            </p:cNvPr>
            <p:cNvPicPr>
              <a:picLocks noChangeAspect="1"/>
            </p:cNvPicPr>
            <p:nvPr/>
          </p:nvPicPr>
          <p:blipFill rotWithShape="1">
            <a:blip r:embed="rId2"/>
            <a:srcRect l="15174" r="12711"/>
            <a:stretch/>
          </p:blipFill>
          <p:spPr>
            <a:xfrm>
              <a:off x="2592993" y="1520027"/>
              <a:ext cx="476270" cy="468714"/>
            </a:xfrm>
            <a:prstGeom prst="roundRect">
              <a:avLst>
                <a:gd name="adj" fmla="val 31721"/>
              </a:avLst>
            </a:prstGeom>
          </p:spPr>
        </p:pic>
      </p:grpSp>
      <p:grpSp>
        <p:nvGrpSpPr>
          <p:cNvPr id="98" name="Groupe 97"/>
          <p:cNvGrpSpPr/>
          <p:nvPr/>
        </p:nvGrpSpPr>
        <p:grpSpPr>
          <a:xfrm>
            <a:off x="7035230" y="5427120"/>
            <a:ext cx="360000" cy="396000"/>
            <a:chOff x="6269351" y="1452574"/>
            <a:chExt cx="603621" cy="603621"/>
          </a:xfrm>
        </p:grpSpPr>
        <p:sp>
          <p:nvSpPr>
            <p:cNvPr id="99" name="Oval 64">
              <a:extLst>
                <a:ext uri="{FF2B5EF4-FFF2-40B4-BE49-F238E27FC236}">
                  <a16:creationId xmlns:a16="http://schemas.microsoft.com/office/drawing/2014/main" id="{D0250F21-4D12-41B9-A0A7-3308790ACA60}"/>
                </a:ext>
              </a:extLst>
            </p:cNvPr>
            <p:cNvSpPr>
              <a:spLocks noChangeAspect="1"/>
            </p:cNvSpPr>
            <p:nvPr/>
          </p:nvSpPr>
          <p:spPr>
            <a:xfrm>
              <a:off x="6269351" y="1452574"/>
              <a:ext cx="603621" cy="603621"/>
            </a:xfrm>
            <a:prstGeom prst="ellipse">
              <a:avLst/>
            </a:prstGeom>
            <a:solidFill>
              <a:schemeClr val="bg1"/>
            </a:solidFill>
            <a:ln>
              <a:solidFill>
                <a:srgbClr val="9E9E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Calibri" panose="020F0502020204030204" pitchFamily="34" charset="0"/>
                <a:cs typeface="Calibri" panose="020F0502020204030204" pitchFamily="34" charset="0"/>
              </a:endParaRPr>
            </a:p>
          </p:txBody>
        </p:sp>
        <p:pic>
          <p:nvPicPr>
            <p:cNvPr id="100" name="Picture 8">
              <a:extLst>
                <a:ext uri="{FF2B5EF4-FFF2-40B4-BE49-F238E27FC236}">
                  <a16:creationId xmlns:a16="http://schemas.microsoft.com/office/drawing/2014/main" id="{5623EB09-AD98-4B2F-8428-ECEFA7BF354A}"/>
                </a:ext>
              </a:extLst>
            </p:cNvPr>
            <p:cNvPicPr>
              <a:picLocks noChangeAspect="1"/>
            </p:cNvPicPr>
            <p:nvPr/>
          </p:nvPicPr>
          <p:blipFill rotWithShape="1">
            <a:blip r:embed="rId3"/>
            <a:srcRect l="8754" t="16213" r="9256" b="13832"/>
            <a:stretch/>
          </p:blipFill>
          <p:spPr>
            <a:xfrm>
              <a:off x="6294143" y="1618741"/>
              <a:ext cx="554037" cy="271287"/>
            </a:xfrm>
            <a:prstGeom prst="roundRect">
              <a:avLst>
                <a:gd name="adj" fmla="val 37914"/>
              </a:avLst>
            </a:prstGeom>
          </p:spPr>
        </p:pic>
      </p:grpSp>
      <p:sp>
        <p:nvSpPr>
          <p:cNvPr id="101" name="Flèche vers le bas 100"/>
          <p:cNvSpPr/>
          <p:nvPr/>
        </p:nvSpPr>
        <p:spPr>
          <a:xfrm>
            <a:off x="858039" y="3636129"/>
            <a:ext cx="121241" cy="2448000"/>
          </a:xfrm>
          <a:prstGeom prst="downArrow">
            <a:avLst/>
          </a:prstGeom>
          <a:solidFill>
            <a:schemeClr val="accent6">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4000" b="0" i="0" u="none" strike="noStrike" cap="none" spc="0" normalizeH="0" baseline="0">
              <a:ln>
                <a:noFill/>
              </a:ln>
              <a:solidFill>
                <a:srgbClr val="FFFFFF"/>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102" name="Flèche vers le bas 101"/>
          <p:cNvSpPr/>
          <p:nvPr/>
        </p:nvSpPr>
        <p:spPr>
          <a:xfrm>
            <a:off x="7500035" y="3658216"/>
            <a:ext cx="121241" cy="2448000"/>
          </a:xfrm>
          <a:prstGeom prst="downArrow">
            <a:avLst/>
          </a:prstGeom>
          <a:solidFill>
            <a:schemeClr val="tx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4000" b="0" i="0" u="none" strike="noStrike" cap="none" spc="0" normalizeH="0" baseline="0">
              <a:ln>
                <a:noFill/>
              </a:ln>
              <a:solidFill>
                <a:srgbClr val="FFFFFF"/>
              </a:solidFill>
              <a:effectLst/>
              <a:uFillTx/>
              <a:latin typeface="Calibri" panose="020F0502020204030204" pitchFamily="34" charset="0"/>
              <a:ea typeface="Helvetica Neue Medium"/>
              <a:cs typeface="Calibri" panose="020F0502020204030204" pitchFamily="34" charset="0"/>
              <a:sym typeface="Helvetica Neue Medium"/>
            </a:endParaRPr>
          </a:p>
        </p:txBody>
      </p:sp>
    </p:spTree>
    <p:extLst>
      <p:ext uri="{BB962C8B-B14F-4D97-AF65-F5344CB8AC3E}">
        <p14:creationId xmlns:p14="http://schemas.microsoft.com/office/powerpoint/2010/main" val="185716279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normAutofit/>
          </a:bodyPr>
          <a:lstStyle/>
          <a:p>
            <a:r>
              <a:rPr lang="fr-FR" dirty="0">
                <a:latin typeface="Calibri" panose="020F0502020204030204" pitchFamily="34" charset="0"/>
                <a:cs typeface="Calibri" panose="020F0502020204030204" pitchFamily="34" charset="0"/>
              </a:rPr>
              <a:t>Votre rôle est essentiel pour la réussite de Mon espace santé </a:t>
            </a:r>
          </a:p>
        </p:txBody>
      </p:sp>
      <p:sp>
        <p:nvSpPr>
          <p:cNvPr id="36" name="Rectangle 35"/>
          <p:cNvSpPr/>
          <p:nvPr/>
        </p:nvSpPr>
        <p:spPr>
          <a:xfrm>
            <a:off x="250257" y="1621665"/>
            <a:ext cx="11550315" cy="644892"/>
          </a:xfrm>
          <a:prstGeom prst="rect">
            <a:avLst/>
          </a:prstGeom>
          <a:solidFill>
            <a:srgbClr val="F0FBF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rPr>
              <a:t>Mon espace</a:t>
            </a:r>
            <a:r>
              <a:rPr kumimoji="0" lang="fr-FR" b="1" i="0" u="none" strike="noStrike" kern="0" cap="none" spc="0" normalizeH="0" noProof="0" dirty="0">
                <a:ln>
                  <a:noFill/>
                </a:ln>
                <a:effectLst/>
                <a:uLnTx/>
                <a:uFillTx/>
                <a:latin typeface="Calibri" panose="020F0502020204030204" pitchFamily="34" charset="0"/>
                <a:cs typeface="Calibri" panose="020F0502020204030204" pitchFamily="34" charset="0"/>
                <a:sym typeface="Arial"/>
              </a:rPr>
              <a:t> santé n’a de valeur que parce qu’il est connu, alimenté et consulté</a:t>
            </a:r>
            <a:endParaRPr kumimoji="0" lang="fr-FR"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endParaRPr>
          </a:p>
        </p:txBody>
      </p:sp>
      <p:grpSp>
        <p:nvGrpSpPr>
          <p:cNvPr id="2" name="Groupe 1"/>
          <p:cNvGrpSpPr/>
          <p:nvPr/>
        </p:nvGrpSpPr>
        <p:grpSpPr>
          <a:xfrm>
            <a:off x="332425" y="2406314"/>
            <a:ext cx="11388881" cy="3774425"/>
            <a:chOff x="-40110" y="2406314"/>
            <a:chExt cx="11388881" cy="3774425"/>
          </a:xfrm>
        </p:grpSpPr>
        <p:grpSp>
          <p:nvGrpSpPr>
            <p:cNvPr id="37" name="Groupe 36"/>
            <p:cNvGrpSpPr/>
            <p:nvPr/>
          </p:nvGrpSpPr>
          <p:grpSpPr>
            <a:xfrm>
              <a:off x="-40110" y="2406314"/>
              <a:ext cx="11388881" cy="3774425"/>
              <a:chOff x="1833656" y="1626805"/>
              <a:chExt cx="12842366" cy="4643282"/>
            </a:xfrm>
          </p:grpSpPr>
          <p:grpSp>
            <p:nvGrpSpPr>
              <p:cNvPr id="38" name="Groupe 37"/>
              <p:cNvGrpSpPr/>
              <p:nvPr/>
            </p:nvGrpSpPr>
            <p:grpSpPr>
              <a:xfrm>
                <a:off x="6061318" y="1647749"/>
                <a:ext cx="4154584" cy="4222942"/>
                <a:chOff x="5741669" y="1647749"/>
                <a:chExt cx="4154584" cy="4222942"/>
              </a:xfrm>
            </p:grpSpPr>
            <p:sp>
              <p:nvSpPr>
                <p:cNvPr id="44" name="Freeform 5"/>
                <p:cNvSpPr>
                  <a:spLocks/>
                </p:cNvSpPr>
                <p:nvPr/>
              </p:nvSpPr>
              <p:spPr bwMode="auto">
                <a:xfrm>
                  <a:off x="8177194" y="2491054"/>
                  <a:ext cx="1719059" cy="2793334"/>
                </a:xfrm>
                <a:custGeom>
                  <a:avLst/>
                  <a:gdLst>
                    <a:gd name="T0" fmla="*/ 365 w 560"/>
                    <a:gd name="T1" fmla="*/ 909 h 909"/>
                    <a:gd name="T2" fmla="*/ 383 w 560"/>
                    <a:gd name="T3" fmla="*/ 876 h 909"/>
                    <a:gd name="T4" fmla="*/ 311 w 560"/>
                    <a:gd name="T5" fmla="*/ 835 h 909"/>
                    <a:gd name="T6" fmla="*/ 275 w 560"/>
                    <a:gd name="T7" fmla="*/ 814 h 909"/>
                    <a:gd name="T8" fmla="*/ 208 w 560"/>
                    <a:gd name="T9" fmla="*/ 775 h 909"/>
                    <a:gd name="T10" fmla="*/ 241 w 560"/>
                    <a:gd name="T11" fmla="*/ 726 h 909"/>
                    <a:gd name="T12" fmla="*/ 87 w 560"/>
                    <a:gd name="T13" fmla="*/ 150 h 909"/>
                    <a:gd name="T14" fmla="*/ 0 w 560"/>
                    <a:gd name="T15" fmla="*/ 112 h 909"/>
                    <a:gd name="T16" fmla="*/ 35 w 560"/>
                    <a:gd name="T17" fmla="*/ 0 h 909"/>
                    <a:gd name="T18" fmla="*/ 146 w 560"/>
                    <a:gd name="T19" fmla="*/ 48 h 909"/>
                    <a:gd name="T20" fmla="*/ 370 w 560"/>
                    <a:gd name="T21" fmla="*/ 733 h 909"/>
                    <a:gd name="T22" fmla="*/ 443 w 560"/>
                    <a:gd name="T23" fmla="*/ 775 h 909"/>
                    <a:gd name="T24" fmla="*/ 463 w 560"/>
                    <a:gd name="T25" fmla="*/ 740 h 909"/>
                    <a:gd name="T26" fmla="*/ 560 w 560"/>
                    <a:gd name="T27" fmla="*/ 909 h 909"/>
                    <a:gd name="T28" fmla="*/ 365 w 560"/>
                    <a:gd name="T29" fmla="*/ 909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0" h="909">
                      <a:moveTo>
                        <a:pt x="365" y="909"/>
                      </a:moveTo>
                      <a:cubicBezTo>
                        <a:pt x="383" y="876"/>
                        <a:pt x="383" y="876"/>
                        <a:pt x="383" y="876"/>
                      </a:cubicBezTo>
                      <a:cubicBezTo>
                        <a:pt x="311" y="835"/>
                        <a:pt x="311" y="835"/>
                        <a:pt x="311" y="835"/>
                      </a:cubicBezTo>
                      <a:cubicBezTo>
                        <a:pt x="275" y="814"/>
                        <a:pt x="275" y="814"/>
                        <a:pt x="275" y="814"/>
                      </a:cubicBezTo>
                      <a:cubicBezTo>
                        <a:pt x="208" y="775"/>
                        <a:pt x="208" y="775"/>
                        <a:pt x="208" y="775"/>
                      </a:cubicBezTo>
                      <a:cubicBezTo>
                        <a:pt x="220" y="760"/>
                        <a:pt x="231" y="744"/>
                        <a:pt x="241" y="726"/>
                      </a:cubicBezTo>
                      <a:cubicBezTo>
                        <a:pt x="358" y="525"/>
                        <a:pt x="288" y="266"/>
                        <a:pt x="87" y="150"/>
                      </a:cubicBezTo>
                      <a:cubicBezTo>
                        <a:pt x="59" y="134"/>
                        <a:pt x="30" y="121"/>
                        <a:pt x="0" y="112"/>
                      </a:cubicBezTo>
                      <a:cubicBezTo>
                        <a:pt x="35" y="0"/>
                        <a:pt x="35" y="0"/>
                        <a:pt x="35" y="0"/>
                      </a:cubicBezTo>
                      <a:cubicBezTo>
                        <a:pt x="73" y="11"/>
                        <a:pt x="110" y="27"/>
                        <a:pt x="146" y="48"/>
                      </a:cubicBezTo>
                      <a:cubicBezTo>
                        <a:pt x="386" y="187"/>
                        <a:pt x="479" y="484"/>
                        <a:pt x="370" y="733"/>
                      </a:cubicBezTo>
                      <a:cubicBezTo>
                        <a:pt x="443" y="775"/>
                        <a:pt x="443" y="775"/>
                        <a:pt x="443" y="775"/>
                      </a:cubicBezTo>
                      <a:cubicBezTo>
                        <a:pt x="463" y="740"/>
                        <a:pt x="463" y="740"/>
                        <a:pt x="463" y="740"/>
                      </a:cubicBezTo>
                      <a:cubicBezTo>
                        <a:pt x="560" y="909"/>
                        <a:pt x="560" y="909"/>
                        <a:pt x="560" y="909"/>
                      </a:cubicBezTo>
                      <a:lnTo>
                        <a:pt x="365" y="909"/>
                      </a:lnTo>
                      <a:close/>
                    </a:path>
                  </a:pathLst>
                </a:custGeom>
                <a:solidFill>
                  <a:srgbClr val="C7C0B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5" name="Freeform 6"/>
                <p:cNvSpPr>
                  <a:spLocks/>
                </p:cNvSpPr>
                <p:nvPr/>
              </p:nvSpPr>
              <p:spPr bwMode="auto">
                <a:xfrm>
                  <a:off x="6182556" y="1647749"/>
                  <a:ext cx="1952643" cy="2796563"/>
                </a:xfrm>
                <a:custGeom>
                  <a:avLst/>
                  <a:gdLst>
                    <a:gd name="T0" fmla="*/ 636 w 636"/>
                    <a:gd name="T1" fmla="*/ 169 h 910"/>
                    <a:gd name="T2" fmla="*/ 599 w 636"/>
                    <a:gd name="T3" fmla="*/ 169 h 910"/>
                    <a:gd name="T4" fmla="*/ 599 w 636"/>
                    <a:gd name="T5" fmla="*/ 372 h 910"/>
                    <a:gd name="T6" fmla="*/ 540 w 636"/>
                    <a:gd name="T7" fmla="*/ 367 h 910"/>
                    <a:gd name="T8" fmla="*/ 118 w 636"/>
                    <a:gd name="T9" fmla="*/ 789 h 910"/>
                    <a:gd name="T10" fmla="*/ 128 w 636"/>
                    <a:gd name="T11" fmla="*/ 883 h 910"/>
                    <a:gd name="T12" fmla="*/ 14 w 636"/>
                    <a:gd name="T13" fmla="*/ 910 h 910"/>
                    <a:gd name="T14" fmla="*/ 0 w 636"/>
                    <a:gd name="T15" fmla="*/ 789 h 910"/>
                    <a:gd name="T16" fmla="*/ 481 w 636"/>
                    <a:gd name="T17" fmla="*/ 253 h 910"/>
                    <a:gd name="T18" fmla="*/ 481 w 636"/>
                    <a:gd name="T19" fmla="*/ 169 h 910"/>
                    <a:gd name="T20" fmla="*/ 441 w 636"/>
                    <a:gd name="T21" fmla="*/ 169 h 910"/>
                    <a:gd name="T22" fmla="*/ 539 w 636"/>
                    <a:gd name="T23" fmla="*/ 0 h 910"/>
                    <a:gd name="T24" fmla="*/ 636 w 636"/>
                    <a:gd name="T25" fmla="*/ 16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6" h="910">
                      <a:moveTo>
                        <a:pt x="636" y="169"/>
                      </a:moveTo>
                      <a:cubicBezTo>
                        <a:pt x="599" y="169"/>
                        <a:pt x="599" y="169"/>
                        <a:pt x="599" y="169"/>
                      </a:cubicBezTo>
                      <a:cubicBezTo>
                        <a:pt x="599" y="372"/>
                        <a:pt x="599" y="372"/>
                        <a:pt x="599" y="372"/>
                      </a:cubicBezTo>
                      <a:cubicBezTo>
                        <a:pt x="579" y="369"/>
                        <a:pt x="560" y="367"/>
                        <a:pt x="540" y="367"/>
                      </a:cubicBezTo>
                      <a:cubicBezTo>
                        <a:pt x="307" y="367"/>
                        <a:pt x="118" y="557"/>
                        <a:pt x="118" y="789"/>
                      </a:cubicBezTo>
                      <a:cubicBezTo>
                        <a:pt x="118" y="822"/>
                        <a:pt x="121" y="853"/>
                        <a:pt x="128" y="883"/>
                      </a:cubicBezTo>
                      <a:cubicBezTo>
                        <a:pt x="14" y="910"/>
                        <a:pt x="14" y="910"/>
                        <a:pt x="14" y="910"/>
                      </a:cubicBezTo>
                      <a:cubicBezTo>
                        <a:pt x="5" y="871"/>
                        <a:pt x="0" y="831"/>
                        <a:pt x="0" y="789"/>
                      </a:cubicBezTo>
                      <a:cubicBezTo>
                        <a:pt x="0" y="512"/>
                        <a:pt x="211" y="282"/>
                        <a:pt x="481" y="253"/>
                      </a:cubicBezTo>
                      <a:cubicBezTo>
                        <a:pt x="481" y="169"/>
                        <a:pt x="481" y="169"/>
                        <a:pt x="481" y="169"/>
                      </a:cubicBezTo>
                      <a:cubicBezTo>
                        <a:pt x="441" y="169"/>
                        <a:pt x="441" y="169"/>
                        <a:pt x="441" y="169"/>
                      </a:cubicBezTo>
                      <a:cubicBezTo>
                        <a:pt x="539" y="0"/>
                        <a:pt x="539" y="0"/>
                        <a:pt x="539" y="0"/>
                      </a:cubicBezTo>
                      <a:lnTo>
                        <a:pt x="636" y="169"/>
                      </a:lnTo>
                      <a:close/>
                    </a:path>
                  </a:pathLst>
                </a:custGeom>
                <a:solidFill>
                  <a:srgbClr val="006AB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6" name="Freeform 7"/>
                <p:cNvSpPr>
                  <a:spLocks/>
                </p:cNvSpPr>
                <p:nvPr/>
              </p:nvSpPr>
              <p:spPr bwMode="auto">
                <a:xfrm>
                  <a:off x="5741669" y="4490709"/>
                  <a:ext cx="3226058" cy="1379982"/>
                </a:xfrm>
                <a:custGeom>
                  <a:avLst/>
                  <a:gdLst>
                    <a:gd name="T0" fmla="*/ 1051 w 1051"/>
                    <a:gd name="T1" fmla="*/ 238 h 449"/>
                    <a:gd name="T2" fmla="*/ 954 w 1051"/>
                    <a:gd name="T3" fmla="*/ 310 h 449"/>
                    <a:gd name="T4" fmla="*/ 249 w 1051"/>
                    <a:gd name="T5" fmla="*/ 162 h 449"/>
                    <a:gd name="T6" fmla="*/ 176 w 1051"/>
                    <a:gd name="T7" fmla="*/ 204 h 449"/>
                    <a:gd name="T8" fmla="*/ 196 w 1051"/>
                    <a:gd name="T9" fmla="*/ 238 h 449"/>
                    <a:gd name="T10" fmla="*/ 0 w 1051"/>
                    <a:gd name="T11" fmla="*/ 238 h 449"/>
                    <a:gd name="T12" fmla="*/ 99 w 1051"/>
                    <a:gd name="T13" fmla="*/ 69 h 449"/>
                    <a:gd name="T14" fmla="*/ 117 w 1051"/>
                    <a:gd name="T15" fmla="*/ 101 h 449"/>
                    <a:gd name="T16" fmla="*/ 190 w 1051"/>
                    <a:gd name="T17" fmla="*/ 60 h 449"/>
                    <a:gd name="T18" fmla="*/ 226 w 1051"/>
                    <a:gd name="T19" fmla="*/ 39 h 449"/>
                    <a:gd name="T20" fmla="*/ 292 w 1051"/>
                    <a:gd name="T21" fmla="*/ 0 h 449"/>
                    <a:gd name="T22" fmla="*/ 318 w 1051"/>
                    <a:gd name="T23" fmla="*/ 53 h 449"/>
                    <a:gd name="T24" fmla="*/ 895 w 1051"/>
                    <a:gd name="T25" fmla="*/ 208 h 449"/>
                    <a:gd name="T26" fmla="*/ 971 w 1051"/>
                    <a:gd name="T27" fmla="*/ 152 h 449"/>
                    <a:gd name="T28" fmla="*/ 1051 w 1051"/>
                    <a:gd name="T29" fmla="*/ 23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1" h="449">
                      <a:moveTo>
                        <a:pt x="1051" y="238"/>
                      </a:moveTo>
                      <a:cubicBezTo>
                        <a:pt x="1022" y="265"/>
                        <a:pt x="989" y="289"/>
                        <a:pt x="954" y="310"/>
                      </a:cubicBezTo>
                      <a:cubicBezTo>
                        <a:pt x="713" y="449"/>
                        <a:pt x="409" y="381"/>
                        <a:pt x="249" y="162"/>
                      </a:cubicBezTo>
                      <a:cubicBezTo>
                        <a:pt x="176" y="204"/>
                        <a:pt x="176" y="204"/>
                        <a:pt x="176" y="204"/>
                      </a:cubicBezTo>
                      <a:cubicBezTo>
                        <a:pt x="196" y="238"/>
                        <a:pt x="196" y="238"/>
                        <a:pt x="196" y="238"/>
                      </a:cubicBezTo>
                      <a:cubicBezTo>
                        <a:pt x="0" y="238"/>
                        <a:pt x="0" y="238"/>
                        <a:pt x="0" y="238"/>
                      </a:cubicBezTo>
                      <a:cubicBezTo>
                        <a:pt x="99" y="69"/>
                        <a:pt x="99" y="69"/>
                        <a:pt x="99" y="69"/>
                      </a:cubicBezTo>
                      <a:cubicBezTo>
                        <a:pt x="117" y="101"/>
                        <a:pt x="117" y="101"/>
                        <a:pt x="117" y="101"/>
                      </a:cubicBezTo>
                      <a:cubicBezTo>
                        <a:pt x="190" y="60"/>
                        <a:pt x="190" y="60"/>
                        <a:pt x="190" y="60"/>
                      </a:cubicBezTo>
                      <a:cubicBezTo>
                        <a:pt x="226" y="39"/>
                        <a:pt x="226" y="39"/>
                        <a:pt x="226" y="39"/>
                      </a:cubicBezTo>
                      <a:cubicBezTo>
                        <a:pt x="292" y="0"/>
                        <a:pt x="292" y="0"/>
                        <a:pt x="292" y="0"/>
                      </a:cubicBezTo>
                      <a:cubicBezTo>
                        <a:pt x="300" y="18"/>
                        <a:pt x="308" y="36"/>
                        <a:pt x="318" y="53"/>
                      </a:cubicBezTo>
                      <a:cubicBezTo>
                        <a:pt x="435" y="255"/>
                        <a:pt x="693" y="324"/>
                        <a:pt x="895" y="208"/>
                      </a:cubicBezTo>
                      <a:cubicBezTo>
                        <a:pt x="923" y="192"/>
                        <a:pt x="948" y="173"/>
                        <a:pt x="971" y="152"/>
                      </a:cubicBezTo>
                      <a:lnTo>
                        <a:pt x="1051" y="238"/>
                      </a:lnTo>
                      <a:close/>
                    </a:path>
                  </a:pathLst>
                </a:custGeom>
                <a:solidFill>
                  <a:srgbClr val="E9419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sp>
            <p:nvSpPr>
              <p:cNvPr id="40" name="ZoneTexte 39"/>
              <p:cNvSpPr txBox="1"/>
              <p:nvPr/>
            </p:nvSpPr>
            <p:spPr>
              <a:xfrm>
                <a:off x="7019460" y="3015127"/>
                <a:ext cx="2246880" cy="21581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fr-FR" b="1" kern="0" dirty="0">
                    <a:solidFill>
                      <a:srgbClr val="000000"/>
                    </a:solidFill>
                    <a:latin typeface="Calibri" panose="020F0502020204030204" pitchFamily="34" charset="0"/>
                    <a:ea typeface="Tahoma" panose="020B0604030504040204" pitchFamily="34" charset="0"/>
                    <a:cs typeface="Calibri" panose="020F0502020204030204" pitchFamily="34" charset="0"/>
                    <a:sym typeface="Arial"/>
                  </a:rPr>
                  <a:t>Développer les usages Mon espace santé pour améliorer la prise en charge des patients </a:t>
                </a:r>
                <a:endParaRPr kumimoji="0" lang="fr-FR" b="0" i="0" u="none" strike="noStrike" kern="0" cap="none" spc="0" normalizeH="0" baseline="0" noProof="0" dirty="0">
                  <a:ln>
                    <a:noFill/>
                  </a:ln>
                  <a:solidFill>
                    <a:srgbClr val="000000"/>
                  </a:solidFill>
                  <a:effectLst/>
                  <a:uLnTx/>
                  <a:uFillTx/>
                  <a:latin typeface="Calibri" panose="020F0502020204030204" pitchFamily="34" charset="0"/>
                  <a:ea typeface="Tahoma" panose="020B0604030504040204" pitchFamily="34" charset="0"/>
                  <a:cs typeface="Calibri" panose="020F0502020204030204" pitchFamily="34" charset="0"/>
                  <a:sym typeface="Arial"/>
                </a:endParaRPr>
              </a:p>
            </p:txBody>
          </p:sp>
          <p:sp>
            <p:nvSpPr>
              <p:cNvPr id="41" name="ZoneTexte 40"/>
              <p:cNvSpPr txBox="1"/>
              <p:nvPr/>
            </p:nvSpPr>
            <p:spPr>
              <a:xfrm>
                <a:off x="9364602" y="1626805"/>
                <a:ext cx="4699791" cy="102228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006AB2"/>
                    </a:solidFill>
                    <a:effectLst/>
                    <a:uLnTx/>
                    <a:uFillTx/>
                    <a:latin typeface="Calibri" panose="020F0502020204030204" pitchFamily="34" charset="0"/>
                    <a:ea typeface="Tahoma" panose="020B0604030504040204" pitchFamily="34" charset="0"/>
                    <a:cs typeface="Calibri" panose="020F0502020204030204" pitchFamily="34" charset="0"/>
                    <a:sym typeface="Arial"/>
                  </a:rPr>
                  <a:t>Alimentation du dossier médical et envoi de messages vers la messagerie de Mon espace santé par les acteurs de santé </a:t>
                </a:r>
                <a:endParaRPr kumimoji="0" lang="fr-FR" sz="1600" b="0" i="0" u="none" strike="noStrike" kern="0" cap="none" spc="0" normalizeH="0" baseline="0" noProof="0" dirty="0">
                  <a:ln>
                    <a:noFill/>
                  </a:ln>
                  <a:solidFill>
                    <a:srgbClr val="006AB2"/>
                  </a:solidFill>
                  <a:effectLst/>
                  <a:uLnTx/>
                  <a:uFillTx/>
                  <a:latin typeface="Calibri" panose="020F0502020204030204" pitchFamily="34" charset="0"/>
                  <a:ea typeface="Tahoma" panose="020B0604030504040204" pitchFamily="34" charset="0"/>
                  <a:cs typeface="Calibri" panose="020F0502020204030204" pitchFamily="34" charset="0"/>
                  <a:sym typeface="Arial"/>
                </a:endParaRPr>
              </a:p>
            </p:txBody>
          </p:sp>
          <p:sp>
            <p:nvSpPr>
              <p:cNvPr id="42" name="ZoneTexte 41"/>
              <p:cNvSpPr txBox="1"/>
              <p:nvPr/>
            </p:nvSpPr>
            <p:spPr>
              <a:xfrm>
                <a:off x="10566945" y="5174343"/>
                <a:ext cx="4109077" cy="102228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chemeClr val="tx1">
                        <a:lumMod val="75000"/>
                      </a:schemeClr>
                    </a:solidFill>
                    <a:effectLst/>
                    <a:uLnTx/>
                    <a:uFillTx/>
                    <a:latin typeface="Calibri" panose="020F0502020204030204" pitchFamily="34" charset="0"/>
                    <a:ea typeface="Tahoma" panose="020B0604030504040204" pitchFamily="34" charset="0"/>
                    <a:cs typeface="Calibri" panose="020F0502020204030204" pitchFamily="34" charset="0"/>
                    <a:sym typeface="Arial"/>
                  </a:rPr>
                  <a:t>Activation et alimentation du profil médical par les usagers Mon espace santé </a:t>
                </a:r>
                <a:endParaRPr kumimoji="0" lang="fr-FR" sz="1600" b="0" i="0" u="none" strike="noStrike" kern="0" cap="none" spc="0" normalizeH="0" baseline="0" noProof="0" dirty="0">
                  <a:ln>
                    <a:noFill/>
                  </a:ln>
                  <a:solidFill>
                    <a:schemeClr val="tx1">
                      <a:lumMod val="75000"/>
                    </a:schemeClr>
                  </a:solidFill>
                  <a:effectLst/>
                  <a:uLnTx/>
                  <a:uFillTx/>
                  <a:latin typeface="Calibri" panose="020F0502020204030204" pitchFamily="34" charset="0"/>
                  <a:ea typeface="Tahoma" panose="020B0604030504040204" pitchFamily="34" charset="0"/>
                  <a:cs typeface="Calibri" panose="020F0502020204030204" pitchFamily="34" charset="0"/>
                  <a:sym typeface="Arial"/>
                </a:endParaRPr>
              </a:p>
            </p:txBody>
          </p:sp>
          <p:sp>
            <p:nvSpPr>
              <p:cNvPr id="43" name="ZoneTexte 42"/>
              <p:cNvSpPr txBox="1"/>
              <p:nvPr/>
            </p:nvSpPr>
            <p:spPr>
              <a:xfrm>
                <a:off x="1833656" y="5247798"/>
                <a:ext cx="3918472" cy="102228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fr-FR" sz="1600" b="1" i="0" u="none" strike="noStrike" kern="0" cap="none" spc="0" normalizeH="0" baseline="0" noProof="0" dirty="0">
                    <a:ln>
                      <a:noFill/>
                    </a:ln>
                    <a:solidFill>
                      <a:srgbClr val="E94190"/>
                    </a:solidFill>
                    <a:effectLst/>
                    <a:uLnTx/>
                    <a:uFillTx/>
                    <a:latin typeface="Calibri" panose="020F0502020204030204" pitchFamily="34" charset="0"/>
                    <a:ea typeface="Tahoma" panose="020B0604030504040204" pitchFamily="34" charset="0"/>
                    <a:cs typeface="Calibri" panose="020F0502020204030204" pitchFamily="34" charset="0"/>
                    <a:sym typeface="Arial"/>
                  </a:rPr>
                  <a:t>Consultation du dossier médical et poursuite interactions entre PS et patients </a:t>
                </a:r>
                <a:endParaRPr kumimoji="0" lang="fr-FR" sz="1600" b="0" i="0" u="none" strike="noStrike" kern="0" cap="none" spc="0" normalizeH="0" baseline="0" noProof="0" dirty="0">
                  <a:ln>
                    <a:noFill/>
                  </a:ln>
                  <a:solidFill>
                    <a:srgbClr val="E94190"/>
                  </a:solidFill>
                  <a:effectLst/>
                  <a:uLnTx/>
                  <a:uFillTx/>
                  <a:latin typeface="Calibri" panose="020F0502020204030204" pitchFamily="34" charset="0"/>
                  <a:ea typeface="Tahoma" panose="020B0604030504040204" pitchFamily="34" charset="0"/>
                  <a:cs typeface="Calibri" panose="020F0502020204030204" pitchFamily="34" charset="0"/>
                  <a:sym typeface="Arial"/>
                </a:endParaRPr>
              </a:p>
            </p:txBody>
          </p:sp>
        </p:grpSp>
        <p:pic>
          <p:nvPicPr>
            <p:cNvPr id="47" name="Picture 2" descr="Put free icon">
              <a:extLst>
                <a:ext uri="{FF2B5EF4-FFF2-40B4-BE49-F238E27FC236}">
                  <a16:creationId xmlns:a16="http://schemas.microsoft.com/office/drawing/2014/main" id="{B8F54267-EB4C-44CC-88A6-80DE892D1829}"/>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955352" y="2513709"/>
              <a:ext cx="576000" cy="58484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Health check free icon">
              <a:extLst>
                <a:ext uri="{FF2B5EF4-FFF2-40B4-BE49-F238E27FC236}">
                  <a16:creationId xmlns:a16="http://schemas.microsoft.com/office/drawing/2014/main" id="{B8C3B3E6-1922-4C30-8A83-5A032A16FB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0276" y="5423287"/>
              <a:ext cx="576000" cy="576000"/>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2" descr="Medical records free icon">
            <a:extLst>
              <a:ext uri="{FF2B5EF4-FFF2-40B4-BE49-F238E27FC236}">
                <a16:creationId xmlns:a16="http://schemas.microsoft.com/office/drawing/2014/main" id="{A0B4ED88-F91E-4785-9067-D4E661BB1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2686" y="5460999"/>
            <a:ext cx="576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30970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Mon espace santé et le Ségur du numérique en santé </a:t>
            </a:r>
          </a:p>
        </p:txBody>
      </p:sp>
    </p:spTree>
    <p:extLst>
      <p:ext uri="{BB962C8B-B14F-4D97-AF65-F5344CB8AC3E}">
        <p14:creationId xmlns:p14="http://schemas.microsoft.com/office/powerpoint/2010/main" val="171899294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normAutofit/>
          </a:bodyPr>
          <a:lstStyle/>
          <a:p>
            <a:r>
              <a:rPr lang="fr-FR" dirty="0">
                <a:latin typeface="Calibri" panose="020F0502020204030204" pitchFamily="34" charset="0"/>
                <a:cs typeface="Calibri" panose="020F0502020204030204" pitchFamily="34" charset="0"/>
              </a:rPr>
              <a:t>Présentation du Ségur du numérique en santé</a:t>
            </a:r>
          </a:p>
        </p:txBody>
      </p:sp>
      <p:sp>
        <p:nvSpPr>
          <p:cNvPr id="6" name="Rectangle 5">
            <a:extLst>
              <a:ext uri="{FF2B5EF4-FFF2-40B4-BE49-F238E27FC236}">
                <a16:creationId xmlns:a16="http://schemas.microsoft.com/office/drawing/2014/main" id="{23B28016-BAA8-40A3-976C-ABDE7919D4E0}"/>
              </a:ext>
            </a:extLst>
          </p:cNvPr>
          <p:cNvSpPr>
            <a:spLocks/>
          </p:cNvSpPr>
          <p:nvPr/>
        </p:nvSpPr>
        <p:spPr>
          <a:xfrm>
            <a:off x="365957" y="2017439"/>
            <a:ext cx="7235570" cy="3533616"/>
          </a:xfrm>
          <a:prstGeom prst="rect">
            <a:avLst/>
          </a:prstGeom>
          <a:noFill/>
          <a:ln w="6350" cap="sq" cmpd="sng" algn="ctr">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lgn="just" defTabSz="914377">
              <a:spcBef>
                <a:spcPts val="300"/>
              </a:spcBef>
              <a:spcAft>
                <a:spcPts val="300"/>
              </a:spcAft>
              <a:buFont typeface="Wingdings" panose="05000000000000000000" pitchFamily="2" charset="2"/>
              <a:buChar char="q"/>
            </a:pPr>
            <a:r>
              <a:rPr lang="fr-FR" sz="1600" dirty="0">
                <a:latin typeface="Calibri" panose="020F0502020204030204" pitchFamily="34" charset="0"/>
                <a:cs typeface="Calibri" panose="020F0502020204030204" pitchFamily="34" charset="0"/>
              </a:rPr>
              <a:t>Le Ségur du numérique en santé a été créé dans l’objectif de </a:t>
            </a:r>
            <a:r>
              <a:rPr lang="fr-FR" sz="1600" b="1" dirty="0">
                <a:solidFill>
                  <a:srgbClr val="DF2680"/>
                </a:solidFill>
                <a:latin typeface="Calibri" panose="020F0502020204030204" pitchFamily="34" charset="0"/>
                <a:cs typeface="Calibri" panose="020F0502020204030204" pitchFamily="34" charset="0"/>
              </a:rPr>
              <a:t>généraliser</a:t>
            </a:r>
            <a:r>
              <a:rPr lang="fr-FR" sz="1600" b="1" dirty="0">
                <a:latin typeface="Calibri" panose="020F0502020204030204" pitchFamily="34" charset="0"/>
                <a:cs typeface="Calibri" panose="020F0502020204030204" pitchFamily="34" charset="0"/>
              </a:rPr>
              <a:t> </a:t>
            </a:r>
            <a:r>
              <a:rPr lang="fr-FR" sz="1600" dirty="0">
                <a:latin typeface="Calibri" panose="020F0502020204030204" pitchFamily="34" charset="0"/>
                <a:cs typeface="Calibri" panose="020F0502020204030204" pitchFamily="34" charset="0"/>
              </a:rPr>
              <a:t>le</a:t>
            </a:r>
            <a:r>
              <a:rPr lang="fr-FR" sz="1600" b="1" dirty="0">
                <a:latin typeface="Calibri" panose="020F0502020204030204" pitchFamily="34" charset="0"/>
                <a:cs typeface="Calibri" panose="020F0502020204030204" pitchFamily="34" charset="0"/>
              </a:rPr>
              <a:t> </a:t>
            </a:r>
            <a:r>
              <a:rPr lang="fr-FR" sz="1600" b="1" dirty="0">
                <a:solidFill>
                  <a:srgbClr val="DF2680"/>
                </a:solidFill>
                <a:latin typeface="Calibri" panose="020F0502020204030204" pitchFamily="34" charset="0"/>
                <a:cs typeface="Calibri" panose="020F0502020204030204" pitchFamily="34" charset="0"/>
              </a:rPr>
              <a:t>partage et l'échange fluide et sécurisé </a:t>
            </a:r>
            <a:r>
              <a:rPr lang="fr-FR" sz="1600" dirty="0">
                <a:latin typeface="Calibri" panose="020F0502020204030204" pitchFamily="34" charset="0"/>
                <a:cs typeface="Calibri" panose="020F0502020204030204" pitchFamily="34" charset="0"/>
              </a:rPr>
              <a:t>des données de santé </a:t>
            </a:r>
            <a:r>
              <a:rPr lang="fr-FR" sz="1600" b="1" dirty="0">
                <a:solidFill>
                  <a:srgbClr val="DF2680"/>
                </a:solidFill>
                <a:latin typeface="Calibri" panose="020F0502020204030204" pitchFamily="34" charset="0"/>
                <a:cs typeface="Calibri" panose="020F0502020204030204" pitchFamily="34" charset="0"/>
              </a:rPr>
              <a:t>entre professionnels de santé et avec l’usager</a:t>
            </a:r>
            <a:r>
              <a:rPr lang="fr-FR" sz="1600" b="1" dirty="0">
                <a:latin typeface="Calibri" panose="020F0502020204030204" pitchFamily="34" charset="0"/>
                <a:cs typeface="Calibri" panose="020F0502020204030204" pitchFamily="34" charset="0"/>
              </a:rPr>
              <a:t> </a:t>
            </a:r>
            <a:r>
              <a:rPr lang="fr-FR" sz="1600" dirty="0">
                <a:latin typeface="Calibri" panose="020F0502020204030204" pitchFamily="34" charset="0"/>
                <a:cs typeface="Calibri" panose="020F0502020204030204" pitchFamily="34" charset="0"/>
              </a:rPr>
              <a:t>pour mieux prévenir et mieux soigner.</a:t>
            </a:r>
          </a:p>
          <a:p>
            <a:pPr algn="just" defTabSz="914377">
              <a:spcBef>
                <a:spcPts val="300"/>
              </a:spcBef>
              <a:spcAft>
                <a:spcPts val="300"/>
              </a:spcAft>
            </a:pPr>
            <a:endParaRPr lang="fr-FR" sz="1600" dirty="0">
              <a:latin typeface="Calibri" panose="020F0502020204030204" pitchFamily="34" charset="0"/>
              <a:cs typeface="Calibri" panose="020F0502020204030204" pitchFamily="34" charset="0"/>
            </a:endParaRPr>
          </a:p>
          <a:p>
            <a:pPr marL="285750" indent="-285750" algn="just" defTabSz="914377">
              <a:spcBef>
                <a:spcPts val="300"/>
              </a:spcBef>
              <a:spcAft>
                <a:spcPts val="300"/>
              </a:spcAft>
              <a:buFont typeface="Wingdings" panose="05000000000000000000" pitchFamily="2" charset="2"/>
              <a:buChar char="q"/>
            </a:pPr>
            <a:r>
              <a:rPr lang="fr-FR" sz="1600" dirty="0">
                <a:latin typeface="Calibri" panose="020F0502020204030204" pitchFamily="34" charset="0"/>
                <a:cs typeface="Calibri" panose="020F0502020204030204" pitchFamily="34" charset="0"/>
              </a:rPr>
              <a:t>Ce programme permettra d’alimenter </a:t>
            </a:r>
            <a:r>
              <a:rPr lang="fr-FR" sz="1600" b="1" dirty="0">
                <a:solidFill>
                  <a:srgbClr val="DF2680"/>
                </a:solidFill>
                <a:latin typeface="Calibri" panose="020F0502020204030204" pitchFamily="34" charset="0"/>
                <a:cs typeface="Calibri" panose="020F0502020204030204" pitchFamily="34" charset="0"/>
              </a:rPr>
              <a:t>Mon espace santé, pour que chaque citoyen dispose d’une vision consolidée de son parcours de soins</a:t>
            </a:r>
            <a:r>
              <a:rPr lang="fr-FR" sz="1600" dirty="0">
                <a:latin typeface="Calibri" panose="020F0502020204030204" pitchFamily="34" charset="0"/>
                <a:cs typeface="Calibri" panose="020F0502020204030204" pitchFamily="34" charset="0"/>
              </a:rPr>
              <a:t> afin d’être acteur de sa santé. </a:t>
            </a:r>
          </a:p>
          <a:p>
            <a:pPr algn="just" defTabSz="914377">
              <a:spcBef>
                <a:spcPts val="300"/>
              </a:spcBef>
              <a:spcAft>
                <a:spcPts val="300"/>
              </a:spcAft>
            </a:pPr>
            <a:endParaRPr lang="fr-FR" sz="1600" dirty="0">
              <a:latin typeface="Calibri" panose="020F0502020204030204" pitchFamily="34" charset="0"/>
              <a:cs typeface="Calibri" panose="020F0502020204030204" pitchFamily="34" charset="0"/>
            </a:endParaRPr>
          </a:p>
          <a:p>
            <a:pPr marL="285750" indent="-285750" algn="just" defTabSz="914377">
              <a:spcBef>
                <a:spcPts val="300"/>
              </a:spcBef>
              <a:spcAft>
                <a:spcPts val="300"/>
              </a:spcAft>
              <a:buFont typeface="Wingdings" panose="05000000000000000000" pitchFamily="2" charset="2"/>
              <a:buChar char="q"/>
            </a:pPr>
            <a:r>
              <a:rPr lang="fr-FR" sz="1600" b="1" dirty="0">
                <a:solidFill>
                  <a:srgbClr val="DF2680"/>
                </a:solidFill>
                <a:latin typeface="Calibri" panose="020F0502020204030204" pitchFamily="34" charset="0"/>
                <a:cs typeface="Calibri" panose="020F0502020204030204" pitchFamily="34" charset="0"/>
              </a:rPr>
              <a:t>Un investissement historique de 2 milliards d’euros :</a:t>
            </a:r>
          </a:p>
          <a:p>
            <a:pPr marL="264795" indent="-169545" algn="just" defTabSz="914377">
              <a:spcBef>
                <a:spcPts val="300"/>
              </a:spcBef>
              <a:spcAft>
                <a:spcPts val="300"/>
              </a:spcAft>
              <a:buFont typeface="Wingdings" panose="05000000000000000000" pitchFamily="2" charset="2"/>
              <a:buChar char="§"/>
              <a:defRPr/>
            </a:pPr>
            <a:r>
              <a:rPr lang="fr-FR" sz="1600" b="1" dirty="0">
                <a:solidFill>
                  <a:srgbClr val="DF2680"/>
                </a:solidFill>
                <a:latin typeface="Calibri" panose="020F0502020204030204" pitchFamily="34" charset="0"/>
                <a:cs typeface="Calibri" panose="020F0502020204030204" pitchFamily="34" charset="0"/>
              </a:rPr>
              <a:t>1,4 milliards </a:t>
            </a:r>
            <a:r>
              <a:rPr lang="fr-FR" sz="1600" dirty="0">
                <a:latin typeface="Calibri" panose="020F0502020204030204" pitchFamily="34" charset="0"/>
                <a:cs typeface="Calibri" panose="020F0502020204030204" pitchFamily="34" charset="0"/>
              </a:rPr>
              <a:t>pour le partage des données de santé (sur 3 ans)</a:t>
            </a:r>
          </a:p>
          <a:p>
            <a:pPr marL="264795" indent="-169545" algn="just" defTabSz="914377">
              <a:spcBef>
                <a:spcPts val="300"/>
              </a:spcBef>
              <a:spcAft>
                <a:spcPts val="300"/>
              </a:spcAft>
              <a:buFont typeface="Wingdings" panose="05000000000000000000" pitchFamily="2" charset="2"/>
              <a:buChar char="§"/>
              <a:defRPr/>
            </a:pPr>
            <a:r>
              <a:rPr lang="fr-FR" sz="1600" b="1" dirty="0">
                <a:solidFill>
                  <a:srgbClr val="DF2680"/>
                </a:solidFill>
                <a:latin typeface="Calibri" panose="020F0502020204030204" pitchFamily="34" charset="0"/>
                <a:cs typeface="Calibri" panose="020F0502020204030204" pitchFamily="34" charset="0"/>
              </a:rPr>
              <a:t>600 millions </a:t>
            </a:r>
            <a:r>
              <a:rPr lang="fr-FR" sz="1600" dirty="0">
                <a:latin typeface="Calibri" panose="020F0502020204030204" pitchFamily="34" charset="0"/>
                <a:cs typeface="Calibri" panose="020F0502020204030204" pitchFamily="34" charset="0"/>
              </a:rPr>
              <a:t>dédiés au secteur médico-social (sur 5 ans) </a:t>
            </a:r>
          </a:p>
          <a:p>
            <a:pPr algn="just" defTabSz="914377">
              <a:spcBef>
                <a:spcPts val="300"/>
              </a:spcBef>
              <a:spcAft>
                <a:spcPts val="300"/>
              </a:spcAft>
              <a:defRPr/>
            </a:pPr>
            <a:r>
              <a:rPr lang="fr-FR" sz="1600" b="1" dirty="0">
                <a:latin typeface="Calibri" panose="020F0502020204030204" pitchFamily="34" charset="0"/>
                <a:cs typeface="Calibri" panose="020F0502020204030204" pitchFamily="34" charset="0"/>
              </a:rPr>
              <a:t>100% financé par le Plan de Relance et Résilience Européen</a:t>
            </a:r>
            <a:endParaRPr lang="fr-FR" sz="1600" dirty="0">
              <a:latin typeface="Calibri" panose="020F0502020204030204" pitchFamily="34" charset="0"/>
              <a:cs typeface="Calibri" panose="020F0502020204030204" pitchFamily="34" charset="0"/>
            </a:endParaRPr>
          </a:p>
          <a:p>
            <a:pPr algn="just" defTabSz="914377">
              <a:spcBef>
                <a:spcPts val="300"/>
              </a:spcBef>
              <a:spcAft>
                <a:spcPts val="300"/>
              </a:spcAft>
            </a:pPr>
            <a:endParaRPr lang="fr-FR" sz="1600" dirty="0">
              <a:latin typeface="Calibri" panose="020F0502020204030204" pitchFamily="34" charset="0"/>
              <a:cs typeface="Calibri" panose="020F0502020204030204" pitchFamily="34" charset="0"/>
            </a:endParaRPr>
          </a:p>
          <a:p>
            <a:pPr algn="just" defTabSz="914377">
              <a:spcBef>
                <a:spcPts val="300"/>
              </a:spcBef>
              <a:spcAft>
                <a:spcPts val="300"/>
              </a:spcAft>
            </a:pPr>
            <a:r>
              <a:rPr lang="fr-FR" sz="1600" dirty="0">
                <a:latin typeface="Calibri" panose="020F0502020204030204" pitchFamily="34" charset="0"/>
                <a:cs typeface="Calibri" panose="020F0502020204030204" pitchFamily="34" charset="0"/>
              </a:rPr>
              <a:t>  </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2660" y="1884304"/>
            <a:ext cx="3666751" cy="3666751"/>
          </a:xfrm>
          <a:prstGeom prst="rect">
            <a:avLst/>
          </a:prstGeom>
        </p:spPr>
      </p:pic>
    </p:spTree>
    <p:extLst>
      <p:ext uri="{BB962C8B-B14F-4D97-AF65-F5344CB8AC3E}">
        <p14:creationId xmlns:p14="http://schemas.microsoft.com/office/powerpoint/2010/main" val="255159842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779265" y="1662544"/>
            <a:ext cx="4626179" cy="4374561"/>
            <a:chOff x="764259" y="1662544"/>
            <a:chExt cx="4927501" cy="4374561"/>
          </a:xfrm>
        </p:grpSpPr>
        <p:grpSp>
          <p:nvGrpSpPr>
            <p:cNvPr id="26" name="Groupe 25">
              <a:extLst>
                <a:ext uri="{FF2B5EF4-FFF2-40B4-BE49-F238E27FC236}">
                  <a16:creationId xmlns:a16="http://schemas.microsoft.com/office/drawing/2014/main" id="{0AB8873E-C74E-44E8-A605-557C58CD0921}"/>
                </a:ext>
              </a:extLst>
            </p:cNvPr>
            <p:cNvGrpSpPr/>
            <p:nvPr/>
          </p:nvGrpSpPr>
          <p:grpSpPr>
            <a:xfrm>
              <a:off x="764259" y="1662544"/>
              <a:ext cx="4927501" cy="4374561"/>
              <a:chOff x="416762" y="1471340"/>
              <a:chExt cx="5022287" cy="4698803"/>
            </a:xfrm>
          </p:grpSpPr>
          <p:pic>
            <p:nvPicPr>
              <p:cNvPr id="28" name="object 10">
                <a:extLst>
                  <a:ext uri="{FF2B5EF4-FFF2-40B4-BE49-F238E27FC236}">
                    <a16:creationId xmlns:a16="http://schemas.microsoft.com/office/drawing/2014/main" id="{7488ED5E-A06C-49DF-AF6A-9966AFA5D479}"/>
                  </a:ext>
                </a:extLst>
              </p:cNvPr>
              <p:cNvPicPr/>
              <p:nvPr/>
            </p:nvPicPr>
            <p:blipFill>
              <a:blip r:embed="rId2" cstate="print"/>
              <a:stretch>
                <a:fillRect/>
              </a:stretch>
            </p:blipFill>
            <p:spPr>
              <a:xfrm>
                <a:off x="416762" y="1471340"/>
                <a:ext cx="5022287" cy="4698803"/>
              </a:xfrm>
              <a:prstGeom prst="rect">
                <a:avLst/>
              </a:prstGeom>
            </p:spPr>
          </p:pic>
          <p:sp>
            <p:nvSpPr>
              <p:cNvPr id="30" name="object 11">
                <a:extLst>
                  <a:ext uri="{FF2B5EF4-FFF2-40B4-BE49-F238E27FC236}">
                    <a16:creationId xmlns:a16="http://schemas.microsoft.com/office/drawing/2014/main" id="{1FD7760B-2F1D-4212-A4A7-8585C355B3A3}"/>
                  </a:ext>
                </a:extLst>
              </p:cNvPr>
              <p:cNvSpPr/>
              <p:nvPr/>
            </p:nvSpPr>
            <p:spPr>
              <a:xfrm>
                <a:off x="723880" y="2526658"/>
                <a:ext cx="4390770" cy="3510140"/>
              </a:xfrm>
              <a:custGeom>
                <a:avLst/>
                <a:gdLst/>
                <a:ahLst/>
                <a:cxnLst/>
                <a:rect l="l" t="t" r="r" b="b"/>
                <a:pathLst>
                  <a:path w="4259580" h="3819525">
                    <a:moveTo>
                      <a:pt x="0" y="2426208"/>
                    </a:moveTo>
                    <a:lnTo>
                      <a:pt x="2921" y="2379189"/>
                    </a:lnTo>
                    <a:lnTo>
                      <a:pt x="11450" y="2333911"/>
                    </a:lnTo>
                    <a:lnTo>
                      <a:pt x="25236" y="2290725"/>
                    </a:lnTo>
                    <a:lnTo>
                      <a:pt x="43926" y="2249983"/>
                    </a:lnTo>
                    <a:lnTo>
                      <a:pt x="67171" y="2212036"/>
                    </a:lnTo>
                    <a:lnTo>
                      <a:pt x="94619" y="2177236"/>
                    </a:lnTo>
                    <a:lnTo>
                      <a:pt x="125917" y="2145936"/>
                    </a:lnTo>
                    <a:lnTo>
                      <a:pt x="160715" y="2118486"/>
                    </a:lnTo>
                    <a:lnTo>
                      <a:pt x="198662" y="2095238"/>
                    </a:lnTo>
                    <a:lnTo>
                      <a:pt x="239405" y="2076544"/>
                    </a:lnTo>
                    <a:lnTo>
                      <a:pt x="282594" y="2062756"/>
                    </a:lnTo>
                    <a:lnTo>
                      <a:pt x="327877" y="2054225"/>
                    </a:lnTo>
                    <a:lnTo>
                      <a:pt x="374903" y="2051304"/>
                    </a:lnTo>
                    <a:lnTo>
                      <a:pt x="421922" y="2054225"/>
                    </a:lnTo>
                    <a:lnTo>
                      <a:pt x="467200" y="2062756"/>
                    </a:lnTo>
                    <a:lnTo>
                      <a:pt x="510386" y="2076544"/>
                    </a:lnTo>
                    <a:lnTo>
                      <a:pt x="551128" y="2095238"/>
                    </a:lnTo>
                    <a:lnTo>
                      <a:pt x="589075" y="2118486"/>
                    </a:lnTo>
                    <a:lnTo>
                      <a:pt x="623875" y="2145936"/>
                    </a:lnTo>
                    <a:lnTo>
                      <a:pt x="655175" y="2177236"/>
                    </a:lnTo>
                    <a:lnTo>
                      <a:pt x="682625" y="2212036"/>
                    </a:lnTo>
                    <a:lnTo>
                      <a:pt x="705873" y="2249983"/>
                    </a:lnTo>
                    <a:lnTo>
                      <a:pt x="724567" y="2290725"/>
                    </a:lnTo>
                    <a:lnTo>
                      <a:pt x="738355" y="2333911"/>
                    </a:lnTo>
                    <a:lnTo>
                      <a:pt x="746886" y="2379189"/>
                    </a:lnTo>
                    <a:lnTo>
                      <a:pt x="749807" y="2426208"/>
                    </a:lnTo>
                    <a:lnTo>
                      <a:pt x="746886" y="2473226"/>
                    </a:lnTo>
                    <a:lnTo>
                      <a:pt x="738355" y="2518504"/>
                    </a:lnTo>
                    <a:lnTo>
                      <a:pt x="724567" y="2561690"/>
                    </a:lnTo>
                    <a:lnTo>
                      <a:pt x="705873" y="2602432"/>
                    </a:lnTo>
                    <a:lnTo>
                      <a:pt x="682625" y="2640379"/>
                    </a:lnTo>
                    <a:lnTo>
                      <a:pt x="655175" y="2675179"/>
                    </a:lnTo>
                    <a:lnTo>
                      <a:pt x="623875" y="2706479"/>
                    </a:lnTo>
                    <a:lnTo>
                      <a:pt x="589075" y="2733929"/>
                    </a:lnTo>
                    <a:lnTo>
                      <a:pt x="551128" y="2757177"/>
                    </a:lnTo>
                    <a:lnTo>
                      <a:pt x="510386" y="2775871"/>
                    </a:lnTo>
                    <a:lnTo>
                      <a:pt x="467200" y="2789659"/>
                    </a:lnTo>
                    <a:lnTo>
                      <a:pt x="421922" y="2798190"/>
                    </a:lnTo>
                    <a:lnTo>
                      <a:pt x="374903" y="2801112"/>
                    </a:lnTo>
                    <a:lnTo>
                      <a:pt x="327877" y="2798190"/>
                    </a:lnTo>
                    <a:lnTo>
                      <a:pt x="282594" y="2789659"/>
                    </a:lnTo>
                    <a:lnTo>
                      <a:pt x="239405" y="2775871"/>
                    </a:lnTo>
                    <a:lnTo>
                      <a:pt x="198662" y="2757177"/>
                    </a:lnTo>
                    <a:lnTo>
                      <a:pt x="160715" y="2733929"/>
                    </a:lnTo>
                    <a:lnTo>
                      <a:pt x="125917" y="2706479"/>
                    </a:lnTo>
                    <a:lnTo>
                      <a:pt x="94619" y="2675179"/>
                    </a:lnTo>
                    <a:lnTo>
                      <a:pt x="67171" y="2640379"/>
                    </a:lnTo>
                    <a:lnTo>
                      <a:pt x="43926" y="2602432"/>
                    </a:lnTo>
                    <a:lnTo>
                      <a:pt x="25236" y="2561690"/>
                    </a:lnTo>
                    <a:lnTo>
                      <a:pt x="11450" y="2518504"/>
                    </a:lnTo>
                    <a:lnTo>
                      <a:pt x="2921" y="2473226"/>
                    </a:lnTo>
                    <a:lnTo>
                      <a:pt x="0" y="2426208"/>
                    </a:lnTo>
                    <a:close/>
                  </a:path>
                  <a:path w="4259580" h="3819525">
                    <a:moveTo>
                      <a:pt x="0" y="397764"/>
                    </a:moveTo>
                    <a:lnTo>
                      <a:pt x="2921" y="350745"/>
                    </a:lnTo>
                    <a:lnTo>
                      <a:pt x="11450" y="305467"/>
                    </a:lnTo>
                    <a:lnTo>
                      <a:pt x="25236" y="262281"/>
                    </a:lnTo>
                    <a:lnTo>
                      <a:pt x="43926" y="221539"/>
                    </a:lnTo>
                    <a:lnTo>
                      <a:pt x="67171" y="183592"/>
                    </a:lnTo>
                    <a:lnTo>
                      <a:pt x="94619" y="148792"/>
                    </a:lnTo>
                    <a:lnTo>
                      <a:pt x="125917" y="117492"/>
                    </a:lnTo>
                    <a:lnTo>
                      <a:pt x="160715" y="90042"/>
                    </a:lnTo>
                    <a:lnTo>
                      <a:pt x="198662" y="66794"/>
                    </a:lnTo>
                    <a:lnTo>
                      <a:pt x="239405" y="48100"/>
                    </a:lnTo>
                    <a:lnTo>
                      <a:pt x="282594" y="34312"/>
                    </a:lnTo>
                    <a:lnTo>
                      <a:pt x="327877" y="25781"/>
                    </a:lnTo>
                    <a:lnTo>
                      <a:pt x="374903" y="22860"/>
                    </a:lnTo>
                    <a:lnTo>
                      <a:pt x="421922" y="25781"/>
                    </a:lnTo>
                    <a:lnTo>
                      <a:pt x="467200" y="34312"/>
                    </a:lnTo>
                    <a:lnTo>
                      <a:pt x="510386" y="48100"/>
                    </a:lnTo>
                    <a:lnTo>
                      <a:pt x="551128" y="66794"/>
                    </a:lnTo>
                    <a:lnTo>
                      <a:pt x="589075" y="90042"/>
                    </a:lnTo>
                    <a:lnTo>
                      <a:pt x="623875" y="117492"/>
                    </a:lnTo>
                    <a:lnTo>
                      <a:pt x="655175" y="148792"/>
                    </a:lnTo>
                    <a:lnTo>
                      <a:pt x="682625" y="183592"/>
                    </a:lnTo>
                    <a:lnTo>
                      <a:pt x="705873" y="221539"/>
                    </a:lnTo>
                    <a:lnTo>
                      <a:pt x="724567" y="262281"/>
                    </a:lnTo>
                    <a:lnTo>
                      <a:pt x="738355" y="305467"/>
                    </a:lnTo>
                    <a:lnTo>
                      <a:pt x="746886" y="350745"/>
                    </a:lnTo>
                    <a:lnTo>
                      <a:pt x="749807" y="397764"/>
                    </a:lnTo>
                    <a:lnTo>
                      <a:pt x="746886" y="444782"/>
                    </a:lnTo>
                    <a:lnTo>
                      <a:pt x="738355" y="490060"/>
                    </a:lnTo>
                    <a:lnTo>
                      <a:pt x="724567" y="533246"/>
                    </a:lnTo>
                    <a:lnTo>
                      <a:pt x="705873" y="573988"/>
                    </a:lnTo>
                    <a:lnTo>
                      <a:pt x="682625" y="611935"/>
                    </a:lnTo>
                    <a:lnTo>
                      <a:pt x="655175" y="646735"/>
                    </a:lnTo>
                    <a:lnTo>
                      <a:pt x="623875" y="678035"/>
                    </a:lnTo>
                    <a:lnTo>
                      <a:pt x="589075" y="705485"/>
                    </a:lnTo>
                    <a:lnTo>
                      <a:pt x="551128" y="728733"/>
                    </a:lnTo>
                    <a:lnTo>
                      <a:pt x="510386" y="747427"/>
                    </a:lnTo>
                    <a:lnTo>
                      <a:pt x="467200" y="761215"/>
                    </a:lnTo>
                    <a:lnTo>
                      <a:pt x="421922" y="769746"/>
                    </a:lnTo>
                    <a:lnTo>
                      <a:pt x="374903" y="772668"/>
                    </a:lnTo>
                    <a:lnTo>
                      <a:pt x="327877" y="769746"/>
                    </a:lnTo>
                    <a:lnTo>
                      <a:pt x="282594" y="761215"/>
                    </a:lnTo>
                    <a:lnTo>
                      <a:pt x="239405" y="747427"/>
                    </a:lnTo>
                    <a:lnTo>
                      <a:pt x="198662" y="728733"/>
                    </a:lnTo>
                    <a:lnTo>
                      <a:pt x="160715" y="705485"/>
                    </a:lnTo>
                    <a:lnTo>
                      <a:pt x="125917" y="678035"/>
                    </a:lnTo>
                    <a:lnTo>
                      <a:pt x="94619" y="646735"/>
                    </a:lnTo>
                    <a:lnTo>
                      <a:pt x="67171" y="611935"/>
                    </a:lnTo>
                    <a:lnTo>
                      <a:pt x="43926" y="573988"/>
                    </a:lnTo>
                    <a:lnTo>
                      <a:pt x="25236" y="533246"/>
                    </a:lnTo>
                    <a:lnTo>
                      <a:pt x="11450" y="490060"/>
                    </a:lnTo>
                    <a:lnTo>
                      <a:pt x="2921" y="444782"/>
                    </a:lnTo>
                    <a:lnTo>
                      <a:pt x="0" y="397764"/>
                    </a:lnTo>
                    <a:close/>
                  </a:path>
                  <a:path w="4259580" h="3819525">
                    <a:moveTo>
                      <a:pt x="1763268" y="3443478"/>
                    </a:moveTo>
                    <a:lnTo>
                      <a:pt x="1766194" y="3396354"/>
                    </a:lnTo>
                    <a:lnTo>
                      <a:pt x="1774738" y="3350977"/>
                    </a:lnTo>
                    <a:lnTo>
                      <a:pt x="1788549" y="3307699"/>
                    </a:lnTo>
                    <a:lnTo>
                      <a:pt x="1807274" y="3266873"/>
                    </a:lnTo>
                    <a:lnTo>
                      <a:pt x="1830562" y="3228849"/>
                    </a:lnTo>
                    <a:lnTo>
                      <a:pt x="1858062" y="3193981"/>
                    </a:lnTo>
                    <a:lnTo>
                      <a:pt x="1889421" y="3162619"/>
                    </a:lnTo>
                    <a:lnTo>
                      <a:pt x="1924288" y="3135117"/>
                    </a:lnTo>
                    <a:lnTo>
                      <a:pt x="1962312" y="3111826"/>
                    </a:lnTo>
                    <a:lnTo>
                      <a:pt x="2003140" y="3093097"/>
                    </a:lnTo>
                    <a:lnTo>
                      <a:pt x="2046420" y="3079284"/>
                    </a:lnTo>
                    <a:lnTo>
                      <a:pt x="2091802" y="3070738"/>
                    </a:lnTo>
                    <a:lnTo>
                      <a:pt x="2138934" y="3067812"/>
                    </a:lnTo>
                    <a:lnTo>
                      <a:pt x="2186065" y="3070738"/>
                    </a:lnTo>
                    <a:lnTo>
                      <a:pt x="2231447" y="3079284"/>
                    </a:lnTo>
                    <a:lnTo>
                      <a:pt x="2274727" y="3093097"/>
                    </a:lnTo>
                    <a:lnTo>
                      <a:pt x="2315555" y="3111826"/>
                    </a:lnTo>
                    <a:lnTo>
                      <a:pt x="2353579" y="3135117"/>
                    </a:lnTo>
                    <a:lnTo>
                      <a:pt x="2388446" y="3162619"/>
                    </a:lnTo>
                    <a:lnTo>
                      <a:pt x="2419805" y="3193981"/>
                    </a:lnTo>
                    <a:lnTo>
                      <a:pt x="2447305" y="3228849"/>
                    </a:lnTo>
                    <a:lnTo>
                      <a:pt x="2470593" y="3266873"/>
                    </a:lnTo>
                    <a:lnTo>
                      <a:pt x="2489318" y="3307699"/>
                    </a:lnTo>
                    <a:lnTo>
                      <a:pt x="2503129" y="3350977"/>
                    </a:lnTo>
                    <a:lnTo>
                      <a:pt x="2511673" y="3396354"/>
                    </a:lnTo>
                    <a:lnTo>
                      <a:pt x="2514600" y="3443478"/>
                    </a:lnTo>
                    <a:lnTo>
                      <a:pt x="2511673" y="3490601"/>
                    </a:lnTo>
                    <a:lnTo>
                      <a:pt x="2503129" y="3535978"/>
                    </a:lnTo>
                    <a:lnTo>
                      <a:pt x="2489318" y="3579256"/>
                    </a:lnTo>
                    <a:lnTo>
                      <a:pt x="2470593" y="3620082"/>
                    </a:lnTo>
                    <a:lnTo>
                      <a:pt x="2447305" y="3658106"/>
                    </a:lnTo>
                    <a:lnTo>
                      <a:pt x="2419805" y="3692974"/>
                    </a:lnTo>
                    <a:lnTo>
                      <a:pt x="2388446" y="3724336"/>
                    </a:lnTo>
                    <a:lnTo>
                      <a:pt x="2353579" y="3751838"/>
                    </a:lnTo>
                    <a:lnTo>
                      <a:pt x="2315555" y="3775129"/>
                    </a:lnTo>
                    <a:lnTo>
                      <a:pt x="2274727" y="3793858"/>
                    </a:lnTo>
                    <a:lnTo>
                      <a:pt x="2231447" y="3807671"/>
                    </a:lnTo>
                    <a:lnTo>
                      <a:pt x="2186065" y="3816217"/>
                    </a:lnTo>
                    <a:lnTo>
                      <a:pt x="2138934" y="3819144"/>
                    </a:lnTo>
                    <a:lnTo>
                      <a:pt x="2091802" y="3816217"/>
                    </a:lnTo>
                    <a:lnTo>
                      <a:pt x="2046420" y="3807671"/>
                    </a:lnTo>
                    <a:lnTo>
                      <a:pt x="2003140" y="3793858"/>
                    </a:lnTo>
                    <a:lnTo>
                      <a:pt x="1962312" y="3775129"/>
                    </a:lnTo>
                    <a:lnTo>
                      <a:pt x="1924288" y="3751838"/>
                    </a:lnTo>
                    <a:lnTo>
                      <a:pt x="1889421" y="3724336"/>
                    </a:lnTo>
                    <a:lnTo>
                      <a:pt x="1858062" y="3692974"/>
                    </a:lnTo>
                    <a:lnTo>
                      <a:pt x="1830562" y="3658106"/>
                    </a:lnTo>
                    <a:lnTo>
                      <a:pt x="1807274" y="3620082"/>
                    </a:lnTo>
                    <a:lnTo>
                      <a:pt x="1788549" y="3579256"/>
                    </a:lnTo>
                    <a:lnTo>
                      <a:pt x="1774738" y="3535978"/>
                    </a:lnTo>
                    <a:lnTo>
                      <a:pt x="1766194" y="3490601"/>
                    </a:lnTo>
                    <a:lnTo>
                      <a:pt x="1763268" y="3443478"/>
                    </a:lnTo>
                    <a:close/>
                  </a:path>
                  <a:path w="4259580" h="3819525">
                    <a:moveTo>
                      <a:pt x="3509772" y="374904"/>
                    </a:moveTo>
                    <a:lnTo>
                      <a:pt x="3512693" y="327885"/>
                    </a:lnTo>
                    <a:lnTo>
                      <a:pt x="3521224" y="282607"/>
                    </a:lnTo>
                    <a:lnTo>
                      <a:pt x="3535012" y="239421"/>
                    </a:lnTo>
                    <a:lnTo>
                      <a:pt x="3553706" y="198679"/>
                    </a:lnTo>
                    <a:lnTo>
                      <a:pt x="3576954" y="160732"/>
                    </a:lnTo>
                    <a:lnTo>
                      <a:pt x="3604404" y="125932"/>
                    </a:lnTo>
                    <a:lnTo>
                      <a:pt x="3635704" y="94632"/>
                    </a:lnTo>
                    <a:lnTo>
                      <a:pt x="3670504" y="67182"/>
                    </a:lnTo>
                    <a:lnTo>
                      <a:pt x="3708451" y="43934"/>
                    </a:lnTo>
                    <a:lnTo>
                      <a:pt x="3749193" y="25240"/>
                    </a:lnTo>
                    <a:lnTo>
                      <a:pt x="3792379" y="11452"/>
                    </a:lnTo>
                    <a:lnTo>
                      <a:pt x="3837657" y="2921"/>
                    </a:lnTo>
                    <a:lnTo>
                      <a:pt x="3884676" y="0"/>
                    </a:lnTo>
                    <a:lnTo>
                      <a:pt x="3931694" y="2921"/>
                    </a:lnTo>
                    <a:lnTo>
                      <a:pt x="3976972" y="11452"/>
                    </a:lnTo>
                    <a:lnTo>
                      <a:pt x="4020158" y="25240"/>
                    </a:lnTo>
                    <a:lnTo>
                      <a:pt x="4060900" y="43934"/>
                    </a:lnTo>
                    <a:lnTo>
                      <a:pt x="4098847" y="67182"/>
                    </a:lnTo>
                    <a:lnTo>
                      <a:pt x="4133647" y="94632"/>
                    </a:lnTo>
                    <a:lnTo>
                      <a:pt x="4164947" y="125932"/>
                    </a:lnTo>
                    <a:lnTo>
                      <a:pt x="4192397" y="160732"/>
                    </a:lnTo>
                    <a:lnTo>
                      <a:pt x="4215645" y="198679"/>
                    </a:lnTo>
                    <a:lnTo>
                      <a:pt x="4234339" y="239421"/>
                    </a:lnTo>
                    <a:lnTo>
                      <a:pt x="4248127" y="282607"/>
                    </a:lnTo>
                    <a:lnTo>
                      <a:pt x="4256658" y="327885"/>
                    </a:lnTo>
                    <a:lnTo>
                      <a:pt x="4259580" y="374904"/>
                    </a:lnTo>
                    <a:lnTo>
                      <a:pt x="4256658" y="421922"/>
                    </a:lnTo>
                    <a:lnTo>
                      <a:pt x="4248127" y="467200"/>
                    </a:lnTo>
                    <a:lnTo>
                      <a:pt x="4234339" y="510386"/>
                    </a:lnTo>
                    <a:lnTo>
                      <a:pt x="4215645" y="551128"/>
                    </a:lnTo>
                    <a:lnTo>
                      <a:pt x="4192397" y="589075"/>
                    </a:lnTo>
                    <a:lnTo>
                      <a:pt x="4164947" y="623875"/>
                    </a:lnTo>
                    <a:lnTo>
                      <a:pt x="4133647" y="655175"/>
                    </a:lnTo>
                    <a:lnTo>
                      <a:pt x="4098847" y="682625"/>
                    </a:lnTo>
                    <a:lnTo>
                      <a:pt x="4060900" y="705873"/>
                    </a:lnTo>
                    <a:lnTo>
                      <a:pt x="4020158" y="724567"/>
                    </a:lnTo>
                    <a:lnTo>
                      <a:pt x="3976972" y="738355"/>
                    </a:lnTo>
                    <a:lnTo>
                      <a:pt x="3931694" y="746886"/>
                    </a:lnTo>
                    <a:lnTo>
                      <a:pt x="3884676" y="749808"/>
                    </a:lnTo>
                    <a:lnTo>
                      <a:pt x="3837657" y="746886"/>
                    </a:lnTo>
                    <a:lnTo>
                      <a:pt x="3792379" y="738355"/>
                    </a:lnTo>
                    <a:lnTo>
                      <a:pt x="3749193" y="724567"/>
                    </a:lnTo>
                    <a:lnTo>
                      <a:pt x="3708451" y="705873"/>
                    </a:lnTo>
                    <a:lnTo>
                      <a:pt x="3670504" y="682625"/>
                    </a:lnTo>
                    <a:lnTo>
                      <a:pt x="3635704" y="655175"/>
                    </a:lnTo>
                    <a:lnTo>
                      <a:pt x="3604404" y="623875"/>
                    </a:lnTo>
                    <a:lnTo>
                      <a:pt x="3576954" y="589075"/>
                    </a:lnTo>
                    <a:lnTo>
                      <a:pt x="3553706" y="551128"/>
                    </a:lnTo>
                    <a:lnTo>
                      <a:pt x="3535012" y="510386"/>
                    </a:lnTo>
                    <a:lnTo>
                      <a:pt x="3521224" y="467200"/>
                    </a:lnTo>
                    <a:lnTo>
                      <a:pt x="3512693" y="421922"/>
                    </a:lnTo>
                    <a:lnTo>
                      <a:pt x="3509772" y="374904"/>
                    </a:lnTo>
                    <a:close/>
                  </a:path>
                </a:pathLst>
              </a:custGeom>
              <a:ln w="28956">
                <a:solidFill>
                  <a:srgbClr val="6FAC46"/>
                </a:solidFill>
              </a:ln>
            </p:spPr>
            <p:txBody>
              <a:bodyPr wrap="square" lIns="0" tIns="0" rIns="0" bIns="0" rtlCol="0"/>
              <a:lstStyle/>
              <a:p>
                <a:pPr defTabSz="1219139">
                  <a:defRPr/>
                </a:pPr>
                <a:endParaRPr sz="2400" kern="0">
                  <a:solidFill>
                    <a:prstClr val="black"/>
                  </a:solidFill>
                </a:endParaRPr>
              </a:p>
            </p:txBody>
          </p:sp>
          <p:sp>
            <p:nvSpPr>
              <p:cNvPr id="38" name="object 12">
                <a:extLst>
                  <a:ext uri="{FF2B5EF4-FFF2-40B4-BE49-F238E27FC236}">
                    <a16:creationId xmlns:a16="http://schemas.microsoft.com/office/drawing/2014/main" id="{CB4E46E2-C0EF-4C7D-996A-E95E6FEEB229}"/>
                  </a:ext>
                </a:extLst>
              </p:cNvPr>
              <p:cNvSpPr/>
              <p:nvPr/>
            </p:nvSpPr>
            <p:spPr>
              <a:xfrm>
                <a:off x="2541455" y="1588286"/>
                <a:ext cx="2582883" cy="3489132"/>
              </a:xfrm>
              <a:custGeom>
                <a:avLst/>
                <a:gdLst/>
                <a:ahLst/>
                <a:cxnLst/>
                <a:rect l="l" t="t" r="r" b="b"/>
                <a:pathLst>
                  <a:path w="2505710" h="3796665">
                    <a:moveTo>
                      <a:pt x="0" y="374903"/>
                    </a:moveTo>
                    <a:lnTo>
                      <a:pt x="2926" y="327885"/>
                    </a:lnTo>
                    <a:lnTo>
                      <a:pt x="11470" y="282607"/>
                    </a:lnTo>
                    <a:lnTo>
                      <a:pt x="25281" y="239421"/>
                    </a:lnTo>
                    <a:lnTo>
                      <a:pt x="44006" y="198679"/>
                    </a:lnTo>
                    <a:lnTo>
                      <a:pt x="67294" y="160732"/>
                    </a:lnTo>
                    <a:lnTo>
                      <a:pt x="94794" y="125932"/>
                    </a:lnTo>
                    <a:lnTo>
                      <a:pt x="126153" y="94632"/>
                    </a:lnTo>
                    <a:lnTo>
                      <a:pt x="161020" y="67182"/>
                    </a:lnTo>
                    <a:lnTo>
                      <a:pt x="199044" y="43934"/>
                    </a:lnTo>
                    <a:lnTo>
                      <a:pt x="239872" y="25240"/>
                    </a:lnTo>
                    <a:lnTo>
                      <a:pt x="283152" y="11452"/>
                    </a:lnTo>
                    <a:lnTo>
                      <a:pt x="328534" y="2921"/>
                    </a:lnTo>
                    <a:lnTo>
                      <a:pt x="375665" y="0"/>
                    </a:lnTo>
                    <a:lnTo>
                      <a:pt x="422797" y="2921"/>
                    </a:lnTo>
                    <a:lnTo>
                      <a:pt x="468179" y="11452"/>
                    </a:lnTo>
                    <a:lnTo>
                      <a:pt x="511459" y="25240"/>
                    </a:lnTo>
                    <a:lnTo>
                      <a:pt x="552287" y="43934"/>
                    </a:lnTo>
                    <a:lnTo>
                      <a:pt x="590311" y="67182"/>
                    </a:lnTo>
                    <a:lnTo>
                      <a:pt x="625178" y="94632"/>
                    </a:lnTo>
                    <a:lnTo>
                      <a:pt x="656537" y="125932"/>
                    </a:lnTo>
                    <a:lnTo>
                      <a:pt x="684037" y="160732"/>
                    </a:lnTo>
                    <a:lnTo>
                      <a:pt x="707325" y="198679"/>
                    </a:lnTo>
                    <a:lnTo>
                      <a:pt x="726050" y="239421"/>
                    </a:lnTo>
                    <a:lnTo>
                      <a:pt x="739861" y="282607"/>
                    </a:lnTo>
                    <a:lnTo>
                      <a:pt x="748405" y="327885"/>
                    </a:lnTo>
                    <a:lnTo>
                      <a:pt x="751332" y="374903"/>
                    </a:lnTo>
                    <a:lnTo>
                      <a:pt x="748405" y="421922"/>
                    </a:lnTo>
                    <a:lnTo>
                      <a:pt x="739861" y="467200"/>
                    </a:lnTo>
                    <a:lnTo>
                      <a:pt x="726050" y="510386"/>
                    </a:lnTo>
                    <a:lnTo>
                      <a:pt x="707325" y="551128"/>
                    </a:lnTo>
                    <a:lnTo>
                      <a:pt x="684037" y="589075"/>
                    </a:lnTo>
                    <a:lnTo>
                      <a:pt x="656537" y="623875"/>
                    </a:lnTo>
                    <a:lnTo>
                      <a:pt x="625178" y="655175"/>
                    </a:lnTo>
                    <a:lnTo>
                      <a:pt x="590311" y="682625"/>
                    </a:lnTo>
                    <a:lnTo>
                      <a:pt x="552287" y="705873"/>
                    </a:lnTo>
                    <a:lnTo>
                      <a:pt x="511459" y="724567"/>
                    </a:lnTo>
                    <a:lnTo>
                      <a:pt x="468179" y="738355"/>
                    </a:lnTo>
                    <a:lnTo>
                      <a:pt x="422797" y="746886"/>
                    </a:lnTo>
                    <a:lnTo>
                      <a:pt x="375665" y="749808"/>
                    </a:lnTo>
                    <a:lnTo>
                      <a:pt x="328534" y="746886"/>
                    </a:lnTo>
                    <a:lnTo>
                      <a:pt x="283152" y="738355"/>
                    </a:lnTo>
                    <a:lnTo>
                      <a:pt x="239872" y="724567"/>
                    </a:lnTo>
                    <a:lnTo>
                      <a:pt x="199044" y="705873"/>
                    </a:lnTo>
                    <a:lnTo>
                      <a:pt x="161020" y="682625"/>
                    </a:lnTo>
                    <a:lnTo>
                      <a:pt x="126153" y="655175"/>
                    </a:lnTo>
                    <a:lnTo>
                      <a:pt x="94794" y="623875"/>
                    </a:lnTo>
                    <a:lnTo>
                      <a:pt x="67294" y="589075"/>
                    </a:lnTo>
                    <a:lnTo>
                      <a:pt x="44006" y="551128"/>
                    </a:lnTo>
                    <a:lnTo>
                      <a:pt x="25281" y="510386"/>
                    </a:lnTo>
                    <a:lnTo>
                      <a:pt x="11470" y="467200"/>
                    </a:lnTo>
                    <a:lnTo>
                      <a:pt x="2926" y="421922"/>
                    </a:lnTo>
                    <a:lnTo>
                      <a:pt x="0" y="374903"/>
                    </a:lnTo>
                    <a:close/>
                  </a:path>
                  <a:path w="2505710" h="3796665">
                    <a:moveTo>
                      <a:pt x="1755647" y="3420618"/>
                    </a:moveTo>
                    <a:lnTo>
                      <a:pt x="1758569" y="3373486"/>
                    </a:lnTo>
                    <a:lnTo>
                      <a:pt x="1767100" y="3328104"/>
                    </a:lnTo>
                    <a:lnTo>
                      <a:pt x="1780888" y="3284824"/>
                    </a:lnTo>
                    <a:lnTo>
                      <a:pt x="1799582" y="3243996"/>
                    </a:lnTo>
                    <a:lnTo>
                      <a:pt x="1822830" y="3205972"/>
                    </a:lnTo>
                    <a:lnTo>
                      <a:pt x="1850280" y="3171105"/>
                    </a:lnTo>
                    <a:lnTo>
                      <a:pt x="1881580" y="3139746"/>
                    </a:lnTo>
                    <a:lnTo>
                      <a:pt x="1916380" y="3112246"/>
                    </a:lnTo>
                    <a:lnTo>
                      <a:pt x="1954327" y="3088958"/>
                    </a:lnTo>
                    <a:lnTo>
                      <a:pt x="1995069" y="3070233"/>
                    </a:lnTo>
                    <a:lnTo>
                      <a:pt x="2038255" y="3056422"/>
                    </a:lnTo>
                    <a:lnTo>
                      <a:pt x="2083533" y="3047878"/>
                    </a:lnTo>
                    <a:lnTo>
                      <a:pt x="2130551" y="3044952"/>
                    </a:lnTo>
                    <a:lnTo>
                      <a:pt x="2177570" y="3047878"/>
                    </a:lnTo>
                    <a:lnTo>
                      <a:pt x="2222848" y="3056422"/>
                    </a:lnTo>
                    <a:lnTo>
                      <a:pt x="2266034" y="3070233"/>
                    </a:lnTo>
                    <a:lnTo>
                      <a:pt x="2306776" y="3088958"/>
                    </a:lnTo>
                    <a:lnTo>
                      <a:pt x="2344723" y="3112246"/>
                    </a:lnTo>
                    <a:lnTo>
                      <a:pt x="2379523" y="3139746"/>
                    </a:lnTo>
                    <a:lnTo>
                      <a:pt x="2410823" y="3171105"/>
                    </a:lnTo>
                    <a:lnTo>
                      <a:pt x="2438273" y="3205972"/>
                    </a:lnTo>
                    <a:lnTo>
                      <a:pt x="2461521" y="3243996"/>
                    </a:lnTo>
                    <a:lnTo>
                      <a:pt x="2480215" y="3284824"/>
                    </a:lnTo>
                    <a:lnTo>
                      <a:pt x="2494003" y="3328104"/>
                    </a:lnTo>
                    <a:lnTo>
                      <a:pt x="2502534" y="3373486"/>
                    </a:lnTo>
                    <a:lnTo>
                      <a:pt x="2505456" y="3420618"/>
                    </a:lnTo>
                    <a:lnTo>
                      <a:pt x="2502534" y="3467749"/>
                    </a:lnTo>
                    <a:lnTo>
                      <a:pt x="2494003" y="3513131"/>
                    </a:lnTo>
                    <a:lnTo>
                      <a:pt x="2480215" y="3556411"/>
                    </a:lnTo>
                    <a:lnTo>
                      <a:pt x="2461521" y="3597239"/>
                    </a:lnTo>
                    <a:lnTo>
                      <a:pt x="2438273" y="3635263"/>
                    </a:lnTo>
                    <a:lnTo>
                      <a:pt x="2410823" y="3670130"/>
                    </a:lnTo>
                    <a:lnTo>
                      <a:pt x="2379523" y="3701489"/>
                    </a:lnTo>
                    <a:lnTo>
                      <a:pt x="2344723" y="3728989"/>
                    </a:lnTo>
                    <a:lnTo>
                      <a:pt x="2306776" y="3752277"/>
                    </a:lnTo>
                    <a:lnTo>
                      <a:pt x="2266034" y="3771002"/>
                    </a:lnTo>
                    <a:lnTo>
                      <a:pt x="2222848" y="3784813"/>
                    </a:lnTo>
                    <a:lnTo>
                      <a:pt x="2177570" y="3793357"/>
                    </a:lnTo>
                    <a:lnTo>
                      <a:pt x="2130551" y="3796284"/>
                    </a:lnTo>
                    <a:lnTo>
                      <a:pt x="2083533" y="3793357"/>
                    </a:lnTo>
                    <a:lnTo>
                      <a:pt x="2038255" y="3784813"/>
                    </a:lnTo>
                    <a:lnTo>
                      <a:pt x="1995069" y="3771002"/>
                    </a:lnTo>
                    <a:lnTo>
                      <a:pt x="1954327" y="3752277"/>
                    </a:lnTo>
                    <a:lnTo>
                      <a:pt x="1916380" y="3728989"/>
                    </a:lnTo>
                    <a:lnTo>
                      <a:pt x="1881580" y="3701489"/>
                    </a:lnTo>
                    <a:lnTo>
                      <a:pt x="1850280" y="3670130"/>
                    </a:lnTo>
                    <a:lnTo>
                      <a:pt x="1822830" y="3635263"/>
                    </a:lnTo>
                    <a:lnTo>
                      <a:pt x="1799582" y="3597239"/>
                    </a:lnTo>
                    <a:lnTo>
                      <a:pt x="1780888" y="3556411"/>
                    </a:lnTo>
                    <a:lnTo>
                      <a:pt x="1767100" y="3513131"/>
                    </a:lnTo>
                    <a:lnTo>
                      <a:pt x="1758569" y="3467749"/>
                    </a:lnTo>
                    <a:lnTo>
                      <a:pt x="1755647" y="3420618"/>
                    </a:lnTo>
                    <a:close/>
                  </a:path>
                </a:pathLst>
              </a:custGeom>
              <a:ln w="28956">
                <a:solidFill>
                  <a:srgbClr val="4471C4"/>
                </a:solidFill>
              </a:ln>
            </p:spPr>
            <p:txBody>
              <a:bodyPr wrap="square" lIns="0" tIns="0" rIns="0" bIns="0" rtlCol="0"/>
              <a:lstStyle/>
              <a:p>
                <a:pPr defTabSz="1219139">
                  <a:defRPr/>
                </a:pPr>
                <a:endParaRPr sz="2400" kern="0">
                  <a:solidFill>
                    <a:prstClr val="black"/>
                  </a:solidFill>
                </a:endParaRPr>
              </a:p>
            </p:txBody>
          </p:sp>
        </p:grpSp>
        <p:pic>
          <p:nvPicPr>
            <p:cNvPr id="9" name="Picture 173" descr="Icon&#10;&#10;Description automatically generated">
              <a:extLst>
                <a:ext uri="{FF2B5EF4-FFF2-40B4-BE49-F238E27FC236}">
                  <a16:creationId xmlns:a16="http://schemas.microsoft.com/office/drawing/2014/main" id="{EB6A0223-A9F2-47C3-96E6-BF7A5692AC11}"/>
                </a:ext>
              </a:extLst>
            </p:cNvPr>
            <p:cNvPicPr>
              <a:picLocks noChangeAspect="1"/>
            </p:cNvPicPr>
            <p:nvPr/>
          </p:nvPicPr>
          <p:blipFill rotWithShape="1">
            <a:blip r:embed="rId3"/>
            <a:srcRect t="2219" b="2219"/>
            <a:stretch/>
          </p:blipFill>
          <p:spPr>
            <a:xfrm>
              <a:off x="2732640" y="4378812"/>
              <a:ext cx="469098" cy="392222"/>
            </a:xfrm>
            <a:prstGeom prst="ellipse">
              <a:avLst/>
            </a:prstGeom>
            <a:ln>
              <a:solidFill>
                <a:srgbClr val="EE1C26"/>
              </a:solidFill>
            </a:ln>
          </p:spPr>
        </p:pic>
        <p:pic>
          <p:nvPicPr>
            <p:cNvPr id="10" name="Picture 173" descr="Icon&#10;&#10;Description automatically generated">
              <a:extLst>
                <a:ext uri="{FF2B5EF4-FFF2-40B4-BE49-F238E27FC236}">
                  <a16:creationId xmlns:a16="http://schemas.microsoft.com/office/drawing/2014/main" id="{EB6A0223-A9F2-47C3-96E6-BF7A5692AC11}"/>
                </a:ext>
              </a:extLst>
            </p:cNvPr>
            <p:cNvPicPr>
              <a:picLocks noChangeAspect="1"/>
            </p:cNvPicPr>
            <p:nvPr/>
          </p:nvPicPr>
          <p:blipFill rotWithShape="1">
            <a:blip r:embed="rId3"/>
            <a:srcRect t="2219" b="2219"/>
            <a:stretch/>
          </p:blipFill>
          <p:spPr>
            <a:xfrm>
              <a:off x="921590" y="3670124"/>
              <a:ext cx="469098" cy="392222"/>
            </a:xfrm>
            <a:prstGeom prst="ellipse">
              <a:avLst/>
            </a:prstGeom>
            <a:ln>
              <a:solidFill>
                <a:srgbClr val="EE1C26"/>
              </a:solidFill>
            </a:ln>
          </p:spPr>
        </p:pic>
      </p:grpSp>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9624958" cy="1133342"/>
          </a:xfrm>
        </p:spPr>
        <p:txBody>
          <a:bodyPr/>
          <a:lstStyle/>
          <a:p>
            <a:r>
              <a:rPr lang="fr-FR" dirty="0">
                <a:latin typeface="Calibri" panose="020F0502020204030204" pitchFamily="34" charset="0"/>
                <a:cs typeface="Calibri" panose="020F0502020204030204" pitchFamily="34" charset="0"/>
              </a:rPr>
              <a:t>Généraliser le partage fluide et sécurisé des données </a:t>
            </a:r>
          </a:p>
        </p:txBody>
      </p:sp>
      <p:sp>
        <p:nvSpPr>
          <p:cNvPr id="40" name="Rectangle 39"/>
          <p:cNvSpPr/>
          <p:nvPr/>
        </p:nvSpPr>
        <p:spPr>
          <a:xfrm>
            <a:off x="5923129" y="1744743"/>
            <a:ext cx="5895832" cy="41496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a:solidFill>
                  <a:schemeClr val="tx2"/>
                </a:solidFill>
                <a:latin typeface="Calibri" panose="020F0502020204030204" pitchFamily="34" charset="0"/>
                <a:cs typeface="Calibri" panose="020F0502020204030204" pitchFamily="34" charset="0"/>
              </a:rPr>
              <a:t>La stratégie ministérielle en matière de numérique en santé, portée depuis 2017 vise à</a:t>
            </a:r>
          </a:p>
          <a:p>
            <a:pPr algn="ctr"/>
            <a:endParaRPr lang="fr-FR" sz="1700" b="1" dirty="0">
              <a:solidFill>
                <a:schemeClr val="tx2"/>
              </a:solidFill>
              <a:latin typeface="Calibri" panose="020F0502020204030204" pitchFamily="34" charset="0"/>
              <a:cs typeface="Calibri" panose="020F0502020204030204" pitchFamily="34" charset="0"/>
            </a:endParaRPr>
          </a:p>
          <a:p>
            <a:pPr algn="ctr"/>
            <a:r>
              <a:rPr lang="fr-FR" sz="1700" b="1" dirty="0">
                <a:solidFill>
                  <a:srgbClr val="DF2680"/>
                </a:solidFill>
                <a:latin typeface="Calibri" panose="020F0502020204030204" pitchFamily="34" charset="0"/>
                <a:cs typeface="Calibri" panose="020F0502020204030204" pitchFamily="34" charset="0"/>
              </a:rPr>
              <a:t>Généraliser le partage fluide et sécurisé de données de santé entre professionnels et usagers pour mieux soigner et accompagner </a:t>
            </a:r>
          </a:p>
          <a:p>
            <a:pPr algn="ctr"/>
            <a:endParaRPr lang="fr-FR" sz="1700" b="1" dirty="0">
              <a:solidFill>
                <a:schemeClr val="tx2"/>
              </a:solidFill>
              <a:latin typeface="Calibri" panose="020F0502020204030204" pitchFamily="34" charset="0"/>
              <a:cs typeface="Calibri" panose="020F0502020204030204" pitchFamily="34" charset="0"/>
            </a:endParaRPr>
          </a:p>
          <a:p>
            <a:r>
              <a:rPr lang="fr-FR" sz="1700" u="sng" dirty="0">
                <a:solidFill>
                  <a:schemeClr val="tx2"/>
                </a:solidFill>
                <a:latin typeface="Calibri" panose="020F0502020204030204" pitchFamily="34" charset="0"/>
                <a:cs typeface="Calibri" panose="020F0502020204030204" pitchFamily="34" charset="0"/>
              </a:rPr>
              <a:t>Concrètement</a:t>
            </a:r>
            <a:r>
              <a:rPr lang="fr-FR" sz="1700" dirty="0">
                <a:solidFill>
                  <a:schemeClr val="tx2"/>
                </a:solidFill>
                <a:latin typeface="Calibri" panose="020F0502020204030204" pitchFamily="34" charset="0"/>
                <a:cs typeface="Calibri" panose="020F0502020204030204" pitchFamily="34" charset="0"/>
              </a:rPr>
              <a:t>, en parallèle de la création de Mon espace santé, des travaux sont menés par les établissements, les éditeurs de logiciels, les pouvoirs publics pour </a:t>
            </a:r>
            <a:r>
              <a:rPr lang="fr-FR" sz="1700" b="1" dirty="0">
                <a:solidFill>
                  <a:srgbClr val="DF2680"/>
                </a:solidFill>
                <a:latin typeface="Calibri" panose="020F0502020204030204" pitchFamily="34" charset="0"/>
                <a:cs typeface="Calibri" panose="020F0502020204030204" pitchFamily="34" charset="0"/>
              </a:rPr>
              <a:t>faciliter les échanges de données entre tous les acteurs de la chaine de soin </a:t>
            </a:r>
          </a:p>
          <a:p>
            <a:pPr marL="450850" indent="-285750">
              <a:buFontTx/>
              <a:buChar char="-"/>
            </a:pPr>
            <a:r>
              <a:rPr lang="fr-FR" sz="1700" dirty="0">
                <a:solidFill>
                  <a:schemeClr val="tx2"/>
                </a:solidFill>
                <a:latin typeface="Calibri" panose="020F0502020204030204" pitchFamily="34" charset="0"/>
                <a:cs typeface="Calibri" panose="020F0502020204030204" pitchFamily="34" charset="0"/>
              </a:rPr>
              <a:t>en rendant ces échanges possibles techniquement ;</a:t>
            </a:r>
          </a:p>
          <a:p>
            <a:pPr marL="450850" indent="-285750">
              <a:buFontTx/>
              <a:buChar char="-"/>
            </a:pPr>
            <a:r>
              <a:rPr lang="fr-FR" sz="1700" dirty="0">
                <a:solidFill>
                  <a:schemeClr val="tx2"/>
                </a:solidFill>
                <a:latin typeface="Calibri" panose="020F0502020204030204" pitchFamily="34" charset="0"/>
                <a:cs typeface="Calibri" panose="020F0502020204030204" pitchFamily="34" charset="0"/>
              </a:rPr>
              <a:t>en minimisant l’effort de saisie pour les professionnels de santé ;</a:t>
            </a:r>
          </a:p>
          <a:p>
            <a:pPr marL="450850" indent="-285750">
              <a:buFontTx/>
              <a:buChar char="-"/>
            </a:pPr>
            <a:r>
              <a:rPr lang="fr-FR" sz="1700" dirty="0">
                <a:solidFill>
                  <a:schemeClr val="tx2"/>
                </a:solidFill>
                <a:latin typeface="Calibri" panose="020F0502020204030204" pitchFamily="34" charset="0"/>
                <a:cs typeface="Calibri" panose="020F0502020204030204" pitchFamily="34" charset="0"/>
              </a:rPr>
              <a:t>en sécurisant les échanges.</a:t>
            </a:r>
          </a:p>
        </p:txBody>
      </p:sp>
      <p:pic>
        <p:nvPicPr>
          <p:cNvPr id="8" name="Image 5">
            <a:extLst>
              <a:ext uri="{FF2B5EF4-FFF2-40B4-BE49-F238E27FC236}">
                <a16:creationId xmlns:a16="http://schemas.microsoft.com/office/drawing/2014/main" id="{47B6977E-9A00-43E8-BC03-0B37BD1B9D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1609" y="3508780"/>
            <a:ext cx="544748" cy="378784"/>
          </a:xfrm>
          <a:prstGeom prst="rect">
            <a:avLst/>
          </a:prstGeom>
        </p:spPr>
      </p:pic>
    </p:spTree>
    <p:extLst>
      <p:ext uri="{BB962C8B-B14F-4D97-AF65-F5344CB8AC3E}">
        <p14:creationId xmlns:p14="http://schemas.microsoft.com/office/powerpoint/2010/main" val="137131847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normAutofit/>
          </a:bodyPr>
          <a:lstStyle/>
          <a:p>
            <a:r>
              <a:rPr lang="fr-FR" dirty="0">
                <a:latin typeface="Calibri" panose="020F0502020204030204" pitchFamily="34" charset="0"/>
                <a:cs typeface="Calibri" panose="020F0502020204030204" pitchFamily="34" charset="0"/>
              </a:rPr>
              <a:t>Sur quels textes réglementaires s’appuyer ?</a:t>
            </a:r>
          </a:p>
        </p:txBody>
      </p:sp>
      <p:sp>
        <p:nvSpPr>
          <p:cNvPr id="75" name="Espace réservé du contenu 3">
            <a:extLst>
              <a:ext uri="{FF2B5EF4-FFF2-40B4-BE49-F238E27FC236}">
                <a16:creationId xmlns:a16="http://schemas.microsoft.com/office/drawing/2014/main" id="{32F120A5-C3BB-4828-87F2-5B22FCC3DC9D}"/>
              </a:ext>
            </a:extLst>
          </p:cNvPr>
          <p:cNvSpPr txBox="1">
            <a:spLocks/>
          </p:cNvSpPr>
          <p:nvPr/>
        </p:nvSpPr>
        <p:spPr>
          <a:xfrm>
            <a:off x="455336" y="1578542"/>
            <a:ext cx="11120540" cy="4429337"/>
          </a:xfrm>
          <a:prstGeom prst="rect">
            <a:avLst/>
          </a:prstGeom>
        </p:spPr>
        <p:txBody>
          <a:bodyPr vert="horz" lIns="0" tIns="0" rIns="0" bIns="0" rtlCol="0">
            <a:noAutofit/>
          </a:bodyPr>
          <a:lstStyle>
            <a:lvl1pPr marL="0" marR="0" indent="0" algn="l" defTabSz="1219170" rtl="0" eaLnBrk="1" fontAlgn="auto" latinLnBrk="0" hangingPunct="1">
              <a:lnSpc>
                <a:spcPct val="100000"/>
              </a:lnSpc>
              <a:spcBef>
                <a:spcPts val="2400"/>
              </a:spcBef>
              <a:spcAft>
                <a:spcPts val="0"/>
              </a:spcAft>
              <a:buClrTx/>
              <a:buSzPct val="100000"/>
              <a:buFont typeface="Wingdings" panose="05000000000000000000" pitchFamily="2" charset="2"/>
              <a:buNone/>
              <a:tabLst/>
              <a:defRPr sz="3200" b="1" kern="1200" cap="none" baseline="0">
                <a:solidFill>
                  <a:schemeClr val="tx2"/>
                </a:solidFill>
                <a:latin typeface="+mn-lt"/>
                <a:ea typeface="+mn-ea"/>
                <a:cs typeface="+mn-cs"/>
              </a:defRPr>
            </a:lvl1pPr>
            <a:lvl2pPr marL="959976" marR="0" indent="-380990" algn="l" defTabSz="1219170" rtl="0" eaLnBrk="1" fontAlgn="auto" latinLnBrk="0" hangingPunct="1">
              <a:lnSpc>
                <a:spcPct val="100000"/>
              </a:lnSpc>
              <a:spcBef>
                <a:spcPts val="1200"/>
              </a:spcBef>
              <a:spcAft>
                <a:spcPts val="0"/>
              </a:spcAft>
              <a:buClr>
                <a:srgbClr val="006AB2"/>
              </a:buClr>
              <a:buSzPct val="100000"/>
              <a:buFont typeface="Wingdings 3" panose="05040102010807070707" pitchFamily="18" charset="2"/>
              <a:buChar char="u"/>
              <a:tabLst/>
              <a:defRPr sz="2400" b="1" kern="1200" baseline="0">
                <a:solidFill>
                  <a:schemeClr val="tx2"/>
                </a:solidFill>
                <a:latin typeface="+mn-lt"/>
                <a:ea typeface="+mn-ea"/>
                <a:cs typeface="+mn-cs"/>
              </a:defRPr>
            </a:lvl2pPr>
            <a:lvl3pPr marL="1439964" marR="0" indent="-335992" algn="l" defTabSz="1219170" rtl="0" eaLnBrk="1" fontAlgn="auto" latinLnBrk="0" hangingPunct="1">
              <a:lnSpc>
                <a:spcPct val="100000"/>
              </a:lnSpc>
              <a:spcBef>
                <a:spcPts val="533"/>
              </a:spcBef>
              <a:spcAft>
                <a:spcPts val="0"/>
              </a:spcAft>
              <a:buClrTx/>
              <a:buSzTx/>
              <a:buFont typeface="Webdings" panose="05030102010509060703" pitchFamily="18" charset="2"/>
              <a:buChar char="&lt;"/>
              <a:tabLst/>
              <a:defRPr lang="fr-FR" sz="2133" kern="1200" baseline="0">
                <a:solidFill>
                  <a:srgbClr val="575757"/>
                </a:solidFill>
                <a:latin typeface="+mn-lt"/>
                <a:ea typeface="+mn-ea"/>
                <a:cs typeface="+mn-cs"/>
              </a:defRPr>
            </a:lvl3pPr>
            <a:lvl4pPr marL="1919952" marR="0" indent="-287993" algn="l" defTabSz="1219170" rtl="0" eaLnBrk="1" fontAlgn="auto" latinLnBrk="0" hangingPunct="1">
              <a:lnSpc>
                <a:spcPct val="100000"/>
              </a:lnSpc>
              <a:spcBef>
                <a:spcPts val="533"/>
              </a:spcBef>
              <a:spcAft>
                <a:spcPts val="0"/>
              </a:spcAft>
              <a:buClrTx/>
              <a:buSzPct val="130000"/>
              <a:buFont typeface="Arial" panose="020B0604020202020204" pitchFamily="34" charset="0"/>
              <a:buChar char="•"/>
              <a:tabLst/>
              <a:defRPr lang="fr-FR" sz="1867" kern="1200">
                <a:solidFill>
                  <a:srgbClr val="575757"/>
                </a:solidFill>
                <a:latin typeface="+mn-lt"/>
                <a:ea typeface="+mn-ea"/>
                <a:cs typeface="+mn-cs"/>
              </a:defRPr>
            </a:lvl4pPr>
            <a:lvl5pPr marL="2399940" marR="0" indent="-287993" algn="l" defTabSz="1219170" rtl="0" eaLnBrk="1" fontAlgn="auto" latinLnBrk="0" hangingPunct="1">
              <a:lnSpc>
                <a:spcPct val="100000"/>
              </a:lnSpc>
              <a:spcBef>
                <a:spcPts val="267"/>
              </a:spcBef>
              <a:spcAft>
                <a:spcPts val="0"/>
              </a:spcAft>
              <a:buClrTx/>
              <a:buSzPct val="110000"/>
              <a:buFont typeface="Arial" pitchFamily="34" charset="0"/>
              <a:buChar char="•"/>
              <a:tabLst/>
              <a:defRPr lang="fr-FR" sz="1600" kern="1200">
                <a:solidFill>
                  <a:srgbClr val="575757"/>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endParaRPr lang="fr-FR" sz="1600" dirty="0">
              <a:latin typeface="Calibri" panose="020F0502020204030204" pitchFamily="34" charset="0"/>
              <a:cs typeface="Calibri" panose="020F0502020204030204" pitchFamily="34" charset="0"/>
              <a:hlinkClick r:id="rId2"/>
            </a:endParaRPr>
          </a:p>
          <a:p>
            <a:r>
              <a:rPr lang="fr-FR" sz="1800" dirty="0">
                <a:solidFill>
                  <a:srgbClr val="00A1E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Article L. 1111-15 du code de la santé publique</a:t>
            </a:r>
            <a:r>
              <a:rPr lang="fr-FR" sz="1800" dirty="0">
                <a:solidFill>
                  <a:schemeClr val="tx2">
                    <a:lumMod val="60000"/>
                    <a:lumOff val="4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fr-FR" sz="1600" dirty="0">
                <a:solidFill>
                  <a:schemeClr val="tx1"/>
                </a:solidFill>
                <a:latin typeface="Calibri" panose="020F0502020204030204" pitchFamily="34" charset="0"/>
                <a:cs typeface="Calibri" panose="020F0502020204030204" pitchFamily="34" charset="0"/>
              </a:rPr>
              <a:t>(extrait)</a:t>
            </a:r>
          </a:p>
          <a:p>
            <a:pPr>
              <a:spcBef>
                <a:spcPts val="600"/>
              </a:spcBef>
            </a:pPr>
            <a:r>
              <a:rPr lang="fr-FR" sz="1600" dirty="0">
                <a:solidFill>
                  <a:schemeClr val="tx1"/>
                </a:solidFill>
                <a:latin typeface="Calibri" panose="020F0502020204030204" pitchFamily="34" charset="0"/>
                <a:cs typeface="Calibri" panose="020F0502020204030204" pitchFamily="34" charset="0"/>
              </a:rPr>
              <a:t>« Dans le respect des règles déontologiques qui lui sont applicables ainsi que des articles L. 1110-4, L. 1470-5 et L. 1111-2, chaque professionnel de santé, quels que soient son mode et son lieu d'exercice, doit reporter dans le dossier médical partagé, à l'occasion de chaque acte ou consultation, les éléments diagnostiques et thérapeutiques nécessaires à la coordination des soins de la personne prise en charge, dont la liste est fixée par arrêté du ministre chargé de la santé. Chaque professionnel doit également envoyer par messagerie sécurisée ces documents au médecin traitant, au médecin prescripteur s'il y a lieu, à tout professionnel dont l'intervention dans la prise en charge du patient lui paraît pertinente ainsi qu'au patient. »</a:t>
            </a:r>
          </a:p>
          <a:p>
            <a:pPr>
              <a:spcBef>
                <a:spcPts val="600"/>
              </a:spcBef>
            </a:pPr>
            <a:endParaRPr lang="fr-FR" sz="1600" dirty="0">
              <a:solidFill>
                <a:schemeClr val="tx1">
                  <a:lumMod val="50000"/>
                  <a:lumOff val="50000"/>
                </a:schemeClr>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r>
              <a:rPr lang="fr-FR" sz="1800" dirty="0">
                <a:solidFill>
                  <a:srgbClr val="00A1E0"/>
                </a:solidFill>
                <a:latin typeface="Calibri" panose="020F0502020204030204" pitchFamily="34" charset="0"/>
                <a:cs typeface="Calibri" panose="020F0502020204030204" pitchFamily="34" charset="0"/>
                <a:hlinkClick r:id="rId2"/>
              </a:rPr>
              <a:t>Arrêté du 26 avril 2022 fixant la liste des documents soumis à l'obligation prévue à l'article L. 1111-15 du code de la santé publique </a:t>
            </a:r>
            <a:r>
              <a:rPr lang="fr-FR" sz="1600" dirty="0">
                <a:solidFill>
                  <a:schemeClr val="tx1"/>
                </a:solidFill>
                <a:latin typeface="Calibri" panose="020F0502020204030204" pitchFamily="34" charset="0"/>
                <a:cs typeface="Calibri" panose="020F0502020204030204" pitchFamily="34" charset="0"/>
              </a:rPr>
              <a:t>(extrait)</a:t>
            </a:r>
          </a:p>
          <a:p>
            <a:pPr>
              <a:spcBef>
                <a:spcPts val="600"/>
              </a:spcBef>
            </a:pPr>
            <a:r>
              <a:rPr lang="fr-FR" sz="1600" dirty="0">
                <a:solidFill>
                  <a:schemeClr val="tx1"/>
                </a:solidFill>
                <a:latin typeface="Calibri" panose="020F0502020204030204" pitchFamily="34" charset="0"/>
                <a:cs typeface="Calibri" panose="020F0502020204030204" pitchFamily="34" charset="0"/>
              </a:rPr>
              <a:t>« La liste, prévue à l’article L. 1111-15 du code de la santé publique, des éléments diagnostiques et thérapeutiques nécessaires à la coordination des soins de la personne prise en charge que le professionnel doit reporter dans le dossier médical partagé figure en annexe du présent arrêté, laquelle précise en outre, pour chacun de ces éléments, la date d’entrée en vigueur de l’obligation. »</a:t>
            </a:r>
          </a:p>
        </p:txBody>
      </p:sp>
    </p:spTree>
    <p:extLst>
      <p:ext uri="{BB962C8B-B14F-4D97-AF65-F5344CB8AC3E}">
        <p14:creationId xmlns:p14="http://schemas.microsoft.com/office/powerpoint/2010/main" val="252980451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B7343AC-1731-4268-BBC4-74A6B324DA20}"/>
              </a:ext>
            </a:extLst>
          </p:cNvPr>
          <p:cNvSpPr txBox="1"/>
          <p:nvPr/>
        </p:nvSpPr>
        <p:spPr>
          <a:xfrm>
            <a:off x="451867" y="1625870"/>
            <a:ext cx="11288268" cy="2123658"/>
          </a:xfrm>
          <a:prstGeom prst="rect">
            <a:avLst/>
          </a:prstGeom>
          <a:noFill/>
          <a:ln w="6350">
            <a:noFill/>
            <a:miter lim="800000"/>
          </a:ln>
        </p:spPr>
        <p:txBody>
          <a:bodyPr wrap="square" lIns="91440" tIns="45720" rIns="91440" bIns="45720" anchor="t">
            <a:spAutoFit/>
          </a:bodyPr>
          <a:lstStyle/>
          <a:p>
            <a:pPr algn="just" fontAlgn="base"/>
            <a:r>
              <a:rPr lang="fr-FR" sz="1200" i="1" dirty="0">
                <a:latin typeface="Arial"/>
                <a:ea typeface="Geneva"/>
                <a:cs typeface="Arial"/>
              </a:rPr>
              <a:t>Le programme SUN-ES s’inscrit dans les grands principes du Ségur du numérique en santé et particulièrement celui d’une vision centrée sur les usages et d’une dimension inclusive pour l’ensemble des établissements sanitaires.</a:t>
            </a:r>
          </a:p>
          <a:p>
            <a:pPr marL="285320" indent="-285320" algn="just">
              <a:buFont typeface="Wingdings" panose="05000000000000000000" pitchFamily="2" charset="2"/>
              <a:buChar char="Ø"/>
            </a:pPr>
            <a:endParaRPr lang="fr-FR" sz="1200" dirty="0">
              <a:solidFill>
                <a:srgbClr val="000000"/>
              </a:solidFill>
              <a:latin typeface="Arial" panose="020B0604020202020204" pitchFamily="34" charset="0"/>
              <a:cs typeface="Arial" panose="020B0604020202020204" pitchFamily="34" charset="0"/>
            </a:endParaRPr>
          </a:p>
          <a:p>
            <a:pPr marL="285320" indent="-285320" algn="just">
              <a:buFont typeface="Wingdings" panose="05000000000000000000" pitchFamily="2" charset="2"/>
              <a:buChar char="Ø"/>
            </a:pPr>
            <a:r>
              <a:rPr lang="fr-FR" sz="1200" dirty="0">
                <a:solidFill>
                  <a:srgbClr val="000000"/>
                </a:solidFill>
                <a:latin typeface="Arial"/>
                <a:ea typeface="Geneva"/>
                <a:cs typeface="Arial"/>
              </a:rPr>
              <a:t>C’est </a:t>
            </a:r>
            <a:r>
              <a:rPr lang="fr-FR" sz="1200" b="1" dirty="0">
                <a:solidFill>
                  <a:srgbClr val="0070C0"/>
                </a:solidFill>
                <a:latin typeface="Arial"/>
                <a:ea typeface="Geneva"/>
                <a:cs typeface="Arial"/>
              </a:rPr>
              <a:t>un financement direct aux établissements sanitaires </a:t>
            </a:r>
            <a:r>
              <a:rPr lang="fr-FR" sz="1200" dirty="0">
                <a:solidFill>
                  <a:srgbClr val="000000"/>
                </a:solidFill>
                <a:latin typeface="Arial"/>
                <a:ea typeface="Geneva"/>
                <a:cs typeface="Arial"/>
              </a:rPr>
              <a:t>conditionné au respect de critères d’éligibilité, à l’atteinte de six prérequis et de cibles d’usage.</a:t>
            </a:r>
            <a:r>
              <a:rPr lang="en-US" sz="1200" dirty="0">
                <a:solidFill>
                  <a:srgbClr val="000000"/>
                </a:solidFill>
                <a:latin typeface="Arial"/>
                <a:ea typeface="Geneva"/>
                <a:cs typeface="Arial"/>
              </a:rPr>
              <a:t>​</a:t>
            </a:r>
          </a:p>
          <a:p>
            <a:pPr algn="just" rtl="0" fontAlgn="base"/>
            <a:endParaRPr lang="fr-FR" sz="1200" dirty="0">
              <a:solidFill>
                <a:srgbClr val="000000"/>
              </a:solidFill>
              <a:latin typeface="Arial" panose="020B0604020202020204" pitchFamily="34" charset="0"/>
            </a:endParaRPr>
          </a:p>
          <a:p>
            <a:pPr marL="285320" indent="-285320" algn="just">
              <a:buFont typeface="Wingdings" panose="05000000000000000000" pitchFamily="2" charset="2"/>
              <a:buChar char="Ø"/>
            </a:pPr>
            <a:r>
              <a:rPr lang="fr-FR" sz="1200" dirty="0">
                <a:solidFill>
                  <a:srgbClr val="000000"/>
                </a:solidFill>
                <a:latin typeface="Arial"/>
                <a:ea typeface="Geneva"/>
                <a:cs typeface="Arial"/>
              </a:rPr>
              <a:t>L’objectif est d’encourager </a:t>
            </a:r>
            <a:r>
              <a:rPr lang="fr-FR" sz="1200" b="1" dirty="0">
                <a:solidFill>
                  <a:srgbClr val="0070C0"/>
                </a:solidFill>
                <a:latin typeface="Arial"/>
                <a:ea typeface="Geneva"/>
                <a:cs typeface="Arial"/>
              </a:rPr>
              <a:t>l’usage des outils socles</a:t>
            </a:r>
            <a:r>
              <a:rPr lang="fr-FR" sz="1200" b="1" dirty="0">
                <a:solidFill>
                  <a:srgbClr val="23277E"/>
                </a:solidFill>
                <a:latin typeface="Arial"/>
                <a:ea typeface="Geneva"/>
                <a:cs typeface="Arial"/>
              </a:rPr>
              <a:t> </a:t>
            </a:r>
            <a:r>
              <a:rPr lang="fr-FR" sz="1200" dirty="0">
                <a:solidFill>
                  <a:srgbClr val="000000"/>
                </a:solidFill>
                <a:latin typeface="Arial"/>
                <a:ea typeface="Geneva"/>
                <a:cs typeface="Arial"/>
              </a:rPr>
              <a:t>que sont l’INS, le DMP, la MSS en lien avec l’ouverture de Mon espace santé.</a:t>
            </a:r>
            <a:endParaRPr lang="fr-FR" sz="1200" dirty="0">
              <a:latin typeface="Arial"/>
              <a:ea typeface="Geneva"/>
            </a:endParaRPr>
          </a:p>
          <a:p>
            <a:pPr algn="just" rtl="0" fontAlgn="base">
              <a:buFont typeface="+mj-lt"/>
              <a:buAutoNum type="arabicPeriod" startAt="2"/>
            </a:pPr>
            <a:endParaRPr lang="fr-FR" sz="1200" dirty="0">
              <a:solidFill>
                <a:srgbClr val="000000"/>
              </a:solidFill>
              <a:latin typeface="Arial" panose="020B0604020202020204" pitchFamily="34" charset="0"/>
            </a:endParaRPr>
          </a:p>
          <a:p>
            <a:pPr marL="285320" indent="-285320" algn="just">
              <a:buFont typeface="Wingdings" panose="05000000000000000000" pitchFamily="2" charset="2"/>
              <a:buChar char="Ø"/>
            </a:pPr>
            <a:r>
              <a:rPr lang="fr-FR" sz="1200" dirty="0">
                <a:solidFill>
                  <a:srgbClr val="000000"/>
                </a:solidFill>
                <a:latin typeface="Arial"/>
                <a:ea typeface="Geneva"/>
                <a:cs typeface="Arial"/>
              </a:rPr>
              <a:t>Il se place </a:t>
            </a:r>
            <a:r>
              <a:rPr lang="fr-FR" sz="1200" b="1" dirty="0">
                <a:solidFill>
                  <a:srgbClr val="0070C0"/>
                </a:solidFill>
                <a:latin typeface="Arial"/>
                <a:ea typeface="Geneva"/>
                <a:cs typeface="Arial"/>
              </a:rPr>
              <a:t>dans la continuité du programme HOPEN</a:t>
            </a:r>
            <a:r>
              <a:rPr lang="fr-FR" sz="1200" dirty="0">
                <a:solidFill>
                  <a:srgbClr val="000000"/>
                </a:solidFill>
                <a:latin typeface="Arial"/>
                <a:ea typeface="Geneva"/>
                <a:cs typeface="Arial"/>
              </a:rPr>
              <a:t>. Tous les établissements de santé sont éligibles. L’attribution par le passé de financements Hôpital numérique ou HOP’EN à un établissement ne constitue pas un critère d’exclusion au programme SUN-ES. </a:t>
            </a:r>
            <a:r>
              <a:rPr lang="en-US" sz="1200" dirty="0">
                <a:solidFill>
                  <a:srgbClr val="000000"/>
                </a:solidFill>
                <a:latin typeface="Arial"/>
                <a:ea typeface="Geneva"/>
                <a:cs typeface="Arial"/>
              </a:rPr>
              <a:t>​</a:t>
            </a:r>
          </a:p>
          <a:p>
            <a:pPr algn="just" rtl="0" fontAlgn="base"/>
            <a:endParaRPr lang="en-US" sz="1200" dirty="0">
              <a:solidFill>
                <a:srgbClr val="000000"/>
              </a:solidFill>
              <a:latin typeface="Arial" panose="020B0604020202020204" pitchFamily="34" charset="0"/>
            </a:endParaRPr>
          </a:p>
          <a:p>
            <a:pPr marL="285320" indent="-285320" algn="just">
              <a:buFont typeface="Wingdings" panose="05000000000000000000" pitchFamily="2" charset="2"/>
              <a:buChar char="Ø"/>
            </a:pPr>
            <a:r>
              <a:rPr lang="fr-FR" sz="1200" dirty="0">
                <a:solidFill>
                  <a:srgbClr val="000000"/>
                </a:solidFill>
                <a:latin typeface="Arial"/>
                <a:ea typeface="Geneva"/>
                <a:cs typeface="Arial"/>
              </a:rPr>
              <a:t>Au niveau régional, ce programme est opéré par </a:t>
            </a:r>
            <a:r>
              <a:rPr lang="fr-FR" sz="1200" b="1" dirty="0">
                <a:solidFill>
                  <a:srgbClr val="0070C0"/>
                </a:solidFill>
                <a:latin typeface="Arial"/>
                <a:ea typeface="Geneva"/>
                <a:cs typeface="Arial"/>
              </a:rPr>
              <a:t>les ARS </a:t>
            </a:r>
            <a:r>
              <a:rPr lang="fr-FR" sz="1200" dirty="0">
                <a:solidFill>
                  <a:srgbClr val="000000"/>
                </a:solidFill>
                <a:latin typeface="Arial"/>
                <a:ea typeface="Geneva"/>
                <a:cs typeface="Arial"/>
              </a:rPr>
              <a:t>et piloté nationalement par </a:t>
            </a:r>
            <a:r>
              <a:rPr lang="fr-FR" sz="1200" b="1" dirty="0">
                <a:solidFill>
                  <a:srgbClr val="0070C0"/>
                </a:solidFill>
                <a:latin typeface="Arial"/>
                <a:ea typeface="Geneva"/>
                <a:cs typeface="Arial"/>
              </a:rPr>
              <a:t>la DGOS et la DNS.</a:t>
            </a:r>
            <a:endParaRPr lang="en-US" sz="1200" dirty="0">
              <a:solidFill>
                <a:srgbClr val="0070C0"/>
              </a:solidFill>
              <a:latin typeface="Arial" panose="020B0604020202020204" pitchFamily="34" charset="0"/>
              <a:ea typeface="Geneva"/>
              <a:cs typeface="Arial" panose="020B0604020202020204" pitchFamily="34" charset="0"/>
            </a:endParaRPr>
          </a:p>
        </p:txBody>
      </p:sp>
      <p:sp>
        <p:nvSpPr>
          <p:cNvPr id="13" name="Rectangle: Rounded Corners 12">
            <a:extLst>
              <a:ext uri="{FF2B5EF4-FFF2-40B4-BE49-F238E27FC236}">
                <a16:creationId xmlns:a16="http://schemas.microsoft.com/office/drawing/2014/main" id="{BDA1E247-FCDB-4794-A7EC-EF125E9C0F0D}"/>
              </a:ext>
            </a:extLst>
          </p:cNvPr>
          <p:cNvSpPr/>
          <p:nvPr/>
        </p:nvSpPr>
        <p:spPr>
          <a:xfrm>
            <a:off x="248665" y="3921116"/>
            <a:ext cx="1910334" cy="1877180"/>
          </a:xfrm>
          <a:prstGeom prst="roundRect">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dirty="0">
                <a:solidFill>
                  <a:schemeClr val="tx1"/>
                </a:solidFill>
              </a:rPr>
              <a:t>Financement à l’usage des ES </a:t>
            </a:r>
          </a:p>
          <a:p>
            <a:pPr algn="ctr">
              <a:spcBef>
                <a:spcPts val="300"/>
              </a:spcBef>
              <a:spcAft>
                <a:spcPts val="300"/>
              </a:spcAft>
            </a:pPr>
            <a:r>
              <a:rPr lang="fr-FR" sz="1200" dirty="0">
                <a:solidFill>
                  <a:schemeClr val="tx1"/>
                </a:solidFill>
              </a:rPr>
              <a:t>Programme SUN-</a:t>
            </a:r>
            <a:r>
              <a:rPr lang="fr-FR" sz="1200" dirty="0" err="1">
                <a:solidFill>
                  <a:schemeClr val="tx1"/>
                </a:solidFill>
              </a:rPr>
              <a:t>ES</a:t>
            </a:r>
            <a:r>
              <a:rPr lang="fr-FR" sz="1200" dirty="0" err="1">
                <a:solidFill>
                  <a:schemeClr val="bg1"/>
                </a:solidFill>
              </a:rPr>
              <a:t>i</a:t>
            </a:r>
            <a:endParaRPr lang="fr-FR" sz="1200" dirty="0">
              <a:solidFill>
                <a:schemeClr val="bg1"/>
              </a:solidFill>
            </a:endParaRPr>
          </a:p>
          <a:p>
            <a:pPr algn="ctr">
              <a:spcBef>
                <a:spcPts val="300"/>
              </a:spcBef>
              <a:spcAft>
                <a:spcPts val="300"/>
              </a:spcAft>
            </a:pPr>
            <a:r>
              <a:rPr lang="fr-FR" sz="1200" b="1" dirty="0">
                <a:solidFill>
                  <a:schemeClr val="tx1"/>
                </a:solidFill>
              </a:rPr>
              <a:t>210 M </a:t>
            </a:r>
            <a:r>
              <a:rPr lang="fr-FR" sz="1200" b="1" dirty="0">
                <a:solidFill>
                  <a:srgbClr val="4D5156"/>
                </a:solidFill>
                <a:latin typeface="arial"/>
                <a:cs typeface="arial"/>
              </a:rPr>
              <a:t>€ </a:t>
            </a:r>
            <a:r>
              <a:rPr lang="fr-FR" sz="1200" i="1" dirty="0">
                <a:solidFill>
                  <a:srgbClr val="4D5156"/>
                </a:solidFill>
                <a:latin typeface="arial"/>
                <a:cs typeface="arial"/>
              </a:rPr>
              <a:t>initial</a:t>
            </a:r>
            <a:endParaRPr lang="fr-FR" sz="1200" i="1" dirty="0">
              <a:solidFill>
                <a:schemeClr val="tx1"/>
              </a:solidFill>
            </a:endParaRPr>
          </a:p>
        </p:txBody>
      </p:sp>
      <p:sp>
        <p:nvSpPr>
          <p:cNvPr id="16" name="Arrow: Right 15">
            <a:extLst>
              <a:ext uri="{FF2B5EF4-FFF2-40B4-BE49-F238E27FC236}">
                <a16:creationId xmlns:a16="http://schemas.microsoft.com/office/drawing/2014/main" id="{9F4D2B98-C142-4C2C-B00C-C747C346E892}"/>
              </a:ext>
            </a:extLst>
          </p:cNvPr>
          <p:cNvSpPr/>
          <p:nvPr/>
        </p:nvSpPr>
        <p:spPr>
          <a:xfrm>
            <a:off x="2295807" y="4134839"/>
            <a:ext cx="1143000" cy="534919"/>
          </a:xfrm>
          <a:prstGeom prst="rightArrow">
            <a:avLst/>
          </a:prstGeom>
          <a:solidFill>
            <a:schemeClr val="bg1"/>
          </a:solidFill>
          <a:ln w="6350" cap="sq">
            <a:solidFill>
              <a:srgbClr val="00206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19" name="Arrow: Right 18">
            <a:extLst>
              <a:ext uri="{FF2B5EF4-FFF2-40B4-BE49-F238E27FC236}">
                <a16:creationId xmlns:a16="http://schemas.microsoft.com/office/drawing/2014/main" id="{30E86C30-2E7C-49E8-BF14-9416B258D1C8}"/>
              </a:ext>
            </a:extLst>
          </p:cNvPr>
          <p:cNvSpPr/>
          <p:nvPr/>
        </p:nvSpPr>
        <p:spPr>
          <a:xfrm>
            <a:off x="2295807" y="5003688"/>
            <a:ext cx="1143000" cy="612131"/>
          </a:xfrm>
          <a:prstGeom prst="rightArrow">
            <a:avLst/>
          </a:prstGeom>
          <a:solidFill>
            <a:schemeClr val="bg1"/>
          </a:solidFill>
          <a:ln w="6350" cap="sq">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0" name="Rectangle: Rounded Corners 19">
            <a:extLst>
              <a:ext uri="{FF2B5EF4-FFF2-40B4-BE49-F238E27FC236}">
                <a16:creationId xmlns:a16="http://schemas.microsoft.com/office/drawing/2014/main" id="{47056AFF-0E01-430C-9FF9-E2164B84BA5B}"/>
              </a:ext>
            </a:extLst>
          </p:cNvPr>
          <p:cNvSpPr/>
          <p:nvPr/>
        </p:nvSpPr>
        <p:spPr>
          <a:xfrm>
            <a:off x="3566708" y="3857847"/>
            <a:ext cx="2730500" cy="975492"/>
          </a:xfrm>
          <a:prstGeom prst="roundRect">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dirty="0">
                <a:solidFill>
                  <a:srgbClr val="2F75B5"/>
                </a:solidFill>
              </a:rPr>
              <a:t>Volet 1 – Alimentation du DMP</a:t>
            </a:r>
          </a:p>
          <a:p>
            <a:pPr algn="ctr">
              <a:spcBef>
                <a:spcPts val="300"/>
              </a:spcBef>
              <a:spcAft>
                <a:spcPts val="300"/>
              </a:spcAft>
            </a:pPr>
            <a:r>
              <a:rPr lang="fr-FR" sz="1200" b="1" dirty="0">
                <a:solidFill>
                  <a:srgbClr val="2F75B5"/>
                </a:solidFill>
              </a:rPr>
              <a:t>158 M </a:t>
            </a:r>
            <a:r>
              <a:rPr lang="fr-FR" sz="1200" b="1" dirty="0">
                <a:solidFill>
                  <a:srgbClr val="2F75B5"/>
                </a:solidFill>
                <a:latin typeface="arial" panose="020B0604020202020204" pitchFamily="34" charset="0"/>
              </a:rPr>
              <a:t>€ soit 75%</a:t>
            </a:r>
            <a:endParaRPr lang="fr-FR" sz="1200" b="1" dirty="0">
              <a:solidFill>
                <a:srgbClr val="2F75B5"/>
              </a:solidFill>
            </a:endParaRPr>
          </a:p>
        </p:txBody>
      </p:sp>
      <p:sp>
        <p:nvSpPr>
          <p:cNvPr id="21" name="Rectangle: Rounded Corners 20">
            <a:extLst>
              <a:ext uri="{FF2B5EF4-FFF2-40B4-BE49-F238E27FC236}">
                <a16:creationId xmlns:a16="http://schemas.microsoft.com/office/drawing/2014/main" id="{220056BB-C163-40D9-839C-AF7A788025EC}"/>
              </a:ext>
            </a:extLst>
          </p:cNvPr>
          <p:cNvSpPr/>
          <p:nvPr/>
        </p:nvSpPr>
        <p:spPr>
          <a:xfrm>
            <a:off x="3566708" y="4911056"/>
            <a:ext cx="2730500" cy="924300"/>
          </a:xfrm>
          <a:prstGeom prst="roundRect">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dirty="0">
                <a:solidFill>
                  <a:srgbClr val="B51621"/>
                </a:solidFill>
              </a:rPr>
              <a:t>Volet 2 – Usage de la messagerie professionnelle et citoyenne</a:t>
            </a:r>
          </a:p>
          <a:p>
            <a:pPr algn="ctr">
              <a:spcBef>
                <a:spcPts val="300"/>
              </a:spcBef>
              <a:spcAft>
                <a:spcPts val="300"/>
              </a:spcAft>
            </a:pPr>
            <a:r>
              <a:rPr lang="fr-FR" sz="1200" b="1" dirty="0">
                <a:solidFill>
                  <a:srgbClr val="B51621"/>
                </a:solidFill>
              </a:rPr>
              <a:t>52 M </a:t>
            </a:r>
            <a:r>
              <a:rPr lang="fr-FR" sz="1200" b="1" dirty="0">
                <a:solidFill>
                  <a:srgbClr val="B51621"/>
                </a:solidFill>
                <a:latin typeface="arial"/>
                <a:cs typeface="arial"/>
              </a:rPr>
              <a:t>€ soit 25% + 2,5M€</a:t>
            </a:r>
            <a:endParaRPr lang="fr-FR" sz="1200" b="1" dirty="0">
              <a:solidFill>
                <a:srgbClr val="B51621"/>
              </a:solidFill>
            </a:endParaRPr>
          </a:p>
        </p:txBody>
      </p:sp>
      <p:sp>
        <p:nvSpPr>
          <p:cNvPr id="30" name="Rectangle: Rounded Corners 29">
            <a:extLst>
              <a:ext uri="{FF2B5EF4-FFF2-40B4-BE49-F238E27FC236}">
                <a16:creationId xmlns:a16="http://schemas.microsoft.com/office/drawing/2014/main" id="{BA8B53A4-86BB-45D1-944C-80A6E13FC0D2}"/>
              </a:ext>
            </a:extLst>
          </p:cNvPr>
          <p:cNvSpPr/>
          <p:nvPr/>
        </p:nvSpPr>
        <p:spPr>
          <a:xfrm>
            <a:off x="6983006" y="3870558"/>
            <a:ext cx="3276600" cy="264281"/>
          </a:xfrm>
          <a:prstGeom prst="roundRect">
            <a:avLst/>
          </a:prstGeom>
          <a:solidFill>
            <a:schemeClr val="bg1"/>
          </a:solidFill>
          <a:ln w="6350" cap="sq">
            <a:solidFill>
              <a:schemeClr val="accent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b="1">
                <a:solidFill>
                  <a:schemeClr val="accent1">
                    <a:lumMod val="75000"/>
                  </a:schemeClr>
                </a:solidFill>
              </a:rPr>
              <a:t>Domaine « Documents de sortie »</a:t>
            </a:r>
          </a:p>
        </p:txBody>
      </p:sp>
      <p:sp>
        <p:nvSpPr>
          <p:cNvPr id="31" name="Rectangle: Rounded Corners 30">
            <a:extLst>
              <a:ext uri="{FF2B5EF4-FFF2-40B4-BE49-F238E27FC236}">
                <a16:creationId xmlns:a16="http://schemas.microsoft.com/office/drawing/2014/main" id="{C7E6EA95-C9EB-468E-BC6A-7FC74F5449D1}"/>
              </a:ext>
            </a:extLst>
          </p:cNvPr>
          <p:cNvSpPr/>
          <p:nvPr/>
        </p:nvSpPr>
        <p:spPr>
          <a:xfrm>
            <a:off x="6987400" y="4202120"/>
            <a:ext cx="3276600" cy="264281"/>
          </a:xfrm>
          <a:prstGeom prst="roundRect">
            <a:avLst/>
          </a:prstGeom>
          <a:solidFill>
            <a:schemeClr val="bg1"/>
          </a:solidFill>
          <a:ln w="6350" cap="sq">
            <a:solidFill>
              <a:schemeClr val="accent1">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b="1">
                <a:solidFill>
                  <a:schemeClr val="accent1">
                    <a:lumMod val="60000"/>
                    <a:lumOff val="40000"/>
                  </a:schemeClr>
                </a:solidFill>
              </a:rPr>
              <a:t>Domaine « Biologie »</a:t>
            </a:r>
          </a:p>
        </p:txBody>
      </p:sp>
      <p:sp>
        <p:nvSpPr>
          <p:cNvPr id="32" name="Rectangle: Rounded Corners 31">
            <a:extLst>
              <a:ext uri="{FF2B5EF4-FFF2-40B4-BE49-F238E27FC236}">
                <a16:creationId xmlns:a16="http://schemas.microsoft.com/office/drawing/2014/main" id="{DB31E2D4-6A8A-49BB-B926-989AFD54CD84}"/>
              </a:ext>
            </a:extLst>
          </p:cNvPr>
          <p:cNvSpPr/>
          <p:nvPr/>
        </p:nvSpPr>
        <p:spPr>
          <a:xfrm>
            <a:off x="6983006" y="4540067"/>
            <a:ext cx="3276600" cy="284487"/>
          </a:xfrm>
          <a:prstGeom prst="roundRect">
            <a:avLst/>
          </a:prstGeom>
          <a:solidFill>
            <a:schemeClr val="bg1"/>
          </a:solidFill>
          <a:ln w="6350" cap="sq">
            <a:solidFill>
              <a:schemeClr val="accent1">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b="1">
                <a:solidFill>
                  <a:schemeClr val="accent1">
                    <a:lumMod val="60000"/>
                    <a:lumOff val="40000"/>
                  </a:schemeClr>
                </a:solidFill>
              </a:rPr>
              <a:t>Domaine « Imagerie »</a:t>
            </a:r>
          </a:p>
        </p:txBody>
      </p:sp>
      <p:sp>
        <p:nvSpPr>
          <p:cNvPr id="33" name="Rectangle: Rounded Corners 32">
            <a:extLst>
              <a:ext uri="{FF2B5EF4-FFF2-40B4-BE49-F238E27FC236}">
                <a16:creationId xmlns:a16="http://schemas.microsoft.com/office/drawing/2014/main" id="{C45E97C4-3F14-4B95-B61F-00450E47B55F}"/>
              </a:ext>
            </a:extLst>
          </p:cNvPr>
          <p:cNvSpPr/>
          <p:nvPr/>
        </p:nvSpPr>
        <p:spPr>
          <a:xfrm>
            <a:off x="6970307" y="5015879"/>
            <a:ext cx="3281769" cy="330949"/>
          </a:xfrm>
          <a:prstGeom prst="roundRect">
            <a:avLst/>
          </a:prstGeom>
          <a:solidFill>
            <a:schemeClr val="bg1"/>
          </a:solidFill>
          <a:ln w="6350" cap="sq">
            <a:solidFill>
              <a:schemeClr val="accent6">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b="1" dirty="0">
                <a:solidFill>
                  <a:schemeClr val="accent6">
                    <a:lumMod val="60000"/>
                    <a:lumOff val="40000"/>
                  </a:schemeClr>
                </a:solidFill>
              </a:rPr>
              <a:t>Expérimentation et pilotes Mon espace santé</a:t>
            </a:r>
          </a:p>
        </p:txBody>
      </p:sp>
      <p:sp>
        <p:nvSpPr>
          <p:cNvPr id="34" name="Arrow: Right 33">
            <a:extLst>
              <a:ext uri="{FF2B5EF4-FFF2-40B4-BE49-F238E27FC236}">
                <a16:creationId xmlns:a16="http://schemas.microsoft.com/office/drawing/2014/main" id="{5E8FD841-1E8B-48CC-B3C4-25AF96A9E9CF}"/>
              </a:ext>
            </a:extLst>
          </p:cNvPr>
          <p:cNvSpPr/>
          <p:nvPr/>
        </p:nvSpPr>
        <p:spPr>
          <a:xfrm>
            <a:off x="6405158" y="3921116"/>
            <a:ext cx="546099" cy="163163"/>
          </a:xfrm>
          <a:prstGeom prst="rightArrow">
            <a:avLst/>
          </a:prstGeom>
          <a:solidFill>
            <a:schemeClr val="bg1"/>
          </a:solidFill>
          <a:ln w="6350" cap="sq">
            <a:solidFill>
              <a:schemeClr val="accent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35" name="Arrow: Right 34">
            <a:extLst>
              <a:ext uri="{FF2B5EF4-FFF2-40B4-BE49-F238E27FC236}">
                <a16:creationId xmlns:a16="http://schemas.microsoft.com/office/drawing/2014/main" id="{03245A0F-DD3E-4E7D-8B6C-89FFC8D65BE5}"/>
              </a:ext>
            </a:extLst>
          </p:cNvPr>
          <p:cNvSpPr/>
          <p:nvPr/>
        </p:nvSpPr>
        <p:spPr>
          <a:xfrm>
            <a:off x="6405156" y="4229826"/>
            <a:ext cx="546099" cy="163163"/>
          </a:xfrm>
          <a:prstGeom prst="rightArrow">
            <a:avLst/>
          </a:prstGeom>
          <a:solidFill>
            <a:schemeClr val="bg1"/>
          </a:solidFill>
          <a:ln w="6350" cap="sq">
            <a:solidFill>
              <a:schemeClr val="accent1">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36" name="Arrow: Right 35">
            <a:extLst>
              <a:ext uri="{FF2B5EF4-FFF2-40B4-BE49-F238E27FC236}">
                <a16:creationId xmlns:a16="http://schemas.microsoft.com/office/drawing/2014/main" id="{3387E70E-9119-4A5F-8175-576BD67A8879}"/>
              </a:ext>
            </a:extLst>
          </p:cNvPr>
          <p:cNvSpPr/>
          <p:nvPr/>
        </p:nvSpPr>
        <p:spPr>
          <a:xfrm>
            <a:off x="6405157" y="4609414"/>
            <a:ext cx="546099" cy="163163"/>
          </a:xfrm>
          <a:prstGeom prst="rightArrow">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accent1">
                  <a:lumMod val="60000"/>
                  <a:lumOff val="40000"/>
                </a:schemeClr>
              </a:solidFill>
            </a:endParaRPr>
          </a:p>
        </p:txBody>
      </p:sp>
      <p:sp>
        <p:nvSpPr>
          <p:cNvPr id="23" name="Title 1">
            <a:extLst>
              <a:ext uri="{FF2B5EF4-FFF2-40B4-BE49-F238E27FC236}">
                <a16:creationId xmlns:a16="http://schemas.microsoft.com/office/drawing/2014/main" id="{3242ED71-85CE-4635-8932-12B6FBCFAEC5}"/>
              </a:ext>
            </a:extLst>
          </p:cNvPr>
          <p:cNvSpPr txBox="1">
            <a:spLocks/>
          </p:cNvSpPr>
          <p:nvPr/>
        </p:nvSpPr>
        <p:spPr>
          <a:xfrm>
            <a:off x="336848" y="472564"/>
            <a:ext cx="9915229" cy="487336"/>
          </a:xfrm>
          <a:prstGeom prst="rect">
            <a:avLst/>
          </a:prstGeom>
        </p:spPr>
        <p:txBody>
          <a:bodyPr vert="horz" wrap="square" lIns="0" tIns="0" rIns="0" bIns="0" rtlCol="0" anchor="b" anchorCtr="0">
            <a:noAutofit/>
          </a:bodyPr>
          <a:lstStyle>
            <a:lvl1pPr algn="l" defTabSz="914400" rtl="0" eaLnBrk="1" latinLnBrk="0" hangingPunct="1">
              <a:lnSpc>
                <a:spcPct val="100000"/>
              </a:lnSpc>
              <a:spcBef>
                <a:spcPct val="0"/>
              </a:spcBef>
              <a:buNone/>
              <a:defRPr lang="fr-FR" sz="2500" b="1" kern="1200" spc="0" baseline="0" dirty="0">
                <a:ln w="6350" cap="flat">
                  <a:noFill/>
                  <a:miter lim="800000"/>
                </a:ln>
                <a:solidFill>
                  <a:schemeClr val="accent3"/>
                </a:solidFill>
                <a:latin typeface="+mj-lt"/>
                <a:ea typeface="+mj-ea"/>
                <a:cs typeface="+mj-cs"/>
              </a:defRPr>
            </a:lvl1pPr>
          </a:lstStyle>
          <a:p>
            <a:endParaRPr lang="fr-FR" dirty="0">
              <a:solidFill>
                <a:srgbClr val="23277E"/>
              </a:solidFill>
            </a:endParaRPr>
          </a:p>
        </p:txBody>
      </p:sp>
      <p:sp>
        <p:nvSpPr>
          <p:cNvPr id="25" name="TextBox 24">
            <a:extLst>
              <a:ext uri="{FF2B5EF4-FFF2-40B4-BE49-F238E27FC236}">
                <a16:creationId xmlns:a16="http://schemas.microsoft.com/office/drawing/2014/main" id="{F2D4B799-A0BF-4366-BFEA-CAE4B625A167}"/>
              </a:ext>
            </a:extLst>
          </p:cNvPr>
          <p:cNvSpPr txBox="1"/>
          <p:nvPr/>
        </p:nvSpPr>
        <p:spPr>
          <a:xfrm>
            <a:off x="10581804" y="3912678"/>
            <a:ext cx="647701" cy="264283"/>
          </a:xfrm>
          <a:prstGeom prst="rect">
            <a:avLst/>
          </a:prstGeom>
          <a:solidFill>
            <a:schemeClr val="bg1"/>
          </a:solidFill>
          <a:ln w="6350">
            <a:noFill/>
            <a:miter lim="800000"/>
          </a:ln>
        </p:spPr>
        <p:txBody>
          <a:bodyPr vert="horz" wrap="square" lIns="0" tIns="0" rIns="0" bIns="0" rtlCol="0">
            <a:noAutofit/>
          </a:bodyPr>
          <a:lstStyle/>
          <a:p>
            <a:pPr>
              <a:spcBef>
                <a:spcPts val="300"/>
              </a:spcBef>
              <a:spcAft>
                <a:spcPts val="300"/>
              </a:spcAft>
            </a:pPr>
            <a:r>
              <a:rPr lang="fr-FR" sz="1200" b="1" dirty="0">
                <a:solidFill>
                  <a:schemeClr val="accent1">
                    <a:lumMod val="75000"/>
                  </a:schemeClr>
                </a:solidFill>
              </a:rPr>
              <a:t>123 M</a:t>
            </a:r>
            <a:r>
              <a:rPr lang="fr-FR" sz="1200" b="1" dirty="0">
                <a:solidFill>
                  <a:schemeClr val="accent1">
                    <a:lumMod val="75000"/>
                  </a:schemeClr>
                </a:solidFill>
                <a:latin typeface="arial" panose="020B0604020202020204" pitchFamily="34" charset="0"/>
              </a:rPr>
              <a:t> €</a:t>
            </a:r>
            <a:endParaRPr lang="fr-FR" sz="1200" b="1" dirty="0">
              <a:solidFill>
                <a:schemeClr val="accent1">
                  <a:lumMod val="75000"/>
                </a:schemeClr>
              </a:solidFill>
            </a:endParaRPr>
          </a:p>
        </p:txBody>
      </p:sp>
      <p:sp>
        <p:nvSpPr>
          <p:cNvPr id="26" name="TextBox 25">
            <a:extLst>
              <a:ext uri="{FF2B5EF4-FFF2-40B4-BE49-F238E27FC236}">
                <a16:creationId xmlns:a16="http://schemas.microsoft.com/office/drawing/2014/main" id="{EEB0E500-3867-4DE9-B770-77E40A33CB0D}"/>
              </a:ext>
            </a:extLst>
          </p:cNvPr>
          <p:cNvSpPr txBox="1"/>
          <p:nvPr/>
        </p:nvSpPr>
        <p:spPr>
          <a:xfrm>
            <a:off x="10754905" y="4392989"/>
            <a:ext cx="647701" cy="264283"/>
          </a:xfrm>
          <a:prstGeom prst="rect">
            <a:avLst/>
          </a:prstGeom>
          <a:solidFill>
            <a:schemeClr val="bg1"/>
          </a:solidFill>
          <a:ln w="6350">
            <a:noFill/>
            <a:miter lim="800000"/>
          </a:ln>
        </p:spPr>
        <p:txBody>
          <a:bodyPr vert="horz" wrap="square" lIns="0" tIns="0" rIns="0" bIns="0" rtlCol="0">
            <a:noAutofit/>
          </a:bodyPr>
          <a:lstStyle/>
          <a:p>
            <a:pPr>
              <a:spcBef>
                <a:spcPts val="300"/>
              </a:spcBef>
              <a:spcAft>
                <a:spcPts val="300"/>
              </a:spcAft>
            </a:pPr>
            <a:r>
              <a:rPr lang="fr-FR" sz="1200" b="1">
                <a:solidFill>
                  <a:schemeClr val="accent1">
                    <a:lumMod val="60000"/>
                    <a:lumOff val="40000"/>
                  </a:schemeClr>
                </a:solidFill>
              </a:rPr>
              <a:t>35 M</a:t>
            </a:r>
            <a:r>
              <a:rPr lang="fr-FR" sz="1200" b="1">
                <a:solidFill>
                  <a:schemeClr val="accent1">
                    <a:lumMod val="60000"/>
                    <a:lumOff val="40000"/>
                  </a:schemeClr>
                </a:solidFill>
                <a:latin typeface="arial" panose="020B0604020202020204" pitchFamily="34" charset="0"/>
              </a:rPr>
              <a:t> €</a:t>
            </a:r>
            <a:endParaRPr lang="fr-FR" sz="1200" b="1">
              <a:solidFill>
                <a:schemeClr val="accent1">
                  <a:lumMod val="60000"/>
                  <a:lumOff val="40000"/>
                </a:schemeClr>
              </a:solidFill>
            </a:endParaRPr>
          </a:p>
        </p:txBody>
      </p:sp>
      <p:sp>
        <p:nvSpPr>
          <p:cNvPr id="5" name="Right Brace 4">
            <a:extLst>
              <a:ext uri="{FF2B5EF4-FFF2-40B4-BE49-F238E27FC236}">
                <a16:creationId xmlns:a16="http://schemas.microsoft.com/office/drawing/2014/main" id="{EE680E61-6B85-44DB-84A5-7F9A58BC6EDA}"/>
              </a:ext>
            </a:extLst>
          </p:cNvPr>
          <p:cNvSpPr/>
          <p:nvPr/>
        </p:nvSpPr>
        <p:spPr>
          <a:xfrm>
            <a:off x="10346702" y="4162820"/>
            <a:ext cx="152400" cy="609756"/>
          </a:xfrm>
          <a:prstGeom prst="rightBrace">
            <a:avLst/>
          </a:prstGeom>
          <a:solidFill>
            <a:schemeClr val="bg1"/>
          </a:solidFill>
          <a:ln w="63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2400"/>
          </a:p>
        </p:txBody>
      </p:sp>
      <p:sp>
        <p:nvSpPr>
          <p:cNvPr id="27" name="TextBox 26">
            <a:extLst>
              <a:ext uri="{FF2B5EF4-FFF2-40B4-BE49-F238E27FC236}">
                <a16:creationId xmlns:a16="http://schemas.microsoft.com/office/drawing/2014/main" id="{3BF11557-6E2F-4BF1-843A-292106E55D82}"/>
              </a:ext>
            </a:extLst>
          </p:cNvPr>
          <p:cNvSpPr txBox="1"/>
          <p:nvPr/>
        </p:nvSpPr>
        <p:spPr>
          <a:xfrm>
            <a:off x="10267247" y="5015133"/>
            <a:ext cx="1543038" cy="307777"/>
          </a:xfrm>
          <a:prstGeom prst="rect">
            <a:avLst/>
          </a:prstGeom>
          <a:solidFill>
            <a:schemeClr val="bg1"/>
          </a:solidFill>
          <a:ln w="6350">
            <a:solidFill>
              <a:schemeClr val="bg1"/>
            </a:solidFill>
            <a:miter lim="800000"/>
          </a:ln>
        </p:spPr>
        <p:txBody>
          <a:bodyPr wrap="square" lIns="121920" tIns="60960" rIns="121920" bIns="60960" anchor="t">
            <a:spAutoFit/>
          </a:bodyPr>
          <a:lstStyle/>
          <a:p>
            <a:pPr algn="ctr">
              <a:spcBef>
                <a:spcPts val="300"/>
              </a:spcBef>
              <a:spcAft>
                <a:spcPts val="300"/>
              </a:spcAft>
            </a:pPr>
            <a:r>
              <a:rPr lang="fr-FR" sz="1200" b="1" dirty="0">
                <a:solidFill>
                  <a:schemeClr val="accent6">
                    <a:lumMod val="60000"/>
                    <a:lumOff val="40000"/>
                  </a:schemeClr>
                </a:solidFill>
                <a:latin typeface="Arial"/>
                <a:ea typeface="Geneva"/>
                <a:cs typeface="Arial"/>
              </a:rPr>
              <a:t>1,5 M </a:t>
            </a:r>
            <a:r>
              <a:rPr lang="fr-FR" sz="1200" b="1" dirty="0">
                <a:solidFill>
                  <a:schemeClr val="accent6">
                    <a:lumMod val="60000"/>
                    <a:lumOff val="40000"/>
                  </a:schemeClr>
                </a:solidFill>
                <a:latin typeface="arial"/>
                <a:ea typeface="Geneva"/>
                <a:cs typeface="arial"/>
              </a:rPr>
              <a:t>€ + 2,5M€</a:t>
            </a:r>
            <a:r>
              <a:rPr lang="fr-FR" sz="1200" b="1" dirty="0">
                <a:solidFill>
                  <a:schemeClr val="accent6">
                    <a:lumMod val="60000"/>
                    <a:lumOff val="40000"/>
                  </a:schemeClr>
                </a:solidFill>
                <a:latin typeface="Arial"/>
                <a:ea typeface="Geneva"/>
                <a:cs typeface="Arial"/>
              </a:rPr>
              <a:t> </a:t>
            </a:r>
            <a:endParaRPr lang="fr-FR" sz="1200" b="1" dirty="0">
              <a:solidFill>
                <a:schemeClr val="accent6">
                  <a:lumMod val="60000"/>
                  <a:lumOff val="40000"/>
                </a:schemeClr>
              </a:solidFill>
            </a:endParaRPr>
          </a:p>
        </p:txBody>
      </p:sp>
      <p:sp>
        <p:nvSpPr>
          <p:cNvPr id="28" name="Arrow: Right 27">
            <a:extLst>
              <a:ext uri="{FF2B5EF4-FFF2-40B4-BE49-F238E27FC236}">
                <a16:creationId xmlns:a16="http://schemas.microsoft.com/office/drawing/2014/main" id="{BDDF1374-624E-44F7-BD6C-ED04DC31D0D2}"/>
              </a:ext>
            </a:extLst>
          </p:cNvPr>
          <p:cNvSpPr/>
          <p:nvPr/>
        </p:nvSpPr>
        <p:spPr>
          <a:xfrm>
            <a:off x="6405156" y="5099390"/>
            <a:ext cx="546099" cy="163923"/>
          </a:xfrm>
          <a:prstGeom prst="rightArrow">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37" name="Arrow: Right 36">
            <a:extLst>
              <a:ext uri="{FF2B5EF4-FFF2-40B4-BE49-F238E27FC236}">
                <a16:creationId xmlns:a16="http://schemas.microsoft.com/office/drawing/2014/main" id="{07A796F2-09BD-4B21-801C-6EA80D6E476D}"/>
              </a:ext>
            </a:extLst>
          </p:cNvPr>
          <p:cNvSpPr/>
          <p:nvPr/>
        </p:nvSpPr>
        <p:spPr>
          <a:xfrm>
            <a:off x="6405156" y="5504406"/>
            <a:ext cx="546099" cy="163923"/>
          </a:xfrm>
          <a:prstGeom prst="rightArrow">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38" name="TextBox 37">
            <a:extLst>
              <a:ext uri="{FF2B5EF4-FFF2-40B4-BE49-F238E27FC236}">
                <a16:creationId xmlns:a16="http://schemas.microsoft.com/office/drawing/2014/main" id="{04996F0C-C422-4362-973B-F13935EBE7D4}"/>
              </a:ext>
            </a:extLst>
          </p:cNvPr>
          <p:cNvSpPr txBox="1"/>
          <p:nvPr/>
        </p:nvSpPr>
        <p:spPr>
          <a:xfrm>
            <a:off x="10501665" y="5444058"/>
            <a:ext cx="846524" cy="276999"/>
          </a:xfrm>
          <a:prstGeom prst="rect">
            <a:avLst/>
          </a:prstGeom>
          <a:solidFill>
            <a:schemeClr val="bg1"/>
          </a:solidFill>
          <a:ln w="6350">
            <a:noFill/>
            <a:miter lim="800000"/>
          </a:ln>
        </p:spPr>
        <p:txBody>
          <a:bodyPr wrap="square">
            <a:spAutoFit/>
          </a:bodyPr>
          <a:lstStyle/>
          <a:p>
            <a:r>
              <a:rPr lang="fr-FR" sz="1200" b="1">
                <a:solidFill>
                  <a:srgbClr val="B51621"/>
                </a:solidFill>
              </a:rPr>
              <a:t>50,5 M</a:t>
            </a:r>
            <a:r>
              <a:rPr lang="fr-FR" sz="1200" b="1">
                <a:solidFill>
                  <a:srgbClr val="B51621"/>
                </a:solidFill>
                <a:latin typeface="arial" panose="020B0604020202020204" pitchFamily="34" charset="0"/>
              </a:rPr>
              <a:t> €</a:t>
            </a:r>
            <a:endParaRPr lang="fr-FR" sz="1200">
              <a:solidFill>
                <a:srgbClr val="B51621"/>
              </a:solidFill>
            </a:endParaRPr>
          </a:p>
        </p:txBody>
      </p:sp>
      <p:sp>
        <p:nvSpPr>
          <p:cNvPr id="39" name="Rectangle: Rounded Corners 38">
            <a:extLst>
              <a:ext uri="{FF2B5EF4-FFF2-40B4-BE49-F238E27FC236}">
                <a16:creationId xmlns:a16="http://schemas.microsoft.com/office/drawing/2014/main" id="{C0FF2AC1-D2F3-4E3F-ADC5-855F31EE0EB6}"/>
              </a:ext>
            </a:extLst>
          </p:cNvPr>
          <p:cNvSpPr/>
          <p:nvPr/>
        </p:nvSpPr>
        <p:spPr>
          <a:xfrm>
            <a:off x="6975477" y="5425500"/>
            <a:ext cx="3276600" cy="330949"/>
          </a:xfrm>
          <a:prstGeom prst="roundRect">
            <a:avLst/>
          </a:prstGeom>
          <a:solidFill>
            <a:schemeClr val="bg1"/>
          </a:solidFill>
          <a:ln w="6350" cap="sq">
            <a:solidFill>
              <a:srgbClr val="B5162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200" b="1" dirty="0">
                <a:solidFill>
                  <a:srgbClr val="B51621"/>
                </a:solidFill>
              </a:rPr>
              <a:t>Généralisation</a:t>
            </a:r>
          </a:p>
        </p:txBody>
      </p:sp>
      <p:sp>
        <p:nvSpPr>
          <p:cNvPr id="2" name="Titre 1"/>
          <p:cNvSpPr>
            <a:spLocks noGrp="1"/>
          </p:cNvSpPr>
          <p:nvPr>
            <p:ph type="title"/>
          </p:nvPr>
        </p:nvSpPr>
        <p:spPr/>
        <p:txBody>
          <a:bodyPr/>
          <a:lstStyle/>
          <a:p>
            <a:r>
              <a:rPr lang="fr-FR" dirty="0"/>
              <a:t>Le programme SUN-ES</a:t>
            </a:r>
          </a:p>
        </p:txBody>
      </p:sp>
      <p:sp>
        <p:nvSpPr>
          <p:cNvPr id="29" name="Arrow: Right 34">
            <a:extLst>
              <a:ext uri="{FF2B5EF4-FFF2-40B4-BE49-F238E27FC236}">
                <a16:creationId xmlns:a16="http://schemas.microsoft.com/office/drawing/2014/main" id="{03245A0F-DD3E-4E7D-8B6C-89FFC8D65BE5}"/>
              </a:ext>
            </a:extLst>
          </p:cNvPr>
          <p:cNvSpPr/>
          <p:nvPr/>
        </p:nvSpPr>
        <p:spPr>
          <a:xfrm>
            <a:off x="6393359" y="4596995"/>
            <a:ext cx="546099" cy="163163"/>
          </a:xfrm>
          <a:prstGeom prst="rightArrow">
            <a:avLst/>
          </a:prstGeom>
          <a:solidFill>
            <a:schemeClr val="bg1"/>
          </a:solidFill>
          <a:ln w="6350" cap="sq">
            <a:solidFill>
              <a:schemeClr val="accent1">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Tree>
    <p:extLst>
      <p:ext uri="{BB962C8B-B14F-4D97-AF65-F5344CB8AC3E}">
        <p14:creationId xmlns:p14="http://schemas.microsoft.com/office/powerpoint/2010/main" val="168588766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9176519" cy="1133342"/>
          </a:xfrm>
        </p:spPr>
        <p:txBody>
          <a:bodyPr>
            <a:normAutofit/>
          </a:bodyPr>
          <a:lstStyle/>
          <a:p>
            <a:r>
              <a:rPr lang="fr-FR" dirty="0">
                <a:latin typeface="Calibri" panose="020F0502020204030204" pitchFamily="34" charset="0"/>
                <a:cs typeface="Calibri" panose="020F0502020204030204" pitchFamily="34" charset="0"/>
              </a:rPr>
              <a:t>Rappel sur les indicateurs du programme SUN-ES </a:t>
            </a:r>
          </a:p>
        </p:txBody>
      </p:sp>
      <p:grpSp>
        <p:nvGrpSpPr>
          <p:cNvPr id="3" name="Groupe 2">
            <a:extLst>
              <a:ext uri="{FF2B5EF4-FFF2-40B4-BE49-F238E27FC236}">
                <a16:creationId xmlns:a16="http://schemas.microsoft.com/office/drawing/2014/main" id="{08BB1D89-2C56-4DED-BA17-BE3609B2B80C}"/>
              </a:ext>
            </a:extLst>
          </p:cNvPr>
          <p:cNvGrpSpPr/>
          <p:nvPr/>
        </p:nvGrpSpPr>
        <p:grpSpPr>
          <a:xfrm>
            <a:off x="243485" y="2228937"/>
            <a:ext cx="11624465" cy="3918767"/>
            <a:chOff x="253110" y="1190940"/>
            <a:chExt cx="11564567" cy="4268330"/>
          </a:xfrm>
        </p:grpSpPr>
        <p:sp>
          <p:nvSpPr>
            <p:cNvPr id="5" name="Rectangle 4">
              <a:extLst>
                <a:ext uri="{FF2B5EF4-FFF2-40B4-BE49-F238E27FC236}">
                  <a16:creationId xmlns:a16="http://schemas.microsoft.com/office/drawing/2014/main" id="{3526E5BE-8682-13E8-F1ED-4326317196FE}"/>
                </a:ext>
              </a:extLst>
            </p:cNvPr>
            <p:cNvSpPr/>
            <p:nvPr/>
          </p:nvSpPr>
          <p:spPr>
            <a:xfrm>
              <a:off x="6973042" y="1686830"/>
              <a:ext cx="4844635" cy="973146"/>
            </a:xfrm>
            <a:prstGeom prst="rect">
              <a:avLst/>
            </a:prstGeom>
            <a:solidFill>
              <a:srgbClr val="F2E6FA"/>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just" defTabSz="914400" rtl="0" eaLnBrk="1" fontAlgn="auto" latinLnBrk="0" hangingPunct="1">
                <a:lnSpc>
                  <a:spcPct val="100000"/>
                </a:lnSpc>
                <a:spcBef>
                  <a:spcPts val="300"/>
                </a:spcBef>
                <a:spcAft>
                  <a:spcPts val="300"/>
                </a:spcAft>
                <a:buClrTx/>
                <a:buSzTx/>
                <a:buFontTx/>
                <a:buNone/>
                <a:tabLst/>
                <a:defRPr/>
              </a:pPr>
              <a:r>
                <a:rPr kumimoji="0" lang="fr-FR" sz="1200" b="0" i="0" u="none" strike="noStrike" kern="1200" cap="none" spc="50" normalizeH="0" baseline="0" noProof="0" dirty="0">
                  <a:ln>
                    <a:noFill/>
                  </a:ln>
                  <a:solidFill>
                    <a:prstClr val="black"/>
                  </a:solidFill>
                  <a:effectLst/>
                  <a:uLnTx/>
                  <a:uFillTx/>
                  <a:latin typeface="Calibri" panose="020F0502020204030204" pitchFamily="34" charset="0"/>
                  <a:cs typeface="Calibri" panose="020F0502020204030204" pitchFamily="34" charset="0"/>
                </a:rPr>
                <a:t>Envoi de documents de santé aux correspondants de santé via la messagerie </a:t>
              </a:r>
              <a:r>
                <a:rPr kumimoji="0" lang="fr-FR" sz="1200" b="0" i="0" u="none" strike="noStrike" kern="1200" cap="none" spc="50" normalizeH="0" baseline="0" noProof="0" dirty="0" err="1">
                  <a:ln>
                    <a:noFill/>
                  </a:ln>
                  <a:solidFill>
                    <a:prstClr val="black"/>
                  </a:solidFill>
                  <a:effectLst/>
                  <a:uLnTx/>
                  <a:uFillTx/>
                  <a:latin typeface="Calibri" panose="020F0502020204030204" pitchFamily="34" charset="0"/>
                  <a:cs typeface="Calibri" panose="020F0502020204030204" pitchFamily="34" charset="0"/>
                </a:rPr>
                <a:t>MSSanté</a:t>
              </a:r>
              <a:r>
                <a:rPr kumimoji="0" lang="fr-FR" sz="1200" b="0" i="0" u="none" strike="noStrike" kern="1200" cap="none" spc="50" normalizeH="0" baseline="0" noProof="0" dirty="0">
                  <a:ln>
                    <a:noFill/>
                  </a:ln>
                  <a:solidFill>
                    <a:prstClr val="black"/>
                  </a:solidFill>
                  <a:effectLst/>
                  <a:uLnTx/>
                  <a:uFillTx/>
                  <a:latin typeface="Calibri" panose="020F0502020204030204" pitchFamily="34" charset="0"/>
                  <a:cs typeface="Calibri" panose="020F0502020204030204" pitchFamily="34" charset="0"/>
                </a:rPr>
                <a:t> professionnelle en format </a:t>
              </a:r>
              <a:r>
                <a:rPr kumimoji="0" lang="pt-BR" sz="1200" b="0" i="0" u="none" strike="noStrike" kern="1200" cap="none" spc="50" normalizeH="0" baseline="0" noProof="0" dirty="0">
                  <a:ln>
                    <a:noFill/>
                  </a:ln>
                  <a:solidFill>
                    <a:prstClr val="black"/>
                  </a:solidFill>
                  <a:effectLst/>
                  <a:uLnTx/>
                  <a:uFillTx/>
                  <a:latin typeface="Calibri" panose="020F0502020204030204" pitchFamily="34" charset="0"/>
                  <a:cs typeface="Calibri" panose="020F0502020204030204" pitchFamily="34" charset="0"/>
                </a:rPr>
                <a:t>structuré (CDA N1 à N3)</a:t>
              </a:r>
              <a:r>
                <a:rPr kumimoji="0" lang="fr-FR" sz="1200" b="0" i="0" u="none" strike="noStrike" kern="1200" cap="none" spc="50" normalizeH="0" baseline="0" noProof="0" dirty="0">
                  <a:ln>
                    <a:noFill/>
                  </a:ln>
                  <a:solidFill>
                    <a:prstClr val="black"/>
                  </a:solidFill>
                  <a:effectLst/>
                  <a:uLnTx/>
                  <a:uFillTx/>
                  <a:latin typeface="Calibri" panose="020F0502020204030204" pitchFamily="34" charset="0"/>
                  <a:cs typeface="Calibri" panose="020F0502020204030204" pitchFamily="34" charset="0"/>
                </a:rPr>
                <a:t> avec INS qualifiée</a:t>
              </a:r>
            </a:p>
          </p:txBody>
        </p:sp>
        <p:sp>
          <p:nvSpPr>
            <p:cNvPr id="6" name="Rectangle 5">
              <a:extLst>
                <a:ext uri="{FF2B5EF4-FFF2-40B4-BE49-F238E27FC236}">
                  <a16:creationId xmlns:a16="http://schemas.microsoft.com/office/drawing/2014/main" id="{73D1AB15-69B6-BC6E-65CF-59B3C79DC01C}"/>
                </a:ext>
              </a:extLst>
            </p:cNvPr>
            <p:cNvSpPr/>
            <p:nvPr/>
          </p:nvSpPr>
          <p:spPr>
            <a:xfrm>
              <a:off x="6973041" y="2805512"/>
              <a:ext cx="4844635" cy="988294"/>
            </a:xfrm>
            <a:prstGeom prst="rect">
              <a:avLst/>
            </a:prstGeom>
            <a:solidFill>
              <a:srgbClr val="F2E6FA"/>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just" defTabSz="914400" rtl="0" eaLnBrk="1" fontAlgn="auto" latinLnBrk="0" hangingPunct="1">
                <a:lnSpc>
                  <a:spcPct val="100000"/>
                </a:lnSpc>
                <a:spcBef>
                  <a:spcPts val="300"/>
                </a:spcBef>
                <a:spcAft>
                  <a:spcPts val="300"/>
                </a:spcAft>
                <a:buClrTx/>
                <a:buSzTx/>
                <a:buFontTx/>
                <a:buNone/>
                <a:tabLst/>
                <a:defRPr/>
              </a:pPr>
              <a:r>
                <a:rPr kumimoji="0" lang="fr-FR" sz="1200" b="0" i="0" u="none" strike="noStrike" kern="1200" cap="none" spc="50" normalizeH="0" baseline="0" noProof="0" dirty="0">
                  <a:ln>
                    <a:noFill/>
                  </a:ln>
                  <a:solidFill>
                    <a:prstClr val="black"/>
                  </a:solidFill>
                  <a:effectLst/>
                  <a:uLnTx/>
                  <a:uFillTx/>
                  <a:latin typeface="Calibri" panose="020F0502020204030204" pitchFamily="34" charset="0"/>
                  <a:cs typeface="Calibri" panose="020F0502020204030204" pitchFamily="34" charset="0"/>
                </a:rPr>
                <a:t>Envoi de messages (avec ou sans pièce jointe) aux patients via la </a:t>
              </a:r>
              <a:r>
                <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mn-lt"/>
                  <a:cs typeface="Calibri" panose="020F0502020204030204" pitchFamily="34" charset="0"/>
                </a:rPr>
                <a:t>messagerie de santé de Mon espace santé </a:t>
              </a:r>
              <a:endParaRPr kumimoji="0" lang="fr-FR" sz="1200" b="0" i="0" u="none" strike="noStrike" kern="1200" cap="none" spc="5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38AD0B92-DBE8-D1BB-0872-F1B78B883E93}"/>
                </a:ext>
              </a:extLst>
            </p:cNvPr>
            <p:cNvSpPr/>
            <p:nvPr/>
          </p:nvSpPr>
          <p:spPr>
            <a:xfrm>
              <a:off x="253110" y="1680768"/>
              <a:ext cx="548347" cy="3372722"/>
            </a:xfrm>
            <a:prstGeom prst="rect">
              <a:avLst/>
            </a:prstGeom>
            <a:solidFill>
              <a:srgbClr val="23277E"/>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fr-FR" sz="1200" b="1"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rPr>
                <a:t>Indicateurs Volet 1 </a:t>
              </a:r>
            </a:p>
          </p:txBody>
        </p:sp>
        <p:sp>
          <p:nvSpPr>
            <p:cNvPr id="8" name="Rectangle 7">
              <a:extLst>
                <a:ext uri="{FF2B5EF4-FFF2-40B4-BE49-F238E27FC236}">
                  <a16:creationId xmlns:a16="http://schemas.microsoft.com/office/drawing/2014/main" id="{3F883C10-9525-25A6-F8C8-63FB9F90A0E5}"/>
                </a:ext>
              </a:extLst>
            </p:cNvPr>
            <p:cNvSpPr/>
            <p:nvPr/>
          </p:nvSpPr>
          <p:spPr>
            <a:xfrm>
              <a:off x="6324572" y="1680771"/>
              <a:ext cx="548347" cy="3372720"/>
            </a:xfrm>
            <a:prstGeom prst="rect">
              <a:avLst/>
            </a:prstGeom>
            <a:solidFill>
              <a:srgbClr val="F2E6FA"/>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fr-FR" sz="12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Indicateurs Volet 2</a:t>
              </a:r>
            </a:p>
          </p:txBody>
        </p:sp>
        <p:sp>
          <p:nvSpPr>
            <p:cNvPr id="9" name="Rectangle 8">
              <a:extLst>
                <a:ext uri="{FF2B5EF4-FFF2-40B4-BE49-F238E27FC236}">
                  <a16:creationId xmlns:a16="http://schemas.microsoft.com/office/drawing/2014/main" id="{1574FCE3-F809-1211-D999-3042AE9847FD}"/>
                </a:ext>
              </a:extLst>
            </p:cNvPr>
            <p:cNvSpPr/>
            <p:nvPr/>
          </p:nvSpPr>
          <p:spPr>
            <a:xfrm>
              <a:off x="840856" y="3646161"/>
              <a:ext cx="5266367" cy="696145"/>
            </a:xfrm>
            <a:prstGeom prst="rect">
              <a:avLst/>
            </a:prstGeom>
            <a:solidFill>
              <a:srgbClr val="23277E"/>
            </a:solidFill>
            <a:ln w="127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Domaine Biologie</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Alimentation du DMP en CR de biologie </a:t>
              </a:r>
              <a:r>
                <a:rPr kumimoji="0" lang="fr-FR" sz="1200" b="0" i="1"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(CDA R2 N3 et INS qualifiée)</a:t>
              </a:r>
            </a:p>
          </p:txBody>
        </p:sp>
        <p:sp>
          <p:nvSpPr>
            <p:cNvPr id="10" name="Rectangle 9">
              <a:extLst>
                <a:ext uri="{FF2B5EF4-FFF2-40B4-BE49-F238E27FC236}">
                  <a16:creationId xmlns:a16="http://schemas.microsoft.com/office/drawing/2014/main" id="{55F80597-41DE-0CB2-AC5B-6A0CE2271E7E}"/>
                </a:ext>
              </a:extLst>
            </p:cNvPr>
            <p:cNvSpPr/>
            <p:nvPr/>
          </p:nvSpPr>
          <p:spPr>
            <a:xfrm>
              <a:off x="859065" y="1680771"/>
              <a:ext cx="5266367" cy="1925947"/>
            </a:xfrm>
            <a:prstGeom prst="rect">
              <a:avLst/>
            </a:prstGeom>
            <a:solidFill>
              <a:srgbClr val="23277E"/>
            </a:solidFill>
            <a:ln w="127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Domaine « Documents de sortie » </a:t>
              </a: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50000"/>
                </a:lnSpc>
                <a:spcBef>
                  <a:spcPts val="300"/>
                </a:spcBef>
                <a:spcAft>
                  <a:spcPts val="30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Alimentation du DMP en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Lettre de liaison de sortie</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Ordonnance de sortie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Compte rendu opératoire</a:t>
              </a: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Reprise de l'historique *</a:t>
              </a:r>
            </a:p>
          </p:txBody>
        </p:sp>
        <p:sp>
          <p:nvSpPr>
            <p:cNvPr id="11" name="Rectangle 10">
              <a:extLst>
                <a:ext uri="{FF2B5EF4-FFF2-40B4-BE49-F238E27FC236}">
                  <a16:creationId xmlns:a16="http://schemas.microsoft.com/office/drawing/2014/main" id="{CF6C9E46-75C1-EBD1-B1F7-DECBF56B18BB}"/>
                </a:ext>
              </a:extLst>
            </p:cNvPr>
            <p:cNvSpPr/>
            <p:nvPr/>
          </p:nvSpPr>
          <p:spPr>
            <a:xfrm>
              <a:off x="6324573" y="1190940"/>
              <a:ext cx="5493104" cy="465136"/>
            </a:xfrm>
            <a:prstGeom prst="rect">
              <a:avLst/>
            </a:prstGeom>
            <a:noFill/>
            <a:ln w="12700">
              <a:noFill/>
            </a:ln>
          </p:spPr>
          <p:txBody>
            <a:bodyPr wrap="square" lIns="91440" tIns="45720" rIns="91440" bIns="45720" anchor="ctr">
              <a:no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VOLET 2 – </a:t>
              </a:r>
              <a:r>
                <a:rPr kumimoji="0" lang="fr-FR" sz="1400" b="1" i="0" u="none" strike="noStrike" kern="1200" cap="none" spc="0" normalizeH="0" baseline="0" noProof="0" dirty="0" err="1">
                  <a:ln>
                    <a:noFill/>
                  </a:ln>
                  <a:solidFill>
                    <a:prstClr val="black">
                      <a:lumMod val="75000"/>
                      <a:lumOff val="25000"/>
                    </a:prstClr>
                  </a:solidFill>
                  <a:effectLst/>
                  <a:uLnTx/>
                  <a:uFillTx/>
                  <a:latin typeface="Calibri" panose="020F0502020204030204" pitchFamily="34" charset="0"/>
                  <a:cs typeface="Calibri" panose="020F0502020204030204" pitchFamily="34" charset="0"/>
                </a:rPr>
                <a:t>MSSanté</a:t>
              </a:r>
              <a:r>
                <a:rPr kumimoji="0" lang="fr-FR" sz="14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 professionnels et Messagerie de santé de Mon espace santé</a:t>
              </a:r>
            </a:p>
          </p:txBody>
        </p:sp>
        <p:sp>
          <p:nvSpPr>
            <p:cNvPr id="12" name="Accolade fermante 1">
              <a:extLst>
                <a:ext uri="{FF2B5EF4-FFF2-40B4-BE49-F238E27FC236}">
                  <a16:creationId xmlns:a16="http://schemas.microsoft.com/office/drawing/2014/main" id="{9DEC4E1B-098A-7598-EDE7-367CBDD64AB5}"/>
                </a:ext>
              </a:extLst>
            </p:cNvPr>
            <p:cNvSpPr/>
            <p:nvPr/>
          </p:nvSpPr>
          <p:spPr>
            <a:xfrm>
              <a:off x="3474039" y="2674080"/>
              <a:ext cx="386041" cy="785859"/>
            </a:xfrm>
            <a:prstGeom prst="rightBrace">
              <a:avLst/>
            </a:prstGeom>
            <a:noFill/>
            <a:ln w="28575" cap="flat">
              <a:solidFill>
                <a:schemeClr val="tx2"/>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sp>
          <p:nvSpPr>
            <p:cNvPr id="13" name="ZoneTexte 2">
              <a:extLst>
                <a:ext uri="{FF2B5EF4-FFF2-40B4-BE49-F238E27FC236}">
                  <a16:creationId xmlns:a16="http://schemas.microsoft.com/office/drawing/2014/main" id="{F8C3D3D1-E6CC-0C95-5295-E3AA9FD3986F}"/>
                </a:ext>
              </a:extLst>
            </p:cNvPr>
            <p:cNvSpPr txBox="1"/>
            <p:nvPr/>
          </p:nvSpPr>
          <p:spPr>
            <a:xfrm>
              <a:off x="4136445" y="2686498"/>
              <a:ext cx="1857689" cy="459582"/>
            </a:xfrm>
            <a:prstGeom prst="rect">
              <a:avLst/>
            </a:prstGeom>
            <a:ln w="6350">
              <a:noFill/>
              <a:miter lim="800000"/>
            </a:ln>
          </p:spPr>
          <p:txBody>
            <a:bodyPr vert="horz" wrap="square" lIns="0" tIns="0" rIns="0" bIns="0" rtlCol="0">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CDA R2 N1</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et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INS qualifiée</a:t>
              </a:r>
            </a:p>
          </p:txBody>
        </p:sp>
        <p:sp>
          <p:nvSpPr>
            <p:cNvPr id="14" name="Rectangle 13">
              <a:extLst>
                <a:ext uri="{FF2B5EF4-FFF2-40B4-BE49-F238E27FC236}">
                  <a16:creationId xmlns:a16="http://schemas.microsoft.com/office/drawing/2014/main" id="{44785A42-CAB3-CA78-9DC2-56D467C4DC64}"/>
                </a:ext>
              </a:extLst>
            </p:cNvPr>
            <p:cNvSpPr/>
            <p:nvPr/>
          </p:nvSpPr>
          <p:spPr>
            <a:xfrm>
              <a:off x="840856" y="4381750"/>
              <a:ext cx="5266367" cy="671763"/>
            </a:xfrm>
            <a:prstGeom prst="rect">
              <a:avLst/>
            </a:prstGeom>
            <a:solidFill>
              <a:srgbClr val="23277E"/>
            </a:solidFill>
            <a:ln w="127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Domaine Imagerie</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Alimentation du DMP en CR d’imagerie </a:t>
              </a:r>
              <a:r>
                <a:rPr kumimoji="0" lang="fr-FR" sz="1200" b="0" i="1"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(CDA R2 N1 et INS qualifiée)</a:t>
              </a:r>
            </a:p>
          </p:txBody>
        </p:sp>
        <p:sp>
          <p:nvSpPr>
            <p:cNvPr id="15" name="Rectangle 14">
              <a:extLst>
                <a:ext uri="{FF2B5EF4-FFF2-40B4-BE49-F238E27FC236}">
                  <a16:creationId xmlns:a16="http://schemas.microsoft.com/office/drawing/2014/main" id="{55E9ADB8-419F-A513-2842-D308CAEF0926}"/>
                </a:ext>
              </a:extLst>
            </p:cNvPr>
            <p:cNvSpPr/>
            <p:nvPr/>
          </p:nvSpPr>
          <p:spPr>
            <a:xfrm>
              <a:off x="6973042" y="3973771"/>
              <a:ext cx="4844635" cy="1025630"/>
            </a:xfrm>
            <a:prstGeom prst="rect">
              <a:avLst/>
            </a:prstGeom>
            <a:solidFill>
              <a:srgbClr val="EBF9FF"/>
            </a:solidFill>
            <a:ln w="76200" cap="sq">
              <a:solidFill>
                <a:srgbClr val="006AB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just" defTabSz="914400" rtl="0" eaLnBrk="1" fontAlgn="auto" latinLnBrk="0" hangingPunct="1">
                <a:lnSpc>
                  <a:spcPct val="100000"/>
                </a:lnSpc>
                <a:spcBef>
                  <a:spcPts val="300"/>
                </a:spcBef>
                <a:spcAft>
                  <a:spcPts val="30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Calibri" panose="020F0502020204030204" pitchFamily="34" charset="0"/>
                  <a:ea typeface="+mn-lt"/>
                  <a:cs typeface="Calibri" panose="020F0502020204030204" pitchFamily="34" charset="0"/>
                </a:rPr>
                <a:t>Présentation des cas d’usage de </a:t>
              </a:r>
              <a:r>
                <a:rPr kumimoji="0" lang="fr-FR" sz="1200" b="1" i="0" u="none" strike="noStrike" kern="1200" cap="none" spc="0" normalizeH="0" baseline="0" noProof="0" dirty="0" err="1">
                  <a:ln>
                    <a:noFill/>
                  </a:ln>
                  <a:solidFill>
                    <a:prstClr val="black"/>
                  </a:solidFill>
                  <a:effectLst/>
                  <a:uLnTx/>
                  <a:uFillTx/>
                  <a:latin typeface="Calibri" panose="020F0502020204030204" pitchFamily="34" charset="0"/>
                  <a:ea typeface="+mn-lt"/>
                  <a:cs typeface="Calibri" panose="020F0502020204030204" pitchFamily="34" charset="0"/>
                </a:rPr>
                <a:t>MSSanté</a:t>
              </a:r>
              <a:r>
                <a:rPr kumimoji="0" lang="fr-FR" sz="1200" b="1" i="0" u="none" strike="noStrike" kern="1200" cap="none" spc="0" normalizeH="0" baseline="0" noProof="0" dirty="0">
                  <a:ln>
                    <a:noFill/>
                  </a:ln>
                  <a:solidFill>
                    <a:prstClr val="black"/>
                  </a:solidFill>
                  <a:effectLst/>
                  <a:uLnTx/>
                  <a:uFillTx/>
                  <a:latin typeface="Calibri" panose="020F0502020204030204" pitchFamily="34" charset="0"/>
                  <a:ea typeface="+mn-lt"/>
                  <a:cs typeface="Calibri" panose="020F0502020204030204" pitchFamily="34" charset="0"/>
                </a:rPr>
                <a:t> professionnelle et de la messagerie de santé de Mon espace santé par l’ES en Commission Médicale d’Etablissement (CME)</a:t>
              </a:r>
              <a:r>
                <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mn-lt"/>
                  <a:cs typeface="Calibri" panose="020F0502020204030204" pitchFamily="34" charset="0"/>
                </a:rPr>
                <a:t> ou équivalent</a:t>
              </a:r>
            </a:p>
          </p:txBody>
        </p:sp>
        <p:sp>
          <p:nvSpPr>
            <p:cNvPr id="16" name="Rectangle 15">
              <a:extLst>
                <a:ext uri="{FF2B5EF4-FFF2-40B4-BE49-F238E27FC236}">
                  <a16:creationId xmlns:a16="http://schemas.microsoft.com/office/drawing/2014/main" id="{5F8CD8D6-2DC4-BBB1-59BA-F4F94AE2B114}"/>
                </a:ext>
              </a:extLst>
            </p:cNvPr>
            <p:cNvSpPr/>
            <p:nvPr/>
          </p:nvSpPr>
          <p:spPr>
            <a:xfrm>
              <a:off x="253111" y="1190940"/>
              <a:ext cx="5872320" cy="465136"/>
            </a:xfrm>
            <a:prstGeom prst="rect">
              <a:avLst/>
            </a:prstGeom>
            <a:noFill/>
            <a:ln w="12700">
              <a:noFill/>
            </a:ln>
          </p:spPr>
          <p:txBody>
            <a:bodyPr wrap="square" lIns="91440" tIns="45720" rIns="91440" bIns="45720" anchor="ctr">
              <a:no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VOLET 1 – DMP </a:t>
              </a:r>
            </a:p>
          </p:txBody>
        </p:sp>
        <p:sp>
          <p:nvSpPr>
            <p:cNvPr id="17" name="ZoneTexte 4">
              <a:extLst>
                <a:ext uri="{FF2B5EF4-FFF2-40B4-BE49-F238E27FC236}">
                  <a16:creationId xmlns:a16="http://schemas.microsoft.com/office/drawing/2014/main" id="{6A506A11-43EF-5C81-DF62-B8429C5F13A9}"/>
                </a:ext>
              </a:extLst>
            </p:cNvPr>
            <p:cNvSpPr txBox="1"/>
            <p:nvPr/>
          </p:nvSpPr>
          <p:spPr>
            <a:xfrm>
              <a:off x="1122434" y="5176644"/>
              <a:ext cx="10157874" cy="282626"/>
            </a:xfrm>
            <a:prstGeom prst="rect">
              <a:avLst/>
            </a:prstGeom>
            <a:ln w="6350">
              <a:noFill/>
              <a:miter lim="800000"/>
            </a:ln>
          </p:spPr>
          <p:txBody>
            <a:bodyPr vert="horz" wrap="square" lIns="0" tIns="0" rIns="0" bIns="0" rtlCol="0">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 : Ces deux éléments font chacun l’objet d’un bonus de 10% sur le forfait du domaine "Document de sortie" - seuls les ES ayant une activité de chirurgie sont concernés par les CRO.</a:t>
              </a:r>
            </a:p>
          </p:txBody>
        </p:sp>
      </p:grpSp>
      <p:sp>
        <p:nvSpPr>
          <p:cNvPr id="18" name="ZoneTexte 17">
            <a:extLst>
              <a:ext uri="{FF2B5EF4-FFF2-40B4-BE49-F238E27FC236}">
                <a16:creationId xmlns:a16="http://schemas.microsoft.com/office/drawing/2014/main" id="{2BF0D0A9-1CBD-494F-914F-7943301498E8}"/>
              </a:ext>
            </a:extLst>
          </p:cNvPr>
          <p:cNvSpPr txBox="1"/>
          <p:nvPr/>
        </p:nvSpPr>
        <p:spPr>
          <a:xfrm>
            <a:off x="253110" y="1549425"/>
            <a:ext cx="11938890" cy="737270"/>
          </a:xfrm>
          <a:prstGeom prst="rect">
            <a:avLst/>
          </a:prstGeom>
          <a:noFill/>
        </p:spPr>
        <p:txBody>
          <a:bodyPr wrap="none" lIns="72000" tIns="108000" rIns="72000" bIns="108000" rtlCol="0" anchor="ctr"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La présentation de la Messagerie Sécurisée de Santé auprès de la communauté médicale des établissements constitue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l’un des indicateurs du programme SUN-ES </a:t>
            </a:r>
          </a:p>
        </p:txBody>
      </p:sp>
    </p:spTree>
    <p:extLst>
      <p:ext uri="{BB962C8B-B14F-4D97-AF65-F5344CB8AC3E}">
        <p14:creationId xmlns:p14="http://schemas.microsoft.com/office/powerpoint/2010/main" val="80280709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C25DFF36-996E-4BE9-8765-A14AF1F0664B}"/>
              </a:ext>
            </a:extLst>
          </p:cNvPr>
          <p:cNvSpPr>
            <a:spLocks noGrp="1"/>
          </p:cNvSpPr>
          <p:nvPr>
            <p:ph type="body" sz="half" idx="1"/>
          </p:nvPr>
        </p:nvSpPr>
        <p:spPr>
          <a:xfrm>
            <a:off x="2313517" y="1249654"/>
            <a:ext cx="9156370" cy="356956"/>
          </a:xfrm>
        </p:spPr>
        <p:txBody>
          <a:bodyPr>
            <a:normAutofit/>
          </a:bodyPr>
          <a:lstStyle/>
          <a:p>
            <a:pPr marL="0" indent="0">
              <a:buNone/>
            </a:pPr>
            <a:r>
              <a:rPr lang="fr-FR" b="1" dirty="0">
                <a:solidFill>
                  <a:schemeClr val="accent1"/>
                </a:solidFill>
              </a:rPr>
              <a:t>Des mises à jour régulières </a:t>
            </a:r>
          </a:p>
        </p:txBody>
      </p:sp>
      <p:sp>
        <p:nvSpPr>
          <p:cNvPr id="2" name="Title 1">
            <a:extLst>
              <a:ext uri="{FF2B5EF4-FFF2-40B4-BE49-F238E27FC236}">
                <a16:creationId xmlns:a16="http://schemas.microsoft.com/office/drawing/2014/main" id="{2210B818-E1E3-46B0-BF13-9DDBBE737FBC}"/>
              </a:ext>
            </a:extLst>
          </p:cNvPr>
          <p:cNvSpPr>
            <a:spLocks noGrp="1"/>
          </p:cNvSpPr>
          <p:nvPr>
            <p:ph type="title"/>
          </p:nvPr>
        </p:nvSpPr>
        <p:spPr/>
        <p:txBody>
          <a:bodyPr/>
          <a:lstStyle/>
          <a:p>
            <a:r>
              <a:rPr lang="fr-FR" sz="3200" dirty="0">
                <a:solidFill>
                  <a:srgbClr val="23277E"/>
                </a:solidFill>
              </a:rPr>
              <a:t>Synthèse du corpus documentaire du programme SUN-ES</a:t>
            </a:r>
          </a:p>
        </p:txBody>
      </p:sp>
      <p:sp>
        <p:nvSpPr>
          <p:cNvPr id="4" name="Rectangle 3">
            <a:extLst>
              <a:ext uri="{FF2B5EF4-FFF2-40B4-BE49-F238E27FC236}">
                <a16:creationId xmlns:a16="http://schemas.microsoft.com/office/drawing/2014/main" id="{D9F8E99F-614C-4863-A001-92E1AC2DFF3B}"/>
              </a:ext>
            </a:extLst>
          </p:cNvPr>
          <p:cNvSpPr/>
          <p:nvPr/>
        </p:nvSpPr>
        <p:spPr>
          <a:xfrm>
            <a:off x="1594884" y="1535887"/>
            <a:ext cx="10111563" cy="818707"/>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dirty="0">
                <a:solidFill>
                  <a:schemeClr val="tx1"/>
                </a:solidFill>
              </a:rPr>
              <a:t>Les informations concernant le programme SUN-ES sont disponibles sur une page dédiée : </a:t>
            </a:r>
            <a:r>
              <a:rPr lang="fr-FR" sz="1400" u="sng" dirty="0">
                <a:solidFill>
                  <a:srgbClr val="0000FF"/>
                </a:solidFill>
                <a:latin typeface="+mj-lt"/>
                <a:ea typeface="Calibri" panose="020F0502020204030204" pitchFamily="34" charset="0"/>
                <a:cs typeface="Times New Roman" panose="02020603050405020304" pitchFamily="18" charset="0"/>
              </a:rPr>
              <a:t>https://solidarites-sante.gouv.fr/systeme-de-sante-et-medico-social/segur-de-la-sante/sun-es</a:t>
            </a:r>
            <a:endParaRPr lang="fr-FR" sz="1400" b="1" dirty="0">
              <a:solidFill>
                <a:schemeClr val="tx1"/>
              </a:solidFill>
            </a:endParaRPr>
          </a:p>
        </p:txBody>
      </p:sp>
      <p:pic>
        <p:nvPicPr>
          <p:cNvPr id="6" name="Graphic 5" descr="Badge Question Mark with solid fill">
            <a:extLst>
              <a:ext uri="{FF2B5EF4-FFF2-40B4-BE49-F238E27FC236}">
                <a16:creationId xmlns:a16="http://schemas.microsoft.com/office/drawing/2014/main" id="{92872D98-51C2-48F5-AEF4-C167C2C788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187" y="5610276"/>
            <a:ext cx="520995" cy="520995"/>
          </a:xfrm>
          <a:prstGeom prst="rect">
            <a:avLst/>
          </a:prstGeom>
        </p:spPr>
      </p:pic>
      <p:pic>
        <p:nvPicPr>
          <p:cNvPr id="8" name="Graphic 7" descr="Link with solid fill">
            <a:extLst>
              <a:ext uri="{FF2B5EF4-FFF2-40B4-BE49-F238E27FC236}">
                <a16:creationId xmlns:a16="http://schemas.microsoft.com/office/drawing/2014/main" id="{65DF4FAA-F4AE-4AEA-8E61-42433FCBD3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7059" y="2497485"/>
            <a:ext cx="457200" cy="457200"/>
          </a:xfrm>
          <a:prstGeom prst="rect">
            <a:avLst/>
          </a:prstGeom>
        </p:spPr>
      </p:pic>
      <p:pic>
        <p:nvPicPr>
          <p:cNvPr id="10" name="Graphic 9" descr="Books with solid fill">
            <a:extLst>
              <a:ext uri="{FF2B5EF4-FFF2-40B4-BE49-F238E27FC236}">
                <a16:creationId xmlns:a16="http://schemas.microsoft.com/office/drawing/2014/main" id="{1E7FD436-EF91-4C61-9960-6E2FCB0175C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7187" y="1676767"/>
            <a:ext cx="536944" cy="536944"/>
          </a:xfrm>
          <a:prstGeom prst="rect">
            <a:avLst/>
          </a:prstGeom>
        </p:spPr>
      </p:pic>
      <p:sp>
        <p:nvSpPr>
          <p:cNvPr id="7" name="Rectangle 6">
            <a:extLst>
              <a:ext uri="{FF2B5EF4-FFF2-40B4-BE49-F238E27FC236}">
                <a16:creationId xmlns:a16="http://schemas.microsoft.com/office/drawing/2014/main" id="{CD74A84F-9B90-4810-AC67-E358B9EE3DC4}"/>
              </a:ext>
            </a:extLst>
          </p:cNvPr>
          <p:cNvSpPr/>
          <p:nvPr/>
        </p:nvSpPr>
        <p:spPr>
          <a:xfrm>
            <a:off x="1555013" y="2295175"/>
            <a:ext cx="10232601" cy="3215339"/>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2" spcCol="0" rtlCol="0" fromWordArt="0" anchor="ctr" anchorCtr="0" forceAA="0" compatLnSpc="1">
            <a:prstTxWarp prst="textNoShape">
              <a:avLst/>
            </a:prstTxWarp>
            <a:noAutofit/>
          </a:bodyPr>
          <a:lstStyle/>
          <a:p>
            <a:pPr>
              <a:spcBef>
                <a:spcPts val="300"/>
              </a:spcBef>
              <a:spcAft>
                <a:spcPts val="300"/>
              </a:spcAft>
            </a:pPr>
            <a:r>
              <a:rPr lang="fr-FR" sz="1400" b="1" dirty="0">
                <a:solidFill>
                  <a:srgbClr val="23277E"/>
                </a:solidFill>
              </a:rPr>
              <a:t>Pour les Volets 1 et 2, vous trouverez les documents clé suivants : </a:t>
            </a:r>
          </a:p>
          <a:p>
            <a:pPr marL="285744" indent="-285744">
              <a:spcBef>
                <a:spcPts val="300"/>
              </a:spcBef>
              <a:spcAft>
                <a:spcPts val="300"/>
              </a:spcAft>
              <a:buFont typeface="Arial" panose="020B0604020202020204" pitchFamily="34" charset="0"/>
              <a:buChar char="•"/>
            </a:pPr>
            <a:r>
              <a:rPr lang="fr-FR" sz="1200" dirty="0">
                <a:solidFill>
                  <a:schemeClr val="tx1"/>
                </a:solidFill>
              </a:rPr>
              <a:t>Instruction Volet 1 et ses annexes</a:t>
            </a:r>
          </a:p>
          <a:p>
            <a:pPr marL="285744" indent="-285744">
              <a:spcBef>
                <a:spcPts val="300"/>
              </a:spcBef>
              <a:spcAft>
                <a:spcPts val="300"/>
              </a:spcAft>
              <a:buFont typeface="Arial" panose="020B0604020202020204" pitchFamily="34" charset="0"/>
              <a:buChar char="•"/>
            </a:pPr>
            <a:r>
              <a:rPr lang="fr-FR" sz="1200" dirty="0">
                <a:solidFill>
                  <a:schemeClr val="tx1"/>
                </a:solidFill>
              </a:rPr>
              <a:t>Instruction Volet 2 et ses annexes</a:t>
            </a:r>
            <a:endParaRPr lang="fr-FR" sz="1200" b="1" i="1" dirty="0">
              <a:solidFill>
                <a:schemeClr val="tx1"/>
              </a:solidFill>
              <a:cs typeface="Arial"/>
            </a:endParaRPr>
          </a:p>
          <a:p>
            <a:pPr marL="285744" indent="-285744">
              <a:spcBef>
                <a:spcPts val="300"/>
              </a:spcBef>
              <a:spcAft>
                <a:spcPts val="300"/>
              </a:spcAft>
              <a:buFont typeface="Arial" panose="020B0604020202020204" pitchFamily="34" charset="0"/>
              <a:buChar char="•"/>
            </a:pPr>
            <a:r>
              <a:rPr lang="fr-FR" sz="1200" dirty="0">
                <a:solidFill>
                  <a:schemeClr val="tx1"/>
                </a:solidFill>
              </a:rPr>
              <a:t>Instruction du bonus reprise de l’historique</a:t>
            </a:r>
            <a:endParaRPr lang="fr-FR" sz="1200" dirty="0">
              <a:solidFill>
                <a:schemeClr val="tx1"/>
              </a:solidFill>
              <a:cs typeface="Arial"/>
            </a:endParaRPr>
          </a:p>
          <a:p>
            <a:pPr marL="285744" indent="-285744">
              <a:spcBef>
                <a:spcPts val="300"/>
              </a:spcBef>
              <a:spcAft>
                <a:spcPts val="300"/>
              </a:spcAft>
              <a:buFont typeface="Arial" panose="020B0604020202020204" pitchFamily="34" charset="0"/>
              <a:buChar char="•"/>
            </a:pPr>
            <a:r>
              <a:rPr lang="fr-FR" sz="1200" dirty="0">
                <a:solidFill>
                  <a:schemeClr val="tx1"/>
                </a:solidFill>
              </a:rPr>
              <a:t>Présentation détaillée du programme SUN-ES</a:t>
            </a:r>
            <a:endParaRPr lang="fr-FR" sz="1200" dirty="0">
              <a:solidFill>
                <a:schemeClr val="tx1"/>
              </a:solidFill>
              <a:cs typeface="Arial"/>
            </a:endParaRPr>
          </a:p>
          <a:p>
            <a:pPr marL="285744" indent="-285744">
              <a:spcBef>
                <a:spcPts val="300"/>
              </a:spcBef>
              <a:spcAft>
                <a:spcPts val="300"/>
              </a:spcAft>
              <a:buFont typeface="Arial" panose="020B0604020202020204" pitchFamily="34" charset="0"/>
              <a:buChar char="•"/>
            </a:pPr>
            <a:r>
              <a:rPr lang="fr-FR" sz="1200" dirty="0">
                <a:solidFill>
                  <a:schemeClr val="tx1"/>
                </a:solidFill>
              </a:rPr>
              <a:t>Guide des prérequis volet 1 et 2</a:t>
            </a:r>
            <a:endParaRPr lang="fr-FR" sz="1200" dirty="0">
              <a:solidFill>
                <a:schemeClr val="tx1"/>
              </a:solidFill>
              <a:cs typeface="Arial"/>
            </a:endParaRPr>
          </a:p>
          <a:p>
            <a:pPr marL="285744" indent="-285744">
              <a:spcBef>
                <a:spcPts val="300"/>
              </a:spcBef>
              <a:spcAft>
                <a:spcPts val="300"/>
              </a:spcAft>
              <a:buFont typeface="Arial" panose="020B0604020202020204" pitchFamily="34" charset="0"/>
              <a:buChar char="•"/>
            </a:pPr>
            <a:r>
              <a:rPr lang="fr-FR" sz="1200" dirty="0">
                <a:solidFill>
                  <a:schemeClr val="tx1"/>
                </a:solidFill>
              </a:rPr>
              <a:t>Guide des indicateurs d’usage volet 1 et 2</a:t>
            </a:r>
            <a:endParaRPr lang="fr-FR" sz="1200" dirty="0">
              <a:solidFill>
                <a:schemeClr val="tx1"/>
              </a:solidFill>
              <a:cs typeface="Arial"/>
            </a:endParaRPr>
          </a:p>
          <a:p>
            <a:pPr marL="285744" indent="-285744">
              <a:spcBef>
                <a:spcPts val="300"/>
              </a:spcBef>
              <a:spcAft>
                <a:spcPts val="300"/>
              </a:spcAft>
              <a:buFont typeface="Arial" panose="020B0604020202020204" pitchFamily="34" charset="0"/>
              <a:buChar char="•"/>
            </a:pPr>
            <a:r>
              <a:rPr lang="fr-FR" sz="1200" dirty="0">
                <a:solidFill>
                  <a:schemeClr val="tx1"/>
                </a:solidFill>
              </a:rPr>
              <a:t>Questionnaire appropriation RNIV</a:t>
            </a:r>
          </a:p>
          <a:p>
            <a:pPr marL="285744" indent="-285744">
              <a:spcBef>
                <a:spcPts val="300"/>
              </a:spcBef>
              <a:spcAft>
                <a:spcPts val="300"/>
              </a:spcAft>
              <a:buFont typeface="Arial" panose="020B0604020202020204" pitchFamily="34" charset="0"/>
              <a:buChar char="•"/>
            </a:pPr>
            <a:r>
              <a:rPr lang="fr-FR" sz="1200" dirty="0">
                <a:solidFill>
                  <a:schemeClr val="tx1"/>
                </a:solidFill>
              </a:rPr>
              <a:t>Simulateur de soutien financier pour les ES</a:t>
            </a:r>
          </a:p>
          <a:p>
            <a:pPr marL="285744" indent="-285744">
              <a:spcBef>
                <a:spcPts val="300"/>
              </a:spcBef>
              <a:spcAft>
                <a:spcPts val="300"/>
              </a:spcAft>
              <a:buFont typeface="Arial" panose="020B0604020202020204" pitchFamily="34" charset="0"/>
              <a:buChar char="•"/>
            </a:pPr>
            <a:r>
              <a:rPr lang="fr-FR" sz="1200" dirty="0">
                <a:solidFill>
                  <a:schemeClr val="tx1"/>
                </a:solidFill>
                <a:sym typeface="Wingdings" panose="05000000000000000000" pitchFamily="2" charset="2"/>
              </a:rPr>
              <a:t>Guide d’aide à l’utilisation de démarches simplifiées </a:t>
            </a:r>
          </a:p>
          <a:p>
            <a:pPr marL="285744" indent="-285744">
              <a:spcBef>
                <a:spcPts val="300"/>
              </a:spcBef>
              <a:spcAft>
                <a:spcPts val="300"/>
              </a:spcAft>
              <a:buFont typeface="Arial" panose="020B0604020202020204" pitchFamily="34" charset="0"/>
              <a:buChar char="•"/>
            </a:pPr>
            <a:r>
              <a:rPr lang="fr-FR" sz="1200" dirty="0">
                <a:solidFill>
                  <a:schemeClr val="tx1"/>
                </a:solidFill>
              </a:rPr>
              <a:t>Note d’information sur la messagerie sécurisée de santé citoyenne </a:t>
            </a:r>
          </a:p>
          <a:p>
            <a:pPr marL="285744" indent="-285744">
              <a:spcBef>
                <a:spcPts val="300"/>
              </a:spcBef>
              <a:spcAft>
                <a:spcPts val="300"/>
              </a:spcAft>
              <a:buFont typeface="Arial" panose="020B0604020202020204" pitchFamily="34" charset="0"/>
              <a:buChar char="•"/>
            </a:pPr>
            <a:r>
              <a:rPr lang="fr-FR" sz="1200" dirty="0">
                <a:solidFill>
                  <a:schemeClr val="tx1"/>
                </a:solidFill>
              </a:rPr>
              <a:t>Note sur les pilotes Mon espace santé</a:t>
            </a:r>
          </a:p>
          <a:p>
            <a:pPr marL="285744" indent="-285744">
              <a:spcBef>
                <a:spcPts val="300"/>
              </a:spcBef>
              <a:spcAft>
                <a:spcPts val="300"/>
              </a:spcAft>
              <a:buFont typeface="Arial" panose="020B0604020202020204" pitchFamily="34" charset="0"/>
              <a:buChar char="•"/>
            </a:pPr>
            <a:r>
              <a:rPr lang="fr-FR" sz="1200" dirty="0">
                <a:solidFill>
                  <a:schemeClr val="tx1"/>
                </a:solidFill>
                <a:sym typeface="Wingdings" panose="05000000000000000000" pitchFamily="2" charset="2"/>
              </a:rPr>
              <a:t>Guide sur la reprise de documents historiques DPI vers le DMP</a:t>
            </a:r>
          </a:p>
          <a:p>
            <a:pPr marL="285744" indent="-285744">
              <a:spcBef>
                <a:spcPts val="300"/>
              </a:spcBef>
              <a:spcAft>
                <a:spcPts val="300"/>
              </a:spcAft>
              <a:buFont typeface="Arial" panose="020B0604020202020204" pitchFamily="34" charset="0"/>
              <a:buChar char="•"/>
            </a:pPr>
            <a:r>
              <a:rPr lang="fr-FR" sz="1200" dirty="0">
                <a:solidFill>
                  <a:schemeClr val="tx1"/>
                </a:solidFill>
                <a:sym typeface="Wingdings" panose="05000000000000000000" pitchFamily="2" charset="2"/>
              </a:rPr>
              <a:t>Liste des établissements retenus dans la fenêtre 1</a:t>
            </a:r>
          </a:p>
          <a:p>
            <a:pPr marL="285744" indent="-285744">
              <a:spcBef>
                <a:spcPts val="300"/>
              </a:spcBef>
              <a:spcAft>
                <a:spcPts val="300"/>
              </a:spcAft>
              <a:buFont typeface="Arial" panose="020B0604020202020204" pitchFamily="34" charset="0"/>
              <a:buChar char="•"/>
            </a:pPr>
            <a:r>
              <a:rPr lang="fr-FR" sz="1200" dirty="0">
                <a:solidFill>
                  <a:schemeClr val="tx1"/>
                </a:solidFill>
                <a:sym typeface="Wingdings" panose="05000000000000000000" pitchFamily="2" charset="2"/>
              </a:rPr>
              <a:t>Liste des établissements devenus pilotes Mon espace santé</a:t>
            </a:r>
          </a:p>
          <a:p>
            <a:pPr marL="285744" indent="-285744">
              <a:spcBef>
                <a:spcPts val="300"/>
              </a:spcBef>
              <a:spcAft>
                <a:spcPts val="300"/>
              </a:spcAft>
              <a:buFont typeface="Arial" panose="020B0604020202020204" pitchFamily="34" charset="0"/>
              <a:buChar char="•"/>
            </a:pPr>
            <a:r>
              <a:rPr lang="fr-FR" sz="1200" dirty="0">
                <a:solidFill>
                  <a:schemeClr val="tx1"/>
                </a:solidFill>
                <a:sym typeface="Wingdings" panose="05000000000000000000" pitchFamily="2" charset="2"/>
              </a:rPr>
              <a:t>FAQ – </a:t>
            </a:r>
            <a:r>
              <a:rPr lang="fr-FR" sz="1200" i="1" dirty="0">
                <a:solidFill>
                  <a:schemeClr val="tx1"/>
                </a:solidFill>
                <a:sym typeface="Wingdings" panose="05000000000000000000" pitchFamily="2" charset="2"/>
              </a:rPr>
              <a:t>mise à jour régulière</a:t>
            </a:r>
          </a:p>
          <a:p>
            <a:pPr marL="285744" indent="-285744">
              <a:spcBef>
                <a:spcPts val="300"/>
              </a:spcBef>
              <a:spcAft>
                <a:spcPts val="300"/>
              </a:spcAft>
              <a:buFont typeface="Arial" panose="020B0604020202020204" pitchFamily="34" charset="0"/>
              <a:buChar char="•"/>
            </a:pPr>
            <a:endParaRPr lang="fr-FR" sz="1200" dirty="0">
              <a:solidFill>
                <a:schemeClr val="tx1"/>
              </a:solidFill>
            </a:endParaRPr>
          </a:p>
        </p:txBody>
      </p:sp>
      <p:sp>
        <p:nvSpPr>
          <p:cNvPr id="9" name="Rectangle 8">
            <a:extLst>
              <a:ext uri="{FF2B5EF4-FFF2-40B4-BE49-F238E27FC236}">
                <a16:creationId xmlns:a16="http://schemas.microsoft.com/office/drawing/2014/main" id="{EBE1273D-0B47-4855-9F1D-B17565665258}"/>
              </a:ext>
            </a:extLst>
          </p:cNvPr>
          <p:cNvSpPr/>
          <p:nvPr/>
        </p:nvSpPr>
        <p:spPr>
          <a:xfrm>
            <a:off x="1586910" y="5461420"/>
            <a:ext cx="10111563" cy="818708"/>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dirty="0">
                <a:solidFill>
                  <a:schemeClr val="tx1"/>
                </a:solidFill>
              </a:rPr>
              <a:t>Des référents SUN-ES dans chaque région à mobiliser en priorité </a:t>
            </a:r>
            <a:r>
              <a:rPr lang="fr-FR" sz="1400" dirty="0">
                <a:solidFill>
                  <a:schemeClr val="tx1"/>
                </a:solidFill>
              </a:rPr>
              <a:t>: liste disponible sur la page SUN-ES</a:t>
            </a:r>
          </a:p>
          <a:p>
            <a:pPr>
              <a:spcBef>
                <a:spcPts val="300"/>
              </a:spcBef>
              <a:spcAft>
                <a:spcPts val="300"/>
              </a:spcAft>
            </a:pPr>
            <a:r>
              <a:rPr lang="fr-FR" sz="1400" dirty="0">
                <a:solidFill>
                  <a:schemeClr val="tx1"/>
                </a:solidFill>
              </a:rPr>
              <a:t>Une adresse nationale </a:t>
            </a:r>
            <a:r>
              <a:rPr lang="fr-FR" sz="1400" dirty="0">
                <a:solidFill>
                  <a:schemeClr val="tx1"/>
                </a:solidFill>
                <a:latin typeface="+mj-lt"/>
              </a:rPr>
              <a:t>: </a:t>
            </a:r>
            <a:r>
              <a:rPr lang="fr-FR" sz="1400" dirty="0">
                <a:solidFill>
                  <a:srgbClr val="012D57"/>
                </a:solidFill>
                <a:latin typeface="+mj-lt"/>
                <a:hlinkClick r:id="rId9"/>
              </a:rPr>
              <a:t>dgos-sun@sante.gouv.fr</a:t>
            </a:r>
            <a:endParaRPr lang="fr-FR" sz="1400" dirty="0">
              <a:solidFill>
                <a:schemeClr val="tx1"/>
              </a:solidFill>
            </a:endParaRPr>
          </a:p>
        </p:txBody>
      </p:sp>
    </p:spTree>
    <p:extLst>
      <p:ext uri="{BB962C8B-B14F-4D97-AF65-F5344CB8AC3E}">
        <p14:creationId xmlns:p14="http://schemas.microsoft.com/office/powerpoint/2010/main" val="323443395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Les prochaines étapes au sein de l’établissement</a:t>
            </a:r>
          </a:p>
        </p:txBody>
      </p:sp>
    </p:spTree>
    <p:extLst>
      <p:ext uri="{BB962C8B-B14F-4D97-AF65-F5344CB8AC3E}">
        <p14:creationId xmlns:p14="http://schemas.microsoft.com/office/powerpoint/2010/main" val="242397852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normAutofit/>
          </a:bodyPr>
          <a:lstStyle/>
          <a:p>
            <a:r>
              <a:rPr lang="fr-FR" dirty="0">
                <a:latin typeface="Calibri" panose="020F0502020204030204" pitchFamily="34" charset="0"/>
                <a:cs typeface="Calibri" panose="020F0502020204030204" pitchFamily="34" charset="0"/>
              </a:rPr>
              <a:t>Les prochaines étapes</a:t>
            </a:r>
          </a:p>
        </p:txBody>
      </p:sp>
      <p:sp>
        <p:nvSpPr>
          <p:cNvPr id="5" name="ZoneTexte 4"/>
          <p:cNvSpPr txBox="1"/>
          <p:nvPr/>
        </p:nvSpPr>
        <p:spPr>
          <a:xfrm>
            <a:off x="1911927" y="2216414"/>
            <a:ext cx="7509164"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lang="fr-FR" dirty="0">
                <a:solidFill>
                  <a:srgbClr val="5E5E5E"/>
                </a:solidFill>
                <a:latin typeface="Calibri" panose="020F0502020204030204" pitchFamily="34" charset="0"/>
                <a:cs typeface="Calibri" panose="020F0502020204030204" pitchFamily="34" charset="0"/>
                <a:sym typeface="Helvetica Neue"/>
              </a:rPr>
              <a:t>A renseigner par l’établissement :</a:t>
            </a:r>
          </a:p>
          <a:p>
            <a:pPr marL="0" marR="0" indent="0" defTabSz="2438338" rtl="0" fontAlgn="auto" latinLnBrk="0" hangingPunct="0">
              <a:lnSpc>
                <a:spcPct val="100000"/>
              </a:lnSpc>
              <a:spcBef>
                <a:spcPts val="0"/>
              </a:spcBef>
              <a:spcAft>
                <a:spcPts val="0"/>
              </a:spcAft>
              <a:buClrTx/>
              <a:buSzTx/>
              <a:buFontTx/>
              <a:buNone/>
              <a:tabLst/>
            </a:pPr>
            <a:r>
              <a:rPr lang="fr-FR" dirty="0">
                <a:solidFill>
                  <a:srgbClr val="5E5E5E"/>
                </a:solidFill>
                <a:latin typeface="Calibri" panose="020F0502020204030204" pitchFamily="34" charset="0"/>
                <a:cs typeface="Calibri" panose="020F0502020204030204" pitchFamily="34" charset="0"/>
                <a:sym typeface="Helvetica Neue"/>
              </a:rPr>
              <a:t>Les actions déjà réalisées </a:t>
            </a:r>
          </a:p>
          <a:p>
            <a:pPr marL="0" marR="0" indent="0" defTabSz="2438338" rtl="0" fontAlgn="auto" latinLnBrk="0" hangingPunct="0">
              <a:lnSpc>
                <a:spcPct val="100000"/>
              </a:lnSpc>
              <a:spcBef>
                <a:spcPts val="0"/>
              </a:spcBef>
              <a:spcAft>
                <a:spcPts val="0"/>
              </a:spcAft>
              <a:buClrTx/>
              <a:buSzTx/>
              <a:buFontTx/>
              <a:buNone/>
              <a:tabLst/>
            </a:pPr>
            <a:r>
              <a:rPr kumimoji="0" lang="fr-FR" b="0" i="0" u="none" strike="noStrike" cap="none" spc="0" normalizeH="0" baseline="0" dirty="0">
                <a:ln>
                  <a:noFill/>
                </a:ln>
                <a:solidFill>
                  <a:srgbClr val="5E5E5E"/>
                </a:solidFill>
                <a:effectLst/>
                <a:uFillTx/>
                <a:latin typeface="Calibri" panose="020F0502020204030204" pitchFamily="34" charset="0"/>
                <a:cs typeface="Calibri" panose="020F0502020204030204" pitchFamily="34" charset="0"/>
                <a:sym typeface="Helvetica Neue"/>
              </a:rPr>
              <a:t>Les</a:t>
            </a:r>
            <a:r>
              <a:rPr kumimoji="0" lang="fr-FR" b="0" i="0" u="none" strike="noStrike" cap="none" spc="0" normalizeH="0" dirty="0">
                <a:ln>
                  <a:noFill/>
                </a:ln>
                <a:solidFill>
                  <a:srgbClr val="5E5E5E"/>
                </a:solidFill>
                <a:effectLst/>
                <a:uFillTx/>
                <a:latin typeface="Calibri" panose="020F0502020204030204" pitchFamily="34" charset="0"/>
                <a:cs typeface="Calibri" panose="020F0502020204030204" pitchFamily="34" charset="0"/>
                <a:sym typeface="Helvetica Neue"/>
              </a:rPr>
              <a:t> action en cours </a:t>
            </a:r>
          </a:p>
          <a:p>
            <a:pPr marL="0" marR="0" indent="0" defTabSz="2438338" rtl="0" fontAlgn="auto" latinLnBrk="0" hangingPunct="0">
              <a:lnSpc>
                <a:spcPct val="100000"/>
              </a:lnSpc>
              <a:spcBef>
                <a:spcPts val="0"/>
              </a:spcBef>
              <a:spcAft>
                <a:spcPts val="0"/>
              </a:spcAft>
              <a:buClrTx/>
              <a:buSzTx/>
              <a:buFontTx/>
              <a:buNone/>
              <a:tabLst/>
            </a:pPr>
            <a:r>
              <a:rPr lang="fr-FR" baseline="0" dirty="0">
                <a:solidFill>
                  <a:srgbClr val="5E5E5E"/>
                </a:solidFill>
                <a:latin typeface="Calibri" panose="020F0502020204030204" pitchFamily="34" charset="0"/>
                <a:cs typeface="Calibri" panose="020F0502020204030204" pitchFamily="34" charset="0"/>
                <a:sym typeface="Helvetica Neue"/>
              </a:rPr>
              <a:t>Les</a:t>
            </a:r>
            <a:r>
              <a:rPr lang="fr-FR" dirty="0">
                <a:solidFill>
                  <a:srgbClr val="5E5E5E"/>
                </a:solidFill>
                <a:latin typeface="Calibri" panose="020F0502020204030204" pitchFamily="34" charset="0"/>
                <a:cs typeface="Calibri" panose="020F0502020204030204" pitchFamily="34" charset="0"/>
                <a:sym typeface="Helvetica Neue"/>
              </a:rPr>
              <a:t> actions à venir </a:t>
            </a:r>
            <a:endParaRPr kumimoji="0" lang="fr-FR" b="0" i="0" u="none" strike="noStrike" cap="none" spc="0" normalizeH="0" baseline="0" dirty="0">
              <a:ln>
                <a:noFill/>
              </a:ln>
              <a:solidFill>
                <a:srgbClr val="5E5E5E"/>
              </a:solidFill>
              <a:effectLst/>
              <a:uFillTx/>
              <a:latin typeface="Calibri" panose="020F0502020204030204" pitchFamily="34" charset="0"/>
              <a:cs typeface="Calibri" panose="020F0502020204030204" pitchFamily="34" charset="0"/>
              <a:sym typeface="Helvetica Neue"/>
            </a:endParaRPr>
          </a:p>
        </p:txBody>
      </p:sp>
    </p:spTree>
    <p:extLst>
      <p:ext uri="{BB962C8B-B14F-4D97-AF65-F5344CB8AC3E}">
        <p14:creationId xmlns:p14="http://schemas.microsoft.com/office/powerpoint/2010/main" val="278757392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2"/>
          </p:nvPr>
        </p:nvSpPr>
        <p:spPr/>
        <p:txBody>
          <a:bodyPr/>
          <a:lstStyle/>
          <a:p>
            <a:r>
              <a:rPr lang="fr-FR" dirty="0">
                <a:latin typeface="Calibri" panose="020F0502020204030204" pitchFamily="34" charset="0"/>
                <a:cs typeface="Calibri" panose="020F0502020204030204" pitchFamily="34" charset="0"/>
              </a:rPr>
              <a:t>Annexes</a:t>
            </a:r>
          </a:p>
        </p:txBody>
      </p:sp>
    </p:spTree>
    <p:extLst>
      <p:ext uri="{BB962C8B-B14F-4D97-AF65-F5344CB8AC3E}">
        <p14:creationId xmlns:p14="http://schemas.microsoft.com/office/powerpoint/2010/main" val="328171462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14942"/>
            <a:ext cx="12192000" cy="3687237"/>
          </a:xfrm>
          <a:prstGeom prst="rect">
            <a:avLst/>
          </a:prstGeom>
          <a:solidFill>
            <a:srgbClr val="F0FBF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Rectangle 1"/>
          <p:cNvSpPr/>
          <p:nvPr/>
        </p:nvSpPr>
        <p:spPr>
          <a:xfrm>
            <a:off x="0" y="1597891"/>
            <a:ext cx="12192000" cy="817051"/>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F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Quid du Dossier médical partagé ?</a:t>
            </a:r>
          </a:p>
        </p:txBody>
      </p:sp>
      <p:sp>
        <p:nvSpPr>
          <p:cNvPr id="11" name="Rectangle: Rounded Corners 10">
            <a:extLst>
              <a:ext uri="{FF2B5EF4-FFF2-40B4-BE49-F238E27FC236}">
                <a16:creationId xmlns:a16="http://schemas.microsoft.com/office/drawing/2014/main" id="{6A969BE9-414F-41FE-A605-314E206F2D60}"/>
              </a:ext>
            </a:extLst>
          </p:cNvPr>
          <p:cNvSpPr/>
          <p:nvPr/>
        </p:nvSpPr>
        <p:spPr>
          <a:xfrm>
            <a:off x="4639545" y="3666487"/>
            <a:ext cx="3694400" cy="2692399"/>
          </a:xfrm>
          <a:prstGeom prst="roundRect">
            <a:avLst>
              <a:gd name="adj" fmla="val 0"/>
            </a:avLst>
          </a:prstGeom>
          <a:noFill/>
        </p:spPr>
        <p:txBody>
          <a:bodyPr wrap="square"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545859"/>
              </a:solidFill>
              <a:effectLst/>
              <a:uLnTx/>
              <a:uFillTx/>
              <a:latin typeface="Arial" panose="020B0604020202020204"/>
              <a:ea typeface="+mn-ea"/>
              <a:cs typeface="Calibri Light" panose="020F0302020204030204" pitchFamily="34" charset="0"/>
            </a:endParaRPr>
          </a:p>
        </p:txBody>
      </p:sp>
      <p:pic>
        <p:nvPicPr>
          <p:cNvPr id="15" name="Picture 2" descr="LOGO DMP » E Santé Bretagne">
            <a:extLst>
              <a:ext uri="{FF2B5EF4-FFF2-40B4-BE49-F238E27FC236}">
                <a16:creationId xmlns:a16="http://schemas.microsoft.com/office/drawing/2014/main" id="{1A2FBDBC-5190-49C9-ACAB-3470B3108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941" y="1806575"/>
            <a:ext cx="855821" cy="447236"/>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4">
            <a:extLst>
              <a:ext uri="{FF2B5EF4-FFF2-40B4-BE49-F238E27FC236}">
                <a16:creationId xmlns:a16="http://schemas.microsoft.com/office/drawing/2014/main" id="{81D71AD7-B836-481C-87C0-A5635672C750}"/>
              </a:ext>
            </a:extLst>
          </p:cNvPr>
          <p:cNvSpPr txBox="1"/>
          <p:nvPr/>
        </p:nvSpPr>
        <p:spPr>
          <a:xfrm>
            <a:off x="1179857" y="1740931"/>
            <a:ext cx="10670398" cy="523220"/>
          </a:xfrm>
          <a:prstGeom prst="rect">
            <a:avLst/>
          </a:prstGeom>
          <a:noFill/>
        </p:spPr>
        <p:txBody>
          <a:bodyPr wrap="square" rtlCol="0">
            <a:spAutoFit/>
          </a:bodyPr>
          <a:lstStyle/>
          <a:p>
            <a:pPr algn="just">
              <a:spcAft>
                <a:spcPts val="600"/>
              </a:spcAft>
            </a:pPr>
            <a:r>
              <a:rPr lang="fr-FR" sz="1400" dirty="0">
                <a:latin typeface="Calibri" panose="020F0502020204030204" pitchFamily="34" charset="0"/>
                <a:cs typeface="Calibri" panose="020F0502020204030204" pitchFamily="34" charset="0"/>
              </a:rPr>
              <a:t>Le DMP était un carnet de santé informatisé et sécurisé, accessible sur Internet. Il contient toutes les informations de santé de l’usager et lui permet de partager ses informations de santé avec les professionnels de santé de son choix, afin d’améliorer sa prise en charge. </a:t>
            </a:r>
          </a:p>
        </p:txBody>
      </p:sp>
      <p:sp>
        <p:nvSpPr>
          <p:cNvPr id="20" name="TextBox 19">
            <a:extLst>
              <a:ext uri="{FF2B5EF4-FFF2-40B4-BE49-F238E27FC236}">
                <a16:creationId xmlns:a16="http://schemas.microsoft.com/office/drawing/2014/main" id="{AE860025-4FE1-454B-83CA-21A82753DA7E}"/>
              </a:ext>
            </a:extLst>
          </p:cNvPr>
          <p:cNvSpPr txBox="1"/>
          <p:nvPr/>
        </p:nvSpPr>
        <p:spPr>
          <a:xfrm>
            <a:off x="2111132" y="2536853"/>
            <a:ext cx="858665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fr-FR" b="1" dirty="0">
                <a:solidFill>
                  <a:srgbClr val="0B48A2"/>
                </a:solidFill>
                <a:latin typeface="Calibri" panose="020F0502020204030204" pitchFamily="34" charset="0"/>
                <a:cs typeface="Calibri" panose="020F0502020204030204" pitchFamily="34" charset="0"/>
              </a:rPr>
              <a:t>Mon espace santé intègre désormais le Dossier Médical Partagé du patient.</a:t>
            </a:r>
          </a:p>
        </p:txBody>
      </p:sp>
      <p:sp>
        <p:nvSpPr>
          <p:cNvPr id="18" name="TextBox 17">
            <a:extLst>
              <a:ext uri="{FF2B5EF4-FFF2-40B4-BE49-F238E27FC236}">
                <a16:creationId xmlns:a16="http://schemas.microsoft.com/office/drawing/2014/main" id="{2AC19398-D6B2-400E-AB38-FAFF183D6BD2}"/>
              </a:ext>
            </a:extLst>
          </p:cNvPr>
          <p:cNvSpPr txBox="1"/>
          <p:nvPr/>
        </p:nvSpPr>
        <p:spPr>
          <a:xfrm>
            <a:off x="8849494" y="3635735"/>
            <a:ext cx="3080368" cy="11695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1"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Depuis </a:t>
            </a:r>
            <a:r>
              <a:rPr lang="fr-FR" sz="1400" dirty="0">
                <a:solidFill>
                  <a:srgbClr val="545859"/>
                </a:solidFill>
                <a:latin typeface="Calibri" panose="020F0502020204030204" pitchFamily="34" charset="0"/>
                <a:cs typeface="Calibri" panose="020F0502020204030204" pitchFamily="34" charset="0"/>
              </a:rPr>
              <a:t>l’été 2020</a:t>
            </a: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 il n’est plus possible de créer de nouveaux DMP.</a:t>
            </a:r>
          </a:p>
          <a:p>
            <a:pPr marL="0" marR="0" lvl="1" indent="0"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Les données contenues dans les DMP existants sont automatiquement intégrées dans Mon espace santé.</a:t>
            </a:r>
          </a:p>
        </p:txBody>
      </p:sp>
      <p:grpSp>
        <p:nvGrpSpPr>
          <p:cNvPr id="32" name="Group 31">
            <a:extLst>
              <a:ext uri="{FF2B5EF4-FFF2-40B4-BE49-F238E27FC236}">
                <a16:creationId xmlns:a16="http://schemas.microsoft.com/office/drawing/2014/main" id="{90E080E2-11AC-4165-92F8-1D0323BAD3B4}"/>
              </a:ext>
            </a:extLst>
          </p:cNvPr>
          <p:cNvGrpSpPr/>
          <p:nvPr/>
        </p:nvGrpSpPr>
        <p:grpSpPr>
          <a:xfrm>
            <a:off x="833060" y="3619346"/>
            <a:ext cx="3133601" cy="738664"/>
            <a:chOff x="1966720" y="4046292"/>
            <a:chExt cx="3133601" cy="738664"/>
          </a:xfrm>
        </p:grpSpPr>
        <p:sp>
          <p:nvSpPr>
            <p:cNvPr id="14" name="ZoneTexte 14">
              <a:extLst>
                <a:ext uri="{FF2B5EF4-FFF2-40B4-BE49-F238E27FC236}">
                  <a16:creationId xmlns:a16="http://schemas.microsoft.com/office/drawing/2014/main" id="{6AEDB915-A5BC-48C0-A359-FD3E3EF85339}"/>
                </a:ext>
              </a:extLst>
            </p:cNvPr>
            <p:cNvSpPr txBox="1"/>
            <p:nvPr/>
          </p:nvSpPr>
          <p:spPr>
            <a:xfrm>
              <a:off x="2342727" y="4046292"/>
              <a:ext cx="2757594" cy="738664"/>
            </a:xfrm>
            <a:prstGeom prst="rect">
              <a:avLst/>
            </a:prstGeom>
            <a:noFill/>
          </p:spPr>
          <p:txBody>
            <a:bodyPr wrap="square" rtlCol="0">
              <a:spAutoFit/>
            </a:bodyPr>
            <a:lstStyle/>
            <a:p>
              <a:pPr algn="just">
                <a:spcBef>
                  <a:spcPts val="1200"/>
                </a:spcBef>
              </a:pPr>
              <a:r>
                <a:rPr lang="fr-FR" sz="1400" dirty="0">
                  <a:latin typeface="Calibri" panose="020F0502020204030204" pitchFamily="34" charset="0"/>
                  <a:cs typeface="Calibri" panose="020F0502020204030204" pitchFamily="34" charset="0"/>
                </a:rPr>
                <a:t>Côté usager, l’application DMP a fermé le 30 juin 2022 et le site dmp.fr fermera en février 2023,</a:t>
              </a:r>
            </a:p>
          </p:txBody>
        </p:sp>
        <p:pic>
          <p:nvPicPr>
            <p:cNvPr id="9" name="Graphic 8" descr="Group of men with solid fill">
              <a:extLst>
                <a:ext uri="{FF2B5EF4-FFF2-40B4-BE49-F238E27FC236}">
                  <a16:creationId xmlns:a16="http://schemas.microsoft.com/office/drawing/2014/main" id="{A6F6E8BA-5345-440D-A7F0-0984ED8B6C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66720" y="4098778"/>
              <a:ext cx="360000" cy="360000"/>
            </a:xfrm>
            <a:prstGeom prst="rect">
              <a:avLst/>
            </a:prstGeom>
          </p:spPr>
        </p:pic>
      </p:grpSp>
      <p:grpSp>
        <p:nvGrpSpPr>
          <p:cNvPr id="33" name="Group 32">
            <a:extLst>
              <a:ext uri="{FF2B5EF4-FFF2-40B4-BE49-F238E27FC236}">
                <a16:creationId xmlns:a16="http://schemas.microsoft.com/office/drawing/2014/main" id="{CD633122-49F0-49AF-8C38-CCA56AC59F38}"/>
              </a:ext>
            </a:extLst>
          </p:cNvPr>
          <p:cNvGrpSpPr/>
          <p:nvPr/>
        </p:nvGrpSpPr>
        <p:grpSpPr>
          <a:xfrm>
            <a:off x="845967" y="4501741"/>
            <a:ext cx="3091484" cy="1384995"/>
            <a:chOff x="1979627" y="4928687"/>
            <a:chExt cx="3091484" cy="1384995"/>
          </a:xfrm>
        </p:grpSpPr>
        <p:pic>
          <p:nvPicPr>
            <p:cNvPr id="27" name="Graphic 26" descr="Stethoscope with solid fill">
              <a:extLst>
                <a:ext uri="{FF2B5EF4-FFF2-40B4-BE49-F238E27FC236}">
                  <a16:creationId xmlns:a16="http://schemas.microsoft.com/office/drawing/2014/main" id="{8244DB3F-46EE-4653-B117-555E9E900E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79627" y="5003442"/>
              <a:ext cx="360000" cy="360000"/>
            </a:xfrm>
            <a:prstGeom prst="rect">
              <a:avLst/>
            </a:prstGeom>
          </p:spPr>
        </p:pic>
        <p:sp>
          <p:nvSpPr>
            <p:cNvPr id="29" name="TextBox 28">
              <a:extLst>
                <a:ext uri="{FF2B5EF4-FFF2-40B4-BE49-F238E27FC236}">
                  <a16:creationId xmlns:a16="http://schemas.microsoft.com/office/drawing/2014/main" id="{9D2A9BE8-B76F-443E-9AA1-8DF1E77FCDE5}"/>
                </a:ext>
              </a:extLst>
            </p:cNvPr>
            <p:cNvSpPr txBox="1"/>
            <p:nvPr/>
          </p:nvSpPr>
          <p:spPr>
            <a:xfrm>
              <a:off x="2313517" y="4928687"/>
              <a:ext cx="2757594" cy="1384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spcBef>
                  <a:spcPts val="1200"/>
                </a:spcBef>
              </a:pPr>
              <a:r>
                <a:rPr lang="fr-FR" sz="1400" dirty="0">
                  <a:latin typeface="Calibri" panose="020F0502020204030204" pitchFamily="34" charset="0"/>
                  <a:cs typeface="Calibri" panose="020F0502020204030204" pitchFamily="34" charset="0"/>
                </a:rPr>
                <a:t>De son côté, le professionnel de santé peut alimenter et consulter le DMP. L’usager retrouve l’ensemble de ses documents dans la rubrique document de Mon espace santé et il en est informé.</a:t>
              </a:r>
            </a:p>
          </p:txBody>
        </p:sp>
      </p:grpSp>
      <p:sp>
        <p:nvSpPr>
          <p:cNvPr id="31" name="TextBox 30">
            <a:extLst>
              <a:ext uri="{FF2B5EF4-FFF2-40B4-BE49-F238E27FC236}">
                <a16:creationId xmlns:a16="http://schemas.microsoft.com/office/drawing/2014/main" id="{6EF1371E-CC1B-4327-A135-0BAA293EB35A}"/>
              </a:ext>
            </a:extLst>
          </p:cNvPr>
          <p:cNvSpPr txBox="1"/>
          <p:nvPr/>
        </p:nvSpPr>
        <p:spPr>
          <a:xfrm>
            <a:off x="1307306" y="2982779"/>
            <a:ext cx="2479632" cy="52322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fr-FR" sz="1400" b="1" dirty="0">
                <a:solidFill>
                  <a:srgbClr val="0B48A2"/>
                </a:solidFill>
                <a:latin typeface="Calibri" panose="020F0502020204030204" pitchFamily="34" charset="0"/>
                <a:cs typeface="Calibri" panose="020F0502020204030204" pitchFamily="34" charset="0"/>
              </a:rPr>
              <a:t>Quels changement pour le PS et l’usager ? </a:t>
            </a:r>
          </a:p>
        </p:txBody>
      </p:sp>
      <p:sp>
        <p:nvSpPr>
          <p:cNvPr id="34" name="TextBox 33">
            <a:extLst>
              <a:ext uri="{FF2B5EF4-FFF2-40B4-BE49-F238E27FC236}">
                <a16:creationId xmlns:a16="http://schemas.microsoft.com/office/drawing/2014/main" id="{A3ECAC1B-B971-4650-8F46-32B3CB68EEC7}"/>
              </a:ext>
            </a:extLst>
          </p:cNvPr>
          <p:cNvSpPr txBox="1"/>
          <p:nvPr/>
        </p:nvSpPr>
        <p:spPr>
          <a:xfrm>
            <a:off x="5178266" y="2982779"/>
            <a:ext cx="2479632" cy="52322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fr-FR" sz="1400" b="1" dirty="0">
                <a:solidFill>
                  <a:srgbClr val="0B48A2"/>
                </a:solidFill>
                <a:latin typeface="Calibri" panose="020F0502020204030204" pitchFamily="34" charset="0"/>
                <a:cs typeface="Calibri" panose="020F0502020204030204" pitchFamily="34" charset="0"/>
              </a:rPr>
              <a:t>Quels apports par rapport au DMP ?</a:t>
            </a:r>
          </a:p>
        </p:txBody>
      </p:sp>
      <p:sp>
        <p:nvSpPr>
          <p:cNvPr id="35" name="TextBox 34">
            <a:extLst>
              <a:ext uri="{FF2B5EF4-FFF2-40B4-BE49-F238E27FC236}">
                <a16:creationId xmlns:a16="http://schemas.microsoft.com/office/drawing/2014/main" id="{465F6DC7-A540-4276-A3D9-6C81EC614734}"/>
              </a:ext>
            </a:extLst>
          </p:cNvPr>
          <p:cNvSpPr txBox="1"/>
          <p:nvPr/>
        </p:nvSpPr>
        <p:spPr>
          <a:xfrm>
            <a:off x="4565007" y="3602518"/>
            <a:ext cx="3768937" cy="25545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Mon espace santé rassemble, outre le dossier médical partagé du patient :</a:t>
            </a:r>
          </a:p>
          <a:p>
            <a:pPr marL="285750" marR="0" lvl="0" indent="-285750" algn="just" defTabSz="914400" rtl="0" eaLnBrk="1" fontAlgn="auto" latinLnBrk="0" hangingPunct="1">
              <a:lnSpc>
                <a:spcPct val="100000"/>
              </a:lnSpc>
              <a:spcBef>
                <a:spcPts val="600"/>
              </a:spcBef>
              <a:buClr>
                <a:schemeClr val="bg1"/>
              </a:buClr>
              <a:buSzTx/>
              <a:buFont typeface="Arial" panose="020B0604020202020204" pitchFamily="34" charset="0"/>
              <a:buChar char="•"/>
              <a:tabLst/>
              <a:defRPr/>
            </a:pPr>
            <a:r>
              <a:rPr lang="fr-FR" sz="1400" dirty="0">
                <a:solidFill>
                  <a:srgbClr val="545859"/>
                </a:solidFill>
                <a:latin typeface="Calibri" panose="020F0502020204030204" pitchFamily="34" charset="0"/>
                <a:cs typeface="Calibri" panose="020F0502020204030204" pitchFamily="34" charset="0"/>
              </a:rPr>
              <a:t>S</a:t>
            </a: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es données administratives ;</a:t>
            </a:r>
          </a:p>
          <a:p>
            <a:pPr marL="285750" marR="0" lvl="0" indent="-285750" algn="just" defTabSz="914400" rtl="0" eaLnBrk="1" fontAlgn="auto" latinLnBrk="0" hangingPunct="1">
              <a:lnSpc>
                <a:spcPct val="100000"/>
              </a:lnSpc>
              <a:spcBef>
                <a:spcPts val="600"/>
              </a:spcBef>
              <a:buClr>
                <a:schemeClr val="bg1"/>
              </a:buClr>
              <a:buSzTx/>
              <a:buFont typeface="Arial" panose="020B0604020202020204" pitchFamily="34" charset="0"/>
              <a:buChar char="•"/>
              <a:tabLst/>
              <a:defRPr/>
            </a:pPr>
            <a:r>
              <a:rPr lang="fr-FR" sz="1400" dirty="0">
                <a:solidFill>
                  <a:srgbClr val="545859"/>
                </a:solidFill>
                <a:latin typeface="Calibri" panose="020F0502020204030204" pitchFamily="34" charset="0"/>
                <a:cs typeface="Calibri" panose="020F0502020204030204" pitchFamily="34" charset="0"/>
              </a:rPr>
              <a:t>T</a:t>
            </a: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outes ses données de santé (comptes rendus hospitaliers, résultats d’analyses, ordonnances, etc.) ;</a:t>
            </a:r>
          </a:p>
          <a:p>
            <a:pPr marL="285750" marR="0" lvl="0" indent="-285750" algn="just" defTabSz="914400" rtl="0" eaLnBrk="1" fontAlgn="auto" latinLnBrk="0" hangingPunct="1">
              <a:lnSpc>
                <a:spcPct val="100000"/>
              </a:lnSpc>
              <a:spcBef>
                <a:spcPts val="600"/>
              </a:spcBef>
              <a:buClr>
                <a:schemeClr val="bg1"/>
              </a:buClr>
              <a:buSzTx/>
              <a:buFont typeface="Arial" panose="020B0604020202020204" pitchFamily="34" charset="0"/>
              <a:buChar char="•"/>
              <a:tabLst/>
              <a:defRPr/>
            </a:pPr>
            <a:r>
              <a:rPr lang="fr-FR" sz="1400" dirty="0">
                <a:solidFill>
                  <a:srgbClr val="545859"/>
                </a:solidFill>
                <a:latin typeface="Calibri" panose="020F0502020204030204" pitchFamily="34" charset="0"/>
                <a:cs typeface="Calibri" panose="020F0502020204030204" pitchFamily="34" charset="0"/>
              </a:rPr>
              <a:t>D</a:t>
            </a:r>
            <a:r>
              <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rPr>
              <a:t>es outils permettant des échanges sécurisés avec les professionnels de santé (dont une messagerie) ;</a:t>
            </a:r>
          </a:p>
          <a:p>
            <a:pPr marR="0" lvl="0" algn="just" defTabSz="914400" rtl="0" eaLnBrk="1" fontAlgn="auto" latinLnBrk="0" hangingPunct="1">
              <a:lnSpc>
                <a:spcPct val="100000"/>
              </a:lnSpc>
              <a:spcBef>
                <a:spcPts val="600"/>
              </a:spcBef>
              <a:buClr>
                <a:schemeClr val="bg1"/>
              </a:buClr>
              <a:buSzTx/>
              <a:tabLst/>
              <a:defRPr/>
            </a:pPr>
            <a:endParaRPr kumimoji="0" lang="fr-FR" sz="1400" b="0" i="0" u="none" strike="noStrike" kern="1200" cap="none" spc="0" normalizeH="0" baseline="0" noProof="0" dirty="0">
              <a:ln>
                <a:noFill/>
              </a:ln>
              <a:solidFill>
                <a:srgbClr val="545859"/>
              </a:solidFill>
              <a:effectLst/>
              <a:uLnTx/>
              <a:uFillTx/>
              <a:latin typeface="Calibri" panose="020F0502020204030204" pitchFamily="34" charset="0"/>
              <a:cs typeface="Calibri" panose="020F0502020204030204" pitchFamily="34" charset="0"/>
            </a:endParaRPr>
          </a:p>
        </p:txBody>
      </p:sp>
      <p:pic>
        <p:nvPicPr>
          <p:cNvPr id="39" name="Graphic 38" descr="Heart with pulse with solid fill">
            <a:extLst>
              <a:ext uri="{FF2B5EF4-FFF2-40B4-BE49-F238E27FC236}">
                <a16:creationId xmlns:a16="http://schemas.microsoft.com/office/drawing/2014/main" id="{4B71DB9A-B07D-498F-9ED8-E87CEC55D7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23140" y="4440781"/>
            <a:ext cx="360000" cy="360000"/>
          </a:xfrm>
          <a:prstGeom prst="rect">
            <a:avLst/>
          </a:prstGeom>
        </p:spPr>
      </p:pic>
      <p:pic>
        <p:nvPicPr>
          <p:cNvPr id="41" name="Graphic 40" descr="Document with solid fill">
            <a:extLst>
              <a:ext uri="{FF2B5EF4-FFF2-40B4-BE49-F238E27FC236}">
                <a16:creationId xmlns:a16="http://schemas.microsoft.com/office/drawing/2014/main" id="{89A5AE4D-77C5-495A-82C4-82C928F2682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59140" y="4130511"/>
            <a:ext cx="288000" cy="288000"/>
          </a:xfrm>
          <a:prstGeom prst="rect">
            <a:avLst/>
          </a:prstGeom>
        </p:spPr>
      </p:pic>
      <p:pic>
        <p:nvPicPr>
          <p:cNvPr id="47" name="Graphic 46" descr="Email with solid fill">
            <a:extLst>
              <a:ext uri="{FF2B5EF4-FFF2-40B4-BE49-F238E27FC236}">
                <a16:creationId xmlns:a16="http://schemas.microsoft.com/office/drawing/2014/main" id="{8966C53F-30A7-47BB-A373-CBF2BEFC17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43460" y="5140537"/>
            <a:ext cx="288000" cy="288000"/>
          </a:xfrm>
          <a:prstGeom prst="rect">
            <a:avLst/>
          </a:prstGeom>
        </p:spPr>
      </p:pic>
      <p:pic>
        <p:nvPicPr>
          <p:cNvPr id="30" name="Image 29">
            <a:extLst>
              <a:ext uri="{FF2B5EF4-FFF2-40B4-BE49-F238E27FC236}">
                <a16:creationId xmlns:a16="http://schemas.microsoft.com/office/drawing/2014/main" id="{D6147C29-5056-4B5A-8AFE-5074B038AA51}"/>
              </a:ext>
            </a:extLst>
          </p:cNvPr>
          <p:cNvPicPr>
            <a:picLocks noChangeAspect="1"/>
          </p:cNvPicPr>
          <p:nvPr/>
        </p:nvPicPr>
        <p:blipFill>
          <a:blip r:embed="rId13"/>
          <a:stretch>
            <a:fillRect/>
          </a:stretch>
        </p:blipFill>
        <p:spPr>
          <a:xfrm>
            <a:off x="254941" y="2528388"/>
            <a:ext cx="855821" cy="569799"/>
          </a:xfrm>
          <a:prstGeom prst="rect">
            <a:avLst/>
          </a:prstGeom>
        </p:spPr>
      </p:pic>
      <p:sp>
        <p:nvSpPr>
          <p:cNvPr id="6" name="Rectangle 5"/>
          <p:cNvSpPr/>
          <p:nvPr/>
        </p:nvSpPr>
        <p:spPr>
          <a:xfrm>
            <a:off x="9049226" y="3084761"/>
            <a:ext cx="2480400" cy="31803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1400" b="1" dirty="0">
                <a:solidFill>
                  <a:srgbClr val="0B48A2"/>
                </a:solidFill>
                <a:latin typeface="Calibri" panose="020F0502020204030204" pitchFamily="34" charset="0"/>
                <a:cs typeface="Calibri" panose="020F0502020204030204" pitchFamily="34" charset="0"/>
                <a:sym typeface="Helvetica Neue Medium"/>
              </a:rPr>
              <a:t>Puis-je créer un DMP ?</a:t>
            </a:r>
          </a:p>
        </p:txBody>
      </p:sp>
    </p:spTree>
    <p:extLst>
      <p:ext uri="{BB962C8B-B14F-4D97-AF65-F5344CB8AC3E}">
        <p14:creationId xmlns:p14="http://schemas.microsoft.com/office/powerpoint/2010/main" val="102355481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Les droits des PS dans le dossier médical</a:t>
            </a:r>
          </a:p>
        </p:txBody>
      </p:sp>
      <p:sp>
        <p:nvSpPr>
          <p:cNvPr id="11" name="Rectangle: Rounded Corners 10">
            <a:extLst>
              <a:ext uri="{FF2B5EF4-FFF2-40B4-BE49-F238E27FC236}">
                <a16:creationId xmlns:a16="http://schemas.microsoft.com/office/drawing/2014/main" id="{6A969BE9-414F-41FE-A605-314E206F2D60}"/>
              </a:ext>
            </a:extLst>
          </p:cNvPr>
          <p:cNvSpPr/>
          <p:nvPr/>
        </p:nvSpPr>
        <p:spPr>
          <a:xfrm>
            <a:off x="4639545" y="3666487"/>
            <a:ext cx="3694400" cy="2692399"/>
          </a:xfrm>
          <a:prstGeom prst="roundRect">
            <a:avLst>
              <a:gd name="adj" fmla="val 0"/>
            </a:avLst>
          </a:prstGeom>
          <a:noFill/>
        </p:spPr>
        <p:txBody>
          <a:bodyPr wrap="square"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545859"/>
              </a:solidFill>
              <a:effectLst/>
              <a:uLnTx/>
              <a:uFillTx/>
              <a:latin typeface="Arial" panose="020B0604020202020204"/>
              <a:ea typeface="+mn-ea"/>
              <a:cs typeface="Calibri Light" panose="020F0302020204030204" pitchFamily="34" charset="0"/>
            </a:endParaRPr>
          </a:p>
        </p:txBody>
      </p:sp>
      <p:sp>
        <p:nvSpPr>
          <p:cNvPr id="24" name="Rectangle 23"/>
          <p:cNvSpPr/>
          <p:nvPr/>
        </p:nvSpPr>
        <p:spPr>
          <a:xfrm>
            <a:off x="1404515" y="2433417"/>
            <a:ext cx="9382970" cy="299356"/>
          </a:xfrm>
          <a:prstGeom prst="rect">
            <a:avLst/>
          </a:prstGeom>
          <a:solidFill>
            <a:srgbClr val="006AB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b="1"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Un professionnel de santé autorisé peut </a:t>
            </a:r>
          </a:p>
        </p:txBody>
      </p:sp>
      <p:sp>
        <p:nvSpPr>
          <p:cNvPr id="25" name="Rectangle 24"/>
          <p:cNvSpPr/>
          <p:nvPr/>
        </p:nvSpPr>
        <p:spPr>
          <a:xfrm>
            <a:off x="1382743" y="2808923"/>
            <a:ext cx="9435913" cy="2504223"/>
          </a:xfrm>
          <a:prstGeom prst="rect">
            <a:avLst/>
          </a:prstGeom>
          <a:solidFill>
            <a:srgbClr val="E6F7FA"/>
          </a:solidFill>
          <a:ln w="25400" cap="flat" cmpd="sng" algn="ctr">
            <a:noFill/>
            <a:prstDash val="solid"/>
          </a:ln>
          <a:effectLst/>
        </p:spPr>
        <p:txBody>
          <a:bodyPr rtlCol="0" anchor="ctr"/>
          <a:lstStyle/>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alt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Consulter les documents contenus dans Mon espace santé </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(selon </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matrice d’habilitation</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a:t>
            </a:r>
          </a:p>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alt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Déposer les documents et informations utiles </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à sa prise en charge coordonnée</a:t>
            </a:r>
          </a:p>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alt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Supprimer un document </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dont il est l'auteur</a:t>
            </a:r>
          </a:p>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alt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Masquer un document  à la demande du patient, </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dont il est l'auteur</a:t>
            </a:r>
          </a:p>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alt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Masquer </a:t>
            </a:r>
            <a:r>
              <a:rPr kumimoji="0" lang="fr-FR" alt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un document au patient dans l’attente d’une consultation  d’annonce</a:t>
            </a:r>
          </a:p>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Consulte</a:t>
            </a:r>
            <a:r>
              <a:rPr kumimoji="0" 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r l’historique de soins et la rubrique Entourage &amp; Volontés</a:t>
            </a:r>
          </a:p>
          <a:p>
            <a:pPr marL="271429" marR="0" lvl="0" indent="-271429" algn="l" defTabSz="685800" rtl="0" eaLnBrk="1" fontAlgn="auto" latinLnBrk="0" hangingPunct="1">
              <a:lnSpc>
                <a:spcPct val="100000"/>
              </a:lnSpc>
              <a:spcBef>
                <a:spcPts val="0"/>
              </a:spcBef>
              <a:spcAft>
                <a:spcPts val="900"/>
              </a:spcAft>
              <a:buClrTx/>
              <a:buSzTx/>
              <a:buFont typeface="Wingdings" panose="05000000000000000000" pitchFamily="2" charset="2"/>
              <a:buChar char="§"/>
              <a:tabLst/>
              <a:defRPr/>
            </a:pPr>
            <a:r>
              <a:rPr kumimoji="0" lang="fr-FR" sz="1600" b="1"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Consulter et ajouter </a:t>
            </a:r>
            <a:r>
              <a:rPr kumimoji="0" lang="fr-FR" sz="1600" b="0" i="0" u="none" strike="noStrike" kern="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rPr>
              <a:t>une vaccination</a:t>
            </a:r>
          </a:p>
        </p:txBody>
      </p:sp>
      <p:pic>
        <p:nvPicPr>
          <p:cNvPr id="26" name="Picture 2" descr="Doctor ">
            <a:extLst>
              <a:ext uri="{FF2B5EF4-FFF2-40B4-BE49-F238E27FC236}">
                <a16:creationId xmlns:a16="http://schemas.microsoft.com/office/drawing/2014/main" id="{827822F3-4C5D-4D21-861D-E4FFE2797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7677" y="1610628"/>
            <a:ext cx="684000" cy="68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6776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L’usager peut gérer finement les accès à ses données</a:t>
            </a:r>
          </a:p>
        </p:txBody>
      </p:sp>
      <p:sp>
        <p:nvSpPr>
          <p:cNvPr id="13" name="Rectangle 12"/>
          <p:cNvSpPr/>
          <p:nvPr/>
        </p:nvSpPr>
        <p:spPr>
          <a:xfrm>
            <a:off x="881796" y="1619753"/>
            <a:ext cx="10428408" cy="527727"/>
          </a:xfrm>
          <a:prstGeom prst="rect">
            <a:avLst/>
          </a:prstGeom>
          <a:solidFill>
            <a:srgbClr val="DF2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Les usagers peuvent gérer finement les accès à leurs données de santé </a:t>
            </a:r>
          </a:p>
        </p:txBody>
      </p:sp>
      <p:grpSp>
        <p:nvGrpSpPr>
          <p:cNvPr id="14" name="Groupe 13"/>
          <p:cNvGrpSpPr/>
          <p:nvPr/>
        </p:nvGrpSpPr>
        <p:grpSpPr>
          <a:xfrm>
            <a:off x="1133131" y="2336646"/>
            <a:ext cx="3119537" cy="1398773"/>
            <a:chOff x="1409717" y="1793861"/>
            <a:chExt cx="3119537" cy="1398773"/>
          </a:xfrm>
        </p:grpSpPr>
        <p:sp>
          <p:nvSpPr>
            <p:cNvPr id="15" name="Espace réservé du contenu 2">
              <a:extLst>
                <a:ext uri="{FF2B5EF4-FFF2-40B4-BE49-F238E27FC236}">
                  <a16:creationId xmlns:a16="http://schemas.microsoft.com/office/drawing/2014/main" id="{5C8A7B85-EA02-418F-9AB4-8E56EF47FF2F}"/>
                </a:ext>
              </a:extLst>
            </p:cNvPr>
            <p:cNvSpPr txBox="1">
              <a:spLocks/>
            </p:cNvSpPr>
            <p:nvPr>
              <p:custDataLst>
                <p:tags r:id="rId3"/>
              </p:custDataLst>
            </p:nvPr>
          </p:nvSpPr>
          <p:spPr bwMode="auto">
            <a:xfrm>
              <a:off x="1409717" y="1793861"/>
              <a:ext cx="3119537"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3611" tIns="51797" rIns="103611" bIns="51797" numCol="1" anchor="t" anchorCtr="0" compatLnSpc="1">
              <a:prstTxWarp prst="textNoShape">
                <a:avLst/>
              </a:prstTxWarp>
            </a:bodyPr>
            <a:lstStyle>
              <a:lvl1pPr marL="379413" indent="-379413" algn="l" defTabSz="1030288" rtl="0" eaLnBrk="0" fontAlgn="base" hangingPunct="0">
                <a:spcBef>
                  <a:spcPct val="20000"/>
                </a:spcBef>
                <a:spcAft>
                  <a:spcPct val="0"/>
                </a:spcAft>
                <a:buClr>
                  <a:schemeClr val="folHlink"/>
                </a:buClr>
                <a:buFont typeface="Wingdings" panose="05000000000000000000" pitchFamily="2" charset="2"/>
                <a:buChar char="è"/>
                <a:defRPr sz="2400" b="1">
                  <a:solidFill>
                    <a:srgbClr val="0C419A"/>
                  </a:solidFill>
                  <a:latin typeface="+mn-lt"/>
                  <a:ea typeface="+mn-ea"/>
                  <a:cs typeface="+mn-cs"/>
                </a:defRPr>
              </a:lvl1pPr>
              <a:lvl2pPr marL="855663" indent="-287338" algn="l" defTabSz="1030288" rtl="0" eaLnBrk="0" fontAlgn="base" hangingPunct="0">
                <a:spcBef>
                  <a:spcPct val="20000"/>
                </a:spcBef>
                <a:spcAft>
                  <a:spcPct val="0"/>
                </a:spcAft>
                <a:buSzPct val="80000"/>
                <a:buFont typeface="Wingdings" panose="05000000000000000000" pitchFamily="2" charset="2"/>
                <a:buChar char="l"/>
                <a:defRPr sz="2100">
                  <a:solidFill>
                    <a:srgbClr val="0C419A"/>
                  </a:solidFill>
                  <a:latin typeface="+mn-lt"/>
                </a:defRPr>
              </a:lvl2pPr>
              <a:lvl3pPr marL="1295400" indent="-249238" algn="l" defTabSz="1030288" rtl="0" eaLnBrk="0" fontAlgn="base" hangingPunct="0">
                <a:spcBef>
                  <a:spcPct val="20000"/>
                </a:spcBef>
                <a:spcAft>
                  <a:spcPct val="0"/>
                </a:spcAft>
                <a:buClr>
                  <a:schemeClr val="folHlink"/>
                </a:buClr>
                <a:buFont typeface="Wingdings" panose="05000000000000000000" pitchFamily="2" charset="2"/>
                <a:buChar char="ü"/>
                <a:defRPr>
                  <a:solidFill>
                    <a:srgbClr val="0C419A"/>
                  </a:solidFill>
                  <a:latin typeface="+mn-lt"/>
                </a:defRPr>
              </a:lvl3pPr>
              <a:lvl4pPr marL="1811338" indent="-250825" algn="l" defTabSz="1030288" rtl="0" eaLnBrk="0" fontAlgn="base" hangingPunct="0">
                <a:spcBef>
                  <a:spcPct val="20000"/>
                </a:spcBef>
                <a:spcAft>
                  <a:spcPct val="0"/>
                </a:spcAft>
                <a:buChar char="_"/>
                <a:defRPr sz="2300">
                  <a:solidFill>
                    <a:srgbClr val="0C419A"/>
                  </a:solidFill>
                  <a:latin typeface="+mn-lt"/>
                </a:defRPr>
              </a:lvl4pPr>
              <a:lvl5pPr marL="2327275" indent="-249238" algn="l" defTabSz="1030288" rtl="0" eaLnBrk="0" fontAlgn="base" hangingPunct="0">
                <a:spcBef>
                  <a:spcPct val="20000"/>
                </a:spcBef>
                <a:spcAft>
                  <a:spcPct val="0"/>
                </a:spcAft>
                <a:buChar char="_"/>
                <a:defRPr sz="2300">
                  <a:solidFill>
                    <a:srgbClr val="0C419A"/>
                  </a:solidFill>
                  <a:latin typeface="+mn-lt"/>
                </a:defRPr>
              </a:lvl5pPr>
              <a:lvl6pPr marL="2788317" indent="-258929" algn="l" defTabSz="1037326" rtl="0" fontAlgn="base">
                <a:spcBef>
                  <a:spcPct val="20000"/>
                </a:spcBef>
                <a:spcAft>
                  <a:spcPct val="0"/>
                </a:spcAft>
                <a:buChar char="_"/>
                <a:defRPr sz="2300">
                  <a:solidFill>
                    <a:srgbClr val="0C419A"/>
                  </a:solidFill>
                  <a:latin typeface="+mn-lt"/>
                </a:defRPr>
              </a:lvl6pPr>
              <a:lvl7pPr marL="3243030" indent="-258929" algn="l" defTabSz="1037326" rtl="0" fontAlgn="base">
                <a:spcBef>
                  <a:spcPct val="20000"/>
                </a:spcBef>
                <a:spcAft>
                  <a:spcPct val="0"/>
                </a:spcAft>
                <a:buChar char="_"/>
                <a:defRPr sz="2300">
                  <a:solidFill>
                    <a:srgbClr val="0C419A"/>
                  </a:solidFill>
                  <a:latin typeface="+mn-lt"/>
                </a:defRPr>
              </a:lvl7pPr>
              <a:lvl8pPr marL="3697750" indent="-258929" algn="l" defTabSz="1037326" rtl="0" fontAlgn="base">
                <a:spcBef>
                  <a:spcPct val="20000"/>
                </a:spcBef>
                <a:spcAft>
                  <a:spcPct val="0"/>
                </a:spcAft>
                <a:buChar char="_"/>
                <a:defRPr sz="2300">
                  <a:solidFill>
                    <a:srgbClr val="0C419A"/>
                  </a:solidFill>
                  <a:latin typeface="+mn-lt"/>
                </a:defRPr>
              </a:lvl8pPr>
              <a:lvl9pPr marL="4152470" indent="-258929" algn="l" defTabSz="1037326" rtl="0" fontAlgn="base">
                <a:spcBef>
                  <a:spcPct val="20000"/>
                </a:spcBef>
                <a:spcAft>
                  <a:spcPct val="0"/>
                </a:spcAft>
                <a:buChar char="_"/>
                <a:defRPr sz="2300">
                  <a:solidFill>
                    <a:srgbClr val="0C419A"/>
                  </a:solidFill>
                  <a:latin typeface="+mn-lt"/>
                </a:defRPr>
              </a:lvl9pPr>
            </a:lstStyle>
            <a:p>
              <a:pPr marL="0" marR="0" lvl="1" indent="0" algn="ctr" defTabSz="913382" rtl="0" eaLnBrk="1" fontAlgn="auto" latinLnBrk="0" hangingPunct="1">
                <a:lnSpc>
                  <a:spcPct val="100000"/>
                </a:lnSpc>
                <a:spcBef>
                  <a:spcPts val="0"/>
                </a:spcBef>
                <a:spcAft>
                  <a:spcPts val="0"/>
                </a:spcAft>
                <a:buClr>
                  <a:srgbClr val="17588B"/>
                </a:buClr>
                <a:buSzPct val="100000"/>
                <a:buFont typeface="Wingdings" panose="05000000000000000000" pitchFamily="2" charset="2"/>
                <a:buNone/>
                <a:tabLst/>
                <a:defRPr/>
              </a:pPr>
              <a:r>
                <a:rPr kumimoji="0" lang="fr-FR" altLang="fr-FR" sz="18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Masquer ou rendre visible tous ses documents</a:t>
              </a:r>
              <a:endParaRPr kumimoji="0" lang="fr-FR" altLang="fr-FR" sz="1400" b="0" i="0" u="none" strike="noStrike" kern="0" cap="none" spc="0" normalizeH="0" baseline="0" noProof="0" dirty="0">
                <a:ln>
                  <a:noFill/>
                </a:ln>
                <a:solidFill>
                  <a:srgbClr val="C74E5A"/>
                </a:solidFill>
                <a:effectLst/>
                <a:uLnTx/>
                <a:uFillTx/>
                <a:latin typeface="Calibri" panose="020F0502020204030204" pitchFamily="34" charset="0"/>
                <a:ea typeface="MS PGothic" pitchFamily="34" charset="-128"/>
                <a:cs typeface="Calibri" panose="020F0502020204030204" pitchFamily="34" charset="0"/>
              </a:endParaRPr>
            </a:p>
          </p:txBody>
        </p:sp>
        <p:grpSp>
          <p:nvGrpSpPr>
            <p:cNvPr id="16" name="Groupe 15"/>
            <p:cNvGrpSpPr/>
            <p:nvPr/>
          </p:nvGrpSpPr>
          <p:grpSpPr>
            <a:xfrm>
              <a:off x="2627536" y="2508634"/>
              <a:ext cx="684000" cy="684000"/>
              <a:chOff x="2627536" y="2577214"/>
              <a:chExt cx="684000" cy="684000"/>
            </a:xfrm>
          </p:grpSpPr>
          <p:pic>
            <p:nvPicPr>
              <p:cNvPr id="17" name="Picture 4" descr="https://cdn-icons.flaticon.com/png/512/2278/premium/2278843.png?token=exp=1650032111~hmac=b05683a2416ed50ca300ae49942fd5f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7536" y="2577214"/>
                <a:ext cx="684000" cy="684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https://cdn-icons.flaticon.com/png/512/3287/premium/3287895.png?token=exp=1650032205~hmac=b3a71962a9b2b9ec6616a76255da6679"/>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825197" y="2852458"/>
                <a:ext cx="333123" cy="33312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9" name="Groupe 18"/>
          <p:cNvGrpSpPr/>
          <p:nvPr/>
        </p:nvGrpSpPr>
        <p:grpSpPr>
          <a:xfrm>
            <a:off x="4548347" y="2356524"/>
            <a:ext cx="3095306" cy="1346193"/>
            <a:chOff x="4548347" y="2520149"/>
            <a:chExt cx="3095306" cy="1346193"/>
          </a:xfrm>
        </p:grpSpPr>
        <p:sp>
          <p:nvSpPr>
            <p:cNvPr id="20" name="ZoneTexte 24">
              <a:extLst>
                <a:ext uri="{FF2B5EF4-FFF2-40B4-BE49-F238E27FC236}">
                  <a16:creationId xmlns:a16="http://schemas.microsoft.com/office/drawing/2014/main" id="{5D4BCCC9-36D5-4329-8B2D-2FEE3F5A83B1}"/>
                </a:ext>
              </a:extLst>
            </p:cNvPr>
            <p:cNvSpPr txBox="1">
              <a:spLocks noChangeArrowheads="1"/>
            </p:cNvSpPr>
            <p:nvPr>
              <p:custDataLst>
                <p:tags r:id="rId2"/>
              </p:custDataLst>
            </p:nvPr>
          </p:nvSpPr>
          <p:spPr bwMode="auto">
            <a:xfrm>
              <a:off x="4548347" y="2520149"/>
              <a:ext cx="3095306"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lgn="l">
                <a:spcBef>
                  <a:spcPct val="20000"/>
                </a:spcBef>
                <a:buClr>
                  <a:schemeClr val="folHlink"/>
                </a:buClr>
                <a:buFont typeface="Wingdings" pitchFamily="2" charset="2"/>
                <a:buChar char="è"/>
                <a:defRPr sz="2400" b="1">
                  <a:solidFill>
                    <a:srgbClr val="0C419A"/>
                  </a:solidFill>
                  <a:latin typeface="Arial" charset="0"/>
                </a:defRPr>
              </a:lvl1pPr>
              <a:lvl2pPr marL="742950" indent="-285750" algn="l">
                <a:spcBef>
                  <a:spcPct val="20000"/>
                </a:spcBef>
                <a:buSzPct val="80000"/>
                <a:buFont typeface="Wingdings" pitchFamily="2" charset="2"/>
                <a:buChar char="l"/>
                <a:defRPr sz="2000">
                  <a:solidFill>
                    <a:srgbClr val="0C419A"/>
                  </a:solidFill>
                  <a:latin typeface="Arial" charset="0"/>
                </a:defRPr>
              </a:lvl2pPr>
              <a:lvl3pPr marL="1143000" indent="-228600" algn="l">
                <a:spcBef>
                  <a:spcPct val="20000"/>
                </a:spcBef>
                <a:buClr>
                  <a:schemeClr val="folHlink"/>
                </a:buClr>
                <a:buFont typeface="Wingdings" pitchFamily="2" charset="2"/>
                <a:buChar char="ü"/>
                <a:defRPr>
                  <a:solidFill>
                    <a:srgbClr val="0C419A"/>
                  </a:solidFill>
                  <a:latin typeface="Arial" charset="0"/>
                </a:defRPr>
              </a:lvl3pPr>
              <a:lvl4pPr marL="1600200" indent="-228600" algn="l">
                <a:spcBef>
                  <a:spcPct val="20000"/>
                </a:spcBef>
                <a:buChar char="_"/>
                <a:defRPr sz="2300">
                  <a:solidFill>
                    <a:srgbClr val="0C419A"/>
                  </a:solidFill>
                  <a:latin typeface="Arial" charset="0"/>
                </a:defRPr>
              </a:lvl4pPr>
              <a:lvl5pPr marL="2057400" indent="-228600" algn="l">
                <a:spcBef>
                  <a:spcPct val="20000"/>
                </a:spcBef>
                <a:buChar char="_"/>
                <a:defRPr sz="2300">
                  <a:solidFill>
                    <a:srgbClr val="0C419A"/>
                  </a:solidFill>
                  <a:latin typeface="Arial" charset="0"/>
                </a:defRPr>
              </a:lvl5pPr>
              <a:lvl6pPr marL="2514600" indent="-228600" eaLnBrk="0" fontAlgn="base" hangingPunct="0">
                <a:spcBef>
                  <a:spcPct val="20000"/>
                </a:spcBef>
                <a:spcAft>
                  <a:spcPct val="0"/>
                </a:spcAft>
                <a:buChar char="_"/>
                <a:defRPr sz="2300">
                  <a:solidFill>
                    <a:srgbClr val="0C419A"/>
                  </a:solidFill>
                  <a:latin typeface="Arial" charset="0"/>
                </a:defRPr>
              </a:lvl6pPr>
              <a:lvl7pPr marL="2971800" indent="-228600" eaLnBrk="0" fontAlgn="base" hangingPunct="0">
                <a:spcBef>
                  <a:spcPct val="20000"/>
                </a:spcBef>
                <a:spcAft>
                  <a:spcPct val="0"/>
                </a:spcAft>
                <a:buChar char="_"/>
                <a:defRPr sz="2300">
                  <a:solidFill>
                    <a:srgbClr val="0C419A"/>
                  </a:solidFill>
                  <a:latin typeface="Arial" charset="0"/>
                </a:defRPr>
              </a:lvl7pPr>
              <a:lvl8pPr marL="3429000" indent="-228600" eaLnBrk="0" fontAlgn="base" hangingPunct="0">
                <a:spcBef>
                  <a:spcPct val="20000"/>
                </a:spcBef>
                <a:spcAft>
                  <a:spcPct val="0"/>
                </a:spcAft>
                <a:buChar char="_"/>
                <a:defRPr sz="2300">
                  <a:solidFill>
                    <a:srgbClr val="0C419A"/>
                  </a:solidFill>
                  <a:latin typeface="Arial" charset="0"/>
                </a:defRPr>
              </a:lvl8pPr>
              <a:lvl9pPr marL="3886200" indent="-228600" eaLnBrk="0" fontAlgn="base" hangingPunct="0">
                <a:spcBef>
                  <a:spcPct val="20000"/>
                </a:spcBef>
                <a:spcAft>
                  <a:spcPct val="0"/>
                </a:spcAft>
                <a:buChar char="_"/>
                <a:defRPr sz="2300">
                  <a:solidFill>
                    <a:srgbClr val="0C419A"/>
                  </a:solidFill>
                  <a:latin typeface="Arial" charset="0"/>
                </a:defRPr>
              </a:lvl9pPr>
            </a:lstStyle>
            <a:p>
              <a:pPr marL="0" marR="0" lvl="1" indent="0" algn="ctr" defTabSz="913382" rtl="0" eaLnBrk="1" fontAlgn="auto" latinLnBrk="0" hangingPunct="1">
                <a:lnSpc>
                  <a:spcPct val="100000"/>
                </a:lnSpc>
                <a:spcBef>
                  <a:spcPts val="0"/>
                </a:spcBef>
                <a:spcAft>
                  <a:spcPts val="0"/>
                </a:spcAft>
                <a:buClr>
                  <a:srgbClr val="17588B"/>
                </a:buClr>
                <a:buSzPct val="100000"/>
                <a:buFont typeface="Wingdings" pitchFamily="2" charset="2"/>
                <a:buNone/>
                <a:tabLst/>
                <a:defRPr/>
              </a:pPr>
              <a:r>
                <a:rPr kumimoji="0" lang="fr-FR" altLang="fr-FR" sz="1800" b="1" i="0" u="none" strike="noStrike" kern="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Masquer ou rendre visible un document</a:t>
              </a:r>
              <a:endParaRPr kumimoji="0" lang="fr-FR" altLang="fr-FR" sz="1400" b="0" i="0" u="none" strike="noStrike" kern="0" cap="none" spc="0" normalizeH="0" baseline="0" noProof="0" dirty="0">
                <a:ln>
                  <a:noFill/>
                </a:ln>
                <a:solidFill>
                  <a:srgbClr val="C74E5A"/>
                </a:solidFill>
                <a:effectLst/>
                <a:uLnTx/>
                <a:uFillTx/>
                <a:latin typeface="Calibri" panose="020F0502020204030204" pitchFamily="34" charset="0"/>
                <a:ea typeface="MS PGothic" pitchFamily="34" charset="-128"/>
                <a:cs typeface="Calibri" panose="020F0502020204030204" pitchFamily="34" charset="0"/>
              </a:endParaRPr>
            </a:p>
          </p:txBody>
        </p:sp>
        <p:grpSp>
          <p:nvGrpSpPr>
            <p:cNvPr id="21" name="Groupe 20"/>
            <p:cNvGrpSpPr/>
            <p:nvPr/>
          </p:nvGrpSpPr>
          <p:grpSpPr>
            <a:xfrm>
              <a:off x="5751625" y="3177382"/>
              <a:ext cx="684000" cy="688960"/>
              <a:chOff x="2612995" y="4267395"/>
              <a:chExt cx="684000" cy="688960"/>
            </a:xfrm>
          </p:grpSpPr>
          <p:pic>
            <p:nvPicPr>
              <p:cNvPr id="22" name="Picture 2" descr="https://cdn-icons.flaticon.com/png/512/2278/premium/2278776.png?token=exp=1650032110~hmac=a9f950211ef004a90d55c4e314a1b42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12995" y="4267395"/>
                <a:ext cx="684000" cy="684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7" descr="https://cdn-icons.flaticon.com/png/512/3287/premium/3287895.png?token=exp=1650032205~hmac=b3a71962a9b2b9ec6616a76255da6679"/>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788433" y="4623232"/>
                <a:ext cx="333123" cy="33312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7" name="Groupe 26"/>
          <p:cNvGrpSpPr/>
          <p:nvPr/>
        </p:nvGrpSpPr>
        <p:grpSpPr>
          <a:xfrm>
            <a:off x="7756644" y="2356524"/>
            <a:ext cx="3095306" cy="1282303"/>
            <a:chOff x="1409717" y="5015811"/>
            <a:chExt cx="3095306" cy="1282303"/>
          </a:xfrm>
        </p:grpSpPr>
        <p:sp>
          <p:nvSpPr>
            <p:cNvPr id="28" name="ZoneTexte 24">
              <a:extLst>
                <a:ext uri="{FF2B5EF4-FFF2-40B4-BE49-F238E27FC236}">
                  <a16:creationId xmlns:a16="http://schemas.microsoft.com/office/drawing/2014/main" id="{4E2BDEDA-F24D-4FE5-B16C-E79F119F3369}"/>
                </a:ext>
              </a:extLst>
            </p:cNvPr>
            <p:cNvSpPr txBox="1">
              <a:spLocks noChangeArrowheads="1"/>
            </p:cNvSpPr>
            <p:nvPr>
              <p:custDataLst>
                <p:tags r:id="rId1"/>
              </p:custDataLst>
            </p:nvPr>
          </p:nvSpPr>
          <p:spPr bwMode="auto">
            <a:xfrm>
              <a:off x="1409717" y="5015811"/>
              <a:ext cx="3095306"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lgn="l">
                <a:spcBef>
                  <a:spcPct val="20000"/>
                </a:spcBef>
                <a:buClr>
                  <a:schemeClr val="folHlink"/>
                </a:buClr>
                <a:buFont typeface="Wingdings" pitchFamily="2" charset="2"/>
                <a:buChar char="è"/>
                <a:defRPr sz="2400" b="1">
                  <a:solidFill>
                    <a:srgbClr val="0C419A"/>
                  </a:solidFill>
                  <a:latin typeface="Arial" charset="0"/>
                </a:defRPr>
              </a:lvl1pPr>
              <a:lvl2pPr marL="742950" indent="-285750" algn="l">
                <a:spcBef>
                  <a:spcPct val="20000"/>
                </a:spcBef>
                <a:buSzPct val="80000"/>
                <a:buFont typeface="Wingdings" pitchFamily="2" charset="2"/>
                <a:buChar char="l"/>
                <a:defRPr sz="2000">
                  <a:solidFill>
                    <a:srgbClr val="0C419A"/>
                  </a:solidFill>
                  <a:latin typeface="Arial" charset="0"/>
                </a:defRPr>
              </a:lvl2pPr>
              <a:lvl3pPr marL="1143000" indent="-228600" algn="l">
                <a:spcBef>
                  <a:spcPct val="20000"/>
                </a:spcBef>
                <a:buClr>
                  <a:schemeClr val="folHlink"/>
                </a:buClr>
                <a:buFont typeface="Wingdings" pitchFamily="2" charset="2"/>
                <a:buChar char="ü"/>
                <a:defRPr>
                  <a:solidFill>
                    <a:srgbClr val="0C419A"/>
                  </a:solidFill>
                  <a:latin typeface="Arial" charset="0"/>
                </a:defRPr>
              </a:lvl3pPr>
              <a:lvl4pPr marL="1600200" indent="-228600" algn="l">
                <a:spcBef>
                  <a:spcPct val="20000"/>
                </a:spcBef>
                <a:buChar char="_"/>
                <a:defRPr sz="2300">
                  <a:solidFill>
                    <a:srgbClr val="0C419A"/>
                  </a:solidFill>
                  <a:latin typeface="Arial" charset="0"/>
                </a:defRPr>
              </a:lvl4pPr>
              <a:lvl5pPr marL="2057400" indent="-228600" algn="l">
                <a:spcBef>
                  <a:spcPct val="20000"/>
                </a:spcBef>
                <a:buChar char="_"/>
                <a:defRPr sz="2300">
                  <a:solidFill>
                    <a:srgbClr val="0C419A"/>
                  </a:solidFill>
                  <a:latin typeface="Arial" charset="0"/>
                </a:defRPr>
              </a:lvl5pPr>
              <a:lvl6pPr marL="2514600" indent="-228600" eaLnBrk="0" fontAlgn="base" hangingPunct="0">
                <a:spcBef>
                  <a:spcPct val="20000"/>
                </a:spcBef>
                <a:spcAft>
                  <a:spcPct val="0"/>
                </a:spcAft>
                <a:buChar char="_"/>
                <a:defRPr sz="2300">
                  <a:solidFill>
                    <a:srgbClr val="0C419A"/>
                  </a:solidFill>
                  <a:latin typeface="Arial" charset="0"/>
                </a:defRPr>
              </a:lvl6pPr>
              <a:lvl7pPr marL="2971800" indent="-228600" eaLnBrk="0" fontAlgn="base" hangingPunct="0">
                <a:spcBef>
                  <a:spcPct val="20000"/>
                </a:spcBef>
                <a:spcAft>
                  <a:spcPct val="0"/>
                </a:spcAft>
                <a:buChar char="_"/>
                <a:defRPr sz="2300">
                  <a:solidFill>
                    <a:srgbClr val="0C419A"/>
                  </a:solidFill>
                  <a:latin typeface="Arial" charset="0"/>
                </a:defRPr>
              </a:lvl7pPr>
              <a:lvl8pPr marL="3429000" indent="-228600" eaLnBrk="0" fontAlgn="base" hangingPunct="0">
                <a:spcBef>
                  <a:spcPct val="20000"/>
                </a:spcBef>
                <a:spcAft>
                  <a:spcPct val="0"/>
                </a:spcAft>
                <a:buChar char="_"/>
                <a:defRPr sz="2300">
                  <a:solidFill>
                    <a:srgbClr val="0C419A"/>
                  </a:solidFill>
                  <a:latin typeface="Arial" charset="0"/>
                </a:defRPr>
              </a:lvl8pPr>
              <a:lvl9pPr marL="3886200" indent="-228600" eaLnBrk="0" fontAlgn="base" hangingPunct="0">
                <a:spcBef>
                  <a:spcPct val="20000"/>
                </a:spcBef>
                <a:spcAft>
                  <a:spcPct val="0"/>
                </a:spcAft>
                <a:buChar char="_"/>
                <a:defRPr sz="2300">
                  <a:solidFill>
                    <a:srgbClr val="0C419A"/>
                  </a:solidFill>
                  <a:latin typeface="Arial" charset="0"/>
                </a:defRPr>
              </a:lvl9pPr>
            </a:lstStyle>
            <a:p>
              <a:pPr marL="0" marR="0" lvl="1" indent="0" algn="ctr" defTabSz="913382" rtl="0" eaLnBrk="1" fontAlgn="auto" latinLnBrk="0" hangingPunct="1">
                <a:lnSpc>
                  <a:spcPct val="100000"/>
                </a:lnSpc>
                <a:spcBef>
                  <a:spcPts val="0"/>
                </a:spcBef>
                <a:spcAft>
                  <a:spcPts val="0"/>
                </a:spcAft>
                <a:buClr>
                  <a:srgbClr val="17588B"/>
                </a:buClr>
                <a:buSzPct val="100000"/>
                <a:buFont typeface="Wingdings" pitchFamily="2" charset="2"/>
                <a:buNone/>
                <a:tabLst/>
                <a:defRPr/>
              </a:pPr>
              <a:r>
                <a:rPr kumimoji="0" lang="fr-FR" altLang="fr-FR" sz="1800" b="1" i="0" u="none" strike="noStrike" kern="1200" cap="none" spc="0" normalizeH="0" baseline="0" noProof="0" dirty="0">
                  <a:ln>
                    <a:noFill/>
                  </a:ln>
                  <a:solidFill>
                    <a:srgbClr val="DF2680"/>
                  </a:solidFill>
                  <a:effectLst/>
                  <a:uLnTx/>
                  <a:uFillTx/>
                  <a:latin typeface="Calibri" panose="020F0502020204030204" pitchFamily="34" charset="0"/>
                  <a:ea typeface="MS PGothic" pitchFamily="34" charset="-128"/>
                  <a:cs typeface="Calibri" panose="020F0502020204030204" pitchFamily="34" charset="0"/>
                </a:rPr>
                <a:t>Accéder à l’historique d’activité</a:t>
              </a:r>
              <a:endParaRPr kumimoji="0" lang="fr-FR" altLang="fr-FR" sz="1400" b="0" i="0" u="none" strike="noStrike" kern="1200" cap="none" spc="0" normalizeH="0" baseline="0" noProof="0" dirty="0">
                <a:ln>
                  <a:noFill/>
                </a:ln>
                <a:solidFill>
                  <a:srgbClr val="C74E5A"/>
                </a:solidFill>
                <a:effectLst/>
                <a:uLnTx/>
                <a:uFillTx/>
                <a:latin typeface="Calibri" panose="020F0502020204030204" pitchFamily="34" charset="0"/>
                <a:ea typeface="MS PGothic" pitchFamily="34" charset="-128"/>
                <a:cs typeface="Calibri" panose="020F0502020204030204" pitchFamily="34" charset="0"/>
              </a:endParaRPr>
            </a:p>
          </p:txBody>
        </p:sp>
        <p:pic>
          <p:nvPicPr>
            <p:cNvPr id="29" name="Picture 6" descr="History ">
              <a:extLst>
                <a:ext uri="{FF2B5EF4-FFF2-40B4-BE49-F238E27FC236}">
                  <a16:creationId xmlns:a16="http://schemas.microsoft.com/office/drawing/2014/main" id="{81AEDFD5-0F69-4DF4-8EFE-08A9B825DC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4280" y="5688514"/>
              <a:ext cx="609600" cy="609600"/>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Rectangle 29"/>
          <p:cNvSpPr/>
          <p:nvPr/>
        </p:nvSpPr>
        <p:spPr>
          <a:xfrm>
            <a:off x="1133131" y="3829600"/>
            <a:ext cx="3119537" cy="2194246"/>
          </a:xfrm>
          <a:prstGeom prst="rect">
            <a:avLst/>
          </a:prstGeom>
          <a:solidFill>
            <a:srgbClr val="C0E8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L’usager a la possibilité de </a:t>
            </a:r>
            <a:r>
              <a:rPr kumimoji="0" lang="fr-FR" sz="1400" b="1" i="0" u="none" strike="noStrike" kern="120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masquer l’ensemble de ses documents </a:t>
            </a: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en un clic depuis les paramètres de son compte.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L’ensemble des documents enregistrés sur son profil Mon espace santé et ceux à venir seront alors masqués aux professionnels de santé par défaut</a:t>
            </a:r>
          </a:p>
        </p:txBody>
      </p:sp>
      <p:sp>
        <p:nvSpPr>
          <p:cNvPr id="31" name="Rectangle 30"/>
          <p:cNvSpPr/>
          <p:nvPr/>
        </p:nvSpPr>
        <p:spPr>
          <a:xfrm>
            <a:off x="4548348" y="3829600"/>
            <a:ext cx="3095306" cy="2194246"/>
          </a:xfrm>
          <a:prstGeom prst="rect">
            <a:avLst/>
          </a:prstGeom>
          <a:solidFill>
            <a:srgbClr val="C0E8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L’usager peut définir la</a:t>
            </a:r>
            <a:r>
              <a:rPr kumimoji="0" lang="fr-FR" sz="1400" b="1" i="0" u="none" strike="noStrike" kern="120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 confidentialité de chaque document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Le document peut être </a:t>
            </a:r>
            <a:r>
              <a:rPr kumimoji="0" lang="fr-FR" sz="1400" b="1" i="0" u="none" strike="noStrike" kern="120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masqué aux professionnels de santé </a:t>
            </a:r>
          </a:p>
        </p:txBody>
      </p:sp>
      <p:sp>
        <p:nvSpPr>
          <p:cNvPr id="32" name="Rectangle 31"/>
          <p:cNvSpPr/>
          <p:nvPr/>
        </p:nvSpPr>
        <p:spPr>
          <a:xfrm>
            <a:off x="7934419" y="3829600"/>
            <a:ext cx="3095306" cy="2194246"/>
          </a:xfrm>
          <a:prstGeom prst="rect">
            <a:avLst/>
          </a:prstGeom>
          <a:solidFill>
            <a:srgbClr val="C0E8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Toutes les actions réalisées par les professionnels de santé dans le DMP (alimentation ou consultation) sont </a:t>
            </a:r>
            <a:r>
              <a:rPr kumimoji="0" lang="fr-FR" sz="1400" b="1" i="0" u="none" strike="noStrike" kern="120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tracées et visibles</a:t>
            </a: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 par le patient.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Le patient  est </a:t>
            </a:r>
            <a:r>
              <a:rPr kumimoji="0" lang="fr-FR" sz="1400" b="1" i="0" u="none" strike="noStrike" kern="1200" cap="none" spc="0" normalizeH="0" baseline="0" noProof="0" dirty="0">
                <a:ln>
                  <a:noFill/>
                </a:ln>
                <a:solidFill>
                  <a:srgbClr val="DF2680"/>
                </a:solidFill>
                <a:effectLst/>
                <a:uLnTx/>
                <a:uFillTx/>
                <a:latin typeface="Calibri" panose="020F0502020204030204" pitchFamily="34" charset="0"/>
                <a:cs typeface="Calibri" panose="020F0502020204030204" pitchFamily="34" charset="0"/>
              </a:rPr>
              <a:t>notifié au 1er  accès d’un professionnel </a:t>
            </a:r>
            <a:r>
              <a:rPr kumimoji="0" lang="fr-FR" sz="1400" b="0" i="0" u="none" strike="noStrike" kern="1200" cap="none" spc="0" normalizeH="0" baseline="0" noProof="0" dirty="0">
                <a:ln>
                  <a:noFill/>
                </a:ln>
                <a:solidFill>
                  <a:srgbClr val="4A4A4A"/>
                </a:solidFill>
                <a:effectLst/>
                <a:uLnTx/>
                <a:uFillTx/>
                <a:latin typeface="Calibri" panose="020F0502020204030204" pitchFamily="34" charset="0"/>
                <a:cs typeface="Calibri" panose="020F0502020204030204" pitchFamily="34" charset="0"/>
              </a:rPr>
              <a:t>à son DMP et à chaque ajout de document. Dans son historique, il peut voir l’ensemble de l’activité sur son compte.</a:t>
            </a:r>
          </a:p>
        </p:txBody>
      </p:sp>
    </p:spTree>
    <p:extLst>
      <p:ext uri="{BB962C8B-B14F-4D97-AF65-F5344CB8AC3E}">
        <p14:creationId xmlns:p14="http://schemas.microsoft.com/office/powerpoint/2010/main" val="3895967128"/>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AA162-C40A-4A15-926D-123DF19B1780}"/>
              </a:ext>
            </a:extLst>
          </p:cNvPr>
          <p:cNvSpPr>
            <a:spLocks noGrp="1"/>
          </p:cNvSpPr>
          <p:nvPr>
            <p:ph type="title"/>
          </p:nvPr>
        </p:nvSpPr>
        <p:spPr>
          <a:xfrm>
            <a:off x="2313517" y="16625"/>
            <a:ext cx="8384963" cy="1133342"/>
          </a:xfrm>
        </p:spPr>
        <p:txBody>
          <a:bodyPr/>
          <a:lstStyle/>
          <a:p>
            <a:r>
              <a:rPr lang="fr-FR" dirty="0">
                <a:latin typeface="Calibri" panose="020F0502020204030204" pitchFamily="34" charset="0"/>
                <a:cs typeface="Calibri" panose="020F0502020204030204" pitchFamily="34" charset="0"/>
              </a:rPr>
              <a:t>Eléments de langage pour l’accompagnement des citoyens</a:t>
            </a:r>
          </a:p>
        </p:txBody>
      </p:sp>
      <p:sp>
        <p:nvSpPr>
          <p:cNvPr id="24" name="Rectangle 23">
            <a:extLst>
              <a:ext uri="{FF2B5EF4-FFF2-40B4-BE49-F238E27FC236}">
                <a16:creationId xmlns:a16="http://schemas.microsoft.com/office/drawing/2014/main" id="{ECFE2254-A29D-43DD-BECB-23B9FE4639CD}"/>
              </a:ext>
            </a:extLst>
          </p:cNvPr>
          <p:cNvSpPr/>
          <p:nvPr/>
        </p:nvSpPr>
        <p:spPr>
          <a:xfrm>
            <a:off x="826894" y="1553306"/>
            <a:ext cx="5781409" cy="369332"/>
          </a:xfrm>
          <a:prstGeom prst="rect">
            <a:avLst/>
          </a:prstGeom>
          <a:noFill/>
        </p:spPr>
        <p:txBody>
          <a:bodyPr wrap="square">
            <a:spAutoFit/>
          </a:bodyPr>
          <a:lstStyle/>
          <a:p>
            <a:pPr defTabSz="914378">
              <a:defRPr/>
            </a:pPr>
            <a:r>
              <a:rPr lang="fr-FR" b="1" dirty="0">
                <a:solidFill>
                  <a:srgbClr val="D41374"/>
                </a:solidFill>
                <a:latin typeface="Calibri" panose="020F0502020204030204" pitchFamily="34" charset="0"/>
                <a:ea typeface="Geneva" charset="-128"/>
                <a:cs typeface="Calibri" panose="020F0502020204030204" pitchFamily="34" charset="0"/>
              </a:rPr>
              <a:t>Les bénéfices de Mon espace santé</a:t>
            </a:r>
            <a:endParaRPr lang="en-US" sz="1200" i="1" dirty="0">
              <a:latin typeface="Calibri" panose="020F0502020204030204" pitchFamily="34" charset="0"/>
              <a:cs typeface="Calibri" panose="020F0502020204030204" pitchFamily="34" charset="0"/>
            </a:endParaRPr>
          </a:p>
        </p:txBody>
      </p:sp>
      <p:sp>
        <p:nvSpPr>
          <p:cNvPr id="25" name="TextBox 8">
            <a:extLst>
              <a:ext uri="{FF2B5EF4-FFF2-40B4-BE49-F238E27FC236}">
                <a16:creationId xmlns:a16="http://schemas.microsoft.com/office/drawing/2014/main" id="{139027A7-7DF7-48F2-94C5-3094187FC1EE}"/>
              </a:ext>
            </a:extLst>
          </p:cNvPr>
          <p:cNvSpPr txBox="1"/>
          <p:nvPr/>
        </p:nvSpPr>
        <p:spPr>
          <a:xfrm>
            <a:off x="826894" y="1840972"/>
            <a:ext cx="11208088" cy="16004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marL="342900" indent="-342900">
              <a:buFont typeface="Symbol" panose="05050102010706020507" pitchFamily="18" charset="2"/>
              <a:buChar char=""/>
            </a:pPr>
            <a:r>
              <a:rPr lang="fr-FR" sz="1400" b="1" dirty="0">
                <a:solidFill>
                  <a:srgbClr val="005CA9"/>
                </a:solidFill>
                <a:effectLst/>
                <a:latin typeface="Calibri" panose="020F0502020204030204" pitchFamily="34" charset="0"/>
                <a:ea typeface="Calibri" panose="020F0502020204030204" pitchFamily="34" charset="0"/>
                <a:cs typeface="Calibri" panose="020F0502020204030204" pitchFamily="34" charset="0"/>
              </a:rPr>
              <a:t>Stocker </a:t>
            </a:r>
            <a:r>
              <a:rPr lang="fr-FR" sz="1400" b="1" dirty="0">
                <a:solidFill>
                  <a:srgbClr val="005CA9"/>
                </a:solidFill>
                <a:latin typeface="Calibri" panose="020F0502020204030204" pitchFamily="34" charset="0"/>
                <a:ea typeface="Calibri" panose="020F0502020204030204" pitchFamily="34" charset="0"/>
                <a:cs typeface="Calibri" panose="020F0502020204030204" pitchFamily="34" charset="0"/>
              </a:rPr>
              <a:t>leurs documents</a:t>
            </a:r>
            <a:r>
              <a:rPr lang="fr-FR" sz="1400" b="1" dirty="0">
                <a:solidFill>
                  <a:srgbClr val="005CA9"/>
                </a:solidFill>
                <a:effectLst/>
                <a:latin typeface="Calibri" panose="020F0502020204030204" pitchFamily="34" charset="0"/>
                <a:ea typeface="Calibri" panose="020F0502020204030204" pitchFamily="34" charset="0"/>
                <a:cs typeface="Calibri" panose="020F0502020204030204" pitchFamily="34" charset="0"/>
              </a:rPr>
              <a:t> de santé en tout sécurité</a:t>
            </a:r>
            <a:r>
              <a:rPr lang="fr-FR" sz="1400" dirty="0">
                <a:effectLst/>
                <a:latin typeface="Calibri" panose="020F0502020204030204" pitchFamily="34" charset="0"/>
                <a:ea typeface="Calibri" panose="020F0502020204030204" pitchFamily="34" charset="0"/>
                <a:cs typeface="Calibri" panose="020F0502020204030204" pitchFamily="34" charset="0"/>
              </a:rPr>
              <a:t> (résultats d’analyse, ordonnances, radios, …) pour ne plus les perdre et les consulter tout le temps, de n’importe où</a:t>
            </a:r>
            <a:r>
              <a:rPr lang="fr-FR" sz="1400" dirty="0">
                <a:latin typeface="Calibri" panose="020F0502020204030204" pitchFamily="34" charset="0"/>
                <a:ea typeface="Calibri" panose="020F0502020204030204" pitchFamily="34"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r>
              <a:rPr lang="fr-FR" sz="1400" b="1" dirty="0">
                <a:solidFill>
                  <a:srgbClr val="005CA9"/>
                </a:solidFill>
                <a:effectLst/>
                <a:latin typeface="Calibri" panose="020F0502020204030204" pitchFamily="34" charset="0"/>
                <a:ea typeface="Calibri" panose="020F0502020204030204" pitchFamily="34" charset="0"/>
                <a:cs typeface="Calibri" panose="020F0502020204030204" pitchFamily="34" charset="0"/>
              </a:rPr>
              <a:t>Echanger de façon sécurisée avec ses professionnels de </a:t>
            </a:r>
            <a:r>
              <a:rPr lang="fr-FR" sz="1400" b="1" dirty="0">
                <a:solidFill>
                  <a:srgbClr val="005CA9"/>
                </a:solidFill>
                <a:latin typeface="Calibri" panose="020F0502020204030204" pitchFamily="34" charset="0"/>
                <a:ea typeface="Calibri" panose="020F0502020204030204" pitchFamily="34" charset="0"/>
                <a:cs typeface="Calibri" panose="020F0502020204030204" pitchFamily="34" charset="0"/>
              </a:rPr>
              <a:t>santé </a:t>
            </a:r>
            <a:r>
              <a:rPr lang="fr-FR" sz="1400" dirty="0">
                <a:latin typeface="Calibri" panose="020F0502020204030204" pitchFamily="34" charset="0"/>
                <a:cs typeface="Calibri" panose="020F0502020204030204" pitchFamily="34" charset="0"/>
              </a:rPr>
              <a:t>vi</a:t>
            </a:r>
            <a:r>
              <a:rPr lang="fr-FR" sz="1400" dirty="0">
                <a:solidFill>
                  <a:srgbClr val="5E5E5E"/>
                </a:solidFill>
                <a:latin typeface="Calibri" panose="020F0502020204030204" pitchFamily="34" charset="0"/>
                <a:ea typeface="Calibri" panose="020F0502020204030204" pitchFamily="34" charset="0"/>
                <a:cs typeface="Calibri" panose="020F0502020204030204" pitchFamily="34" charset="0"/>
              </a:rPr>
              <a:t>a</a:t>
            </a:r>
            <a:r>
              <a:rPr lang="fr-FR" sz="1400" dirty="0">
                <a:effectLst/>
                <a:latin typeface="Calibri" panose="020F0502020204030204" pitchFamily="34" charset="0"/>
                <a:ea typeface="Calibri" panose="020F0502020204030204" pitchFamily="34" charset="0"/>
                <a:cs typeface="Calibri" panose="020F0502020204030204" pitchFamily="34" charset="0"/>
              </a:rPr>
              <a:t> la messagerie </a:t>
            </a:r>
            <a:r>
              <a:rPr lang="fr-FR" sz="1400" dirty="0">
                <a:latin typeface="Calibri" panose="020F0502020204030204" pitchFamily="34" charset="0"/>
                <a:ea typeface="Calibri" panose="020F0502020204030204" pitchFamily="34" charset="0"/>
                <a:cs typeface="Calibri" panose="020F0502020204030204" pitchFamily="34" charset="0"/>
              </a:rPr>
              <a:t>les</a:t>
            </a:r>
            <a:r>
              <a:rPr lang="fr-FR" sz="1400" dirty="0">
                <a:effectLst/>
                <a:latin typeface="Calibri" panose="020F0502020204030204" pitchFamily="34" charset="0"/>
                <a:ea typeface="Calibri" panose="020F0502020204030204" pitchFamily="34" charset="0"/>
                <a:cs typeface="Calibri" panose="020F0502020204030204" pitchFamily="34" charset="0"/>
              </a:rPr>
              <a:t> professionnels de santé peuvent </a:t>
            </a:r>
            <a:r>
              <a:rPr lang="fr-FR" sz="1400" dirty="0">
                <a:latin typeface="Calibri" panose="020F0502020204030204" pitchFamily="34" charset="0"/>
                <a:ea typeface="Calibri" panose="020F0502020204030204" pitchFamily="34" charset="0"/>
                <a:cs typeface="Calibri" panose="020F0502020204030204" pitchFamily="34" charset="0"/>
              </a:rPr>
              <a:t>les contacter</a:t>
            </a:r>
            <a:r>
              <a:rPr lang="fr-FR" sz="1400" dirty="0">
                <a:effectLst/>
                <a:latin typeface="Calibri" panose="020F0502020204030204" pitchFamily="34" charset="0"/>
                <a:ea typeface="Calibri" panose="020F0502020204030204" pitchFamily="34" charset="0"/>
                <a:cs typeface="Calibri" panose="020F0502020204030204" pitchFamily="34" charset="0"/>
              </a:rPr>
              <a:t> et </a:t>
            </a:r>
            <a:r>
              <a:rPr lang="fr-FR" sz="1400" dirty="0">
                <a:latin typeface="Calibri" panose="020F0502020204030204" pitchFamily="34" charset="0"/>
                <a:ea typeface="Calibri" panose="020F0502020204030204" pitchFamily="34" charset="0"/>
                <a:cs typeface="Calibri" panose="020F0502020204030204" pitchFamily="34" charset="0"/>
              </a:rPr>
              <a:t>leur envoyer</a:t>
            </a:r>
            <a:r>
              <a:rPr lang="fr-FR" sz="1400" dirty="0">
                <a:effectLst/>
                <a:latin typeface="Calibri" panose="020F0502020204030204" pitchFamily="34" charset="0"/>
                <a:ea typeface="Calibri" panose="020F0502020204030204" pitchFamily="34" charset="0"/>
                <a:cs typeface="Calibri" panose="020F0502020204030204" pitchFamily="34" charset="0"/>
              </a:rPr>
              <a:t> des informations en toute confidentialité</a:t>
            </a:r>
            <a:r>
              <a:rPr lang="fr-FR" sz="1400" dirty="0">
                <a:latin typeface="Calibri" panose="020F0502020204030204" pitchFamily="34" charset="0"/>
                <a:ea typeface="Calibri" panose="020F0502020204030204" pitchFamily="34"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r>
              <a:rPr lang="fr-FR" sz="1400" b="1" dirty="0">
                <a:solidFill>
                  <a:srgbClr val="005CA9"/>
                </a:solidFill>
                <a:latin typeface="Calibri" panose="020F0502020204030204" pitchFamily="34" charset="0"/>
                <a:ea typeface="Calibri" panose="020F0502020204030204" pitchFamily="34" charset="0"/>
                <a:cs typeface="Calibri" panose="020F0502020204030204" pitchFamily="34" charset="0"/>
              </a:rPr>
              <a:t>Promesse d’amélioration de la prise en charge, au quotidien mais aussi en cas d’urgence </a:t>
            </a:r>
            <a:r>
              <a:rPr lang="fr-FR" sz="1400" dirty="0">
                <a:latin typeface="Calibri" panose="020F0502020204030204" pitchFamily="34" charset="0"/>
                <a:ea typeface="Calibri" panose="020F0502020204030204" pitchFamily="34" charset="0"/>
                <a:cs typeface="Calibri" panose="020F0502020204030204" pitchFamily="34" charset="0"/>
              </a:rPr>
              <a:t>(doublons examens, infos sur les allergies, prévention personnalisée, agenda, données issues d’application santé sécurisées, éthiques etc.)</a:t>
            </a:r>
          </a:p>
          <a:p>
            <a:pPr marL="342900" indent="-342900">
              <a:buFont typeface="Symbol" panose="05050102010706020507" pitchFamily="18" charset="2"/>
              <a:buChar char=""/>
            </a:pPr>
            <a:r>
              <a:rPr lang="fr-FR" sz="1400" dirty="0">
                <a:effectLst/>
                <a:latin typeface="Calibri" panose="020F0502020204030204" pitchFamily="34" charset="0"/>
                <a:ea typeface="Calibri" panose="020F0502020204030204" pitchFamily="34" charset="0"/>
                <a:cs typeface="Calibri" panose="020F0502020204030204" pitchFamily="34" charset="0"/>
              </a:rPr>
              <a:t>Un </a:t>
            </a:r>
            <a:r>
              <a:rPr lang="fr-FR" sz="1400" b="1" dirty="0">
                <a:solidFill>
                  <a:srgbClr val="005CA9"/>
                </a:solidFill>
                <a:latin typeface="Calibri" panose="020F0502020204030204" pitchFamily="34" charset="0"/>
                <a:ea typeface="Calibri" panose="020F0502020204030204" pitchFamily="34" charset="0"/>
                <a:cs typeface="Calibri" panose="020F0502020204030204" pitchFamily="34" charset="0"/>
              </a:rPr>
              <a:t>service national sécurisé </a:t>
            </a:r>
            <a:r>
              <a:rPr lang="fr-FR" sz="1400" dirty="0">
                <a:effectLst/>
                <a:latin typeface="Calibri" panose="020F0502020204030204" pitchFamily="34" charset="0"/>
                <a:ea typeface="Calibri" panose="020F0502020204030204" pitchFamily="34" charset="0"/>
                <a:cs typeface="Calibri" panose="020F0502020204030204" pitchFamily="34" charset="0"/>
              </a:rPr>
              <a:t>(cf. paragraphe 2), </a:t>
            </a:r>
            <a:r>
              <a:rPr lang="fr-FR" sz="1400" b="1" dirty="0">
                <a:solidFill>
                  <a:srgbClr val="005CA9"/>
                </a:solidFill>
                <a:latin typeface="Calibri" panose="020F0502020204030204" pitchFamily="34" charset="0"/>
                <a:ea typeface="Calibri" panose="020F0502020204030204" pitchFamily="34" charset="0"/>
                <a:cs typeface="Calibri" panose="020F0502020204030204" pitchFamily="34" charset="0"/>
              </a:rPr>
              <a:t>pour éviter que la santé ne devienne une commodité comme les autres</a:t>
            </a:r>
          </a:p>
        </p:txBody>
      </p:sp>
      <p:sp>
        <p:nvSpPr>
          <p:cNvPr id="26" name="Rectangle 25">
            <a:extLst>
              <a:ext uri="{FF2B5EF4-FFF2-40B4-BE49-F238E27FC236}">
                <a16:creationId xmlns:a16="http://schemas.microsoft.com/office/drawing/2014/main" id="{E1D8519F-F129-4582-9892-D5D444041023}"/>
              </a:ext>
            </a:extLst>
          </p:cNvPr>
          <p:cNvSpPr/>
          <p:nvPr/>
        </p:nvSpPr>
        <p:spPr>
          <a:xfrm>
            <a:off x="826894" y="3385724"/>
            <a:ext cx="5781409" cy="553998"/>
          </a:xfrm>
          <a:prstGeom prst="rect">
            <a:avLst/>
          </a:prstGeom>
          <a:noFill/>
        </p:spPr>
        <p:txBody>
          <a:bodyPr wrap="square">
            <a:spAutoFit/>
          </a:bodyPr>
          <a:lstStyle/>
          <a:p>
            <a:pPr defTabSz="914378">
              <a:defRPr/>
            </a:pPr>
            <a:r>
              <a:rPr lang="fr-FR" b="1" dirty="0">
                <a:solidFill>
                  <a:srgbClr val="D41374"/>
                </a:solidFill>
                <a:latin typeface="Calibri" panose="020F0502020204030204" pitchFamily="34" charset="0"/>
                <a:ea typeface="Geneva" charset="-128"/>
                <a:cs typeface="Calibri" panose="020F0502020204030204" pitchFamily="34" charset="0"/>
              </a:rPr>
              <a:t>La sécurité des données de Mon espace santé</a:t>
            </a:r>
            <a:br>
              <a:rPr lang="fr-FR" sz="1200" dirty="0">
                <a:latin typeface="Calibri" panose="020F0502020204030204" pitchFamily="34" charset="0"/>
                <a:cs typeface="Calibri" panose="020F0502020204030204" pitchFamily="34" charset="0"/>
              </a:rPr>
            </a:br>
            <a:endParaRPr lang="en-US" sz="1200" i="1" dirty="0">
              <a:latin typeface="Calibri" panose="020F0502020204030204" pitchFamily="34" charset="0"/>
              <a:cs typeface="Calibri" panose="020F0502020204030204" pitchFamily="34" charset="0"/>
            </a:endParaRPr>
          </a:p>
        </p:txBody>
      </p:sp>
      <p:sp>
        <p:nvSpPr>
          <p:cNvPr id="33" name="TextBox 10">
            <a:extLst>
              <a:ext uri="{FF2B5EF4-FFF2-40B4-BE49-F238E27FC236}">
                <a16:creationId xmlns:a16="http://schemas.microsoft.com/office/drawing/2014/main" id="{4A4D37BC-D62D-4BCB-9354-DFB6C52C91B6}"/>
              </a:ext>
            </a:extLst>
          </p:cNvPr>
          <p:cNvSpPr txBox="1"/>
          <p:nvPr/>
        </p:nvSpPr>
        <p:spPr>
          <a:xfrm>
            <a:off x="826894" y="3664528"/>
            <a:ext cx="11208088" cy="16004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marL="342900" lvl="0" indent="-342900">
              <a:buFont typeface="Symbol" panose="05050102010706020507" pitchFamily="18" charset="2"/>
              <a:buChar char=""/>
            </a:pPr>
            <a:r>
              <a:rPr lang="fr-FR" sz="1400" b="1" dirty="0">
                <a:solidFill>
                  <a:srgbClr val="005CA9"/>
                </a:solidFill>
                <a:latin typeface="Calibri" panose="020F0502020204030204" pitchFamily="34" charset="0"/>
                <a:cs typeface="Calibri" panose="020F0502020204030204" pitchFamily="34" charset="0"/>
              </a:rPr>
              <a:t>Des données personnelles hébergées en France sur des serveurs répondant aux plus hautes normes de sécurité </a:t>
            </a:r>
            <a:r>
              <a:rPr lang="fr-FR" sz="1400" dirty="0">
                <a:latin typeface="Calibri" panose="020F0502020204030204" pitchFamily="34" charset="0"/>
                <a:cs typeface="Calibri" panose="020F0502020204030204" pitchFamily="34" charset="0"/>
              </a:rPr>
              <a:t>(notamment la certification « hébergeur des données de santé » - HDS). Leur confidentialité et leur sécurité sont garanties par le Ministère des solidarités et de la santé et l’Assurance Maladie, avec un accompagnement de l’Agence nationale de sécurité des systèmes d’information (ANSSI).</a:t>
            </a:r>
          </a:p>
          <a:p>
            <a:pPr marL="342900" lvl="0" indent="-342900">
              <a:buFont typeface="Symbol" panose="05050102010706020507" pitchFamily="18" charset="2"/>
              <a:buChar char=""/>
            </a:pPr>
            <a:r>
              <a:rPr lang="fr-FR" sz="1400" b="1" dirty="0">
                <a:solidFill>
                  <a:srgbClr val="005CA9"/>
                </a:solidFill>
                <a:latin typeface="Calibri" panose="020F0502020204030204" pitchFamily="34" charset="0"/>
                <a:cs typeface="Calibri" panose="020F0502020204030204" pitchFamily="34" charset="0"/>
              </a:rPr>
              <a:t>Un traitement de ces données sensibles à caractère personnel soumis aux standards RGPD </a:t>
            </a:r>
            <a:r>
              <a:rPr lang="fr-FR" sz="1400" dirty="0">
                <a:latin typeface="Calibri" panose="020F0502020204030204" pitchFamily="34" charset="0"/>
                <a:cs typeface="Calibri" panose="020F0502020204030204" pitchFamily="34" charset="0"/>
              </a:rPr>
              <a:t>et qui fait l’objet d’une surveillance de la Commission Nationale de l’Informatique et des Libertés (CNIL)</a:t>
            </a:r>
          </a:p>
          <a:p>
            <a:pPr marL="342900" indent="-342900">
              <a:buFont typeface="Symbol" panose="05050102010706020507" pitchFamily="18" charset="2"/>
              <a:buChar char=""/>
            </a:pPr>
            <a:r>
              <a:rPr lang="fr-FR" sz="1400" b="1" dirty="0">
                <a:solidFill>
                  <a:srgbClr val="005CA9"/>
                </a:solidFill>
                <a:latin typeface="Calibri" panose="020F0502020204030204" pitchFamily="34" charset="0"/>
                <a:cs typeface="Calibri" panose="020F0502020204030204" pitchFamily="34" charset="0"/>
              </a:rPr>
              <a:t>La construction d'un outil respectueux des droits du patient avec un comité citoyen impliqué dans la feuille de route de Mon espace santé : </a:t>
            </a:r>
            <a:r>
              <a:rPr lang="fr-FR" sz="1400" dirty="0">
                <a:latin typeface="Calibri" panose="020F0502020204030204" pitchFamily="34" charset="0"/>
                <a:cs typeface="Calibri" panose="020F0502020204030204" pitchFamily="34" charset="0"/>
              </a:rPr>
              <a:t>intégration de leurs retours, participation aux travaux. </a:t>
            </a:r>
          </a:p>
        </p:txBody>
      </p:sp>
      <p:sp>
        <p:nvSpPr>
          <p:cNvPr id="34" name="Rectangle 33">
            <a:extLst>
              <a:ext uri="{FF2B5EF4-FFF2-40B4-BE49-F238E27FC236}">
                <a16:creationId xmlns:a16="http://schemas.microsoft.com/office/drawing/2014/main" id="{C0D4EDDF-988B-430A-A653-DA91AE8FEEFA}"/>
              </a:ext>
            </a:extLst>
          </p:cNvPr>
          <p:cNvSpPr/>
          <p:nvPr/>
        </p:nvSpPr>
        <p:spPr>
          <a:xfrm>
            <a:off x="826893" y="5156025"/>
            <a:ext cx="10670972" cy="369332"/>
          </a:xfrm>
          <a:prstGeom prst="rect">
            <a:avLst/>
          </a:prstGeom>
          <a:noFill/>
        </p:spPr>
        <p:txBody>
          <a:bodyPr wrap="square">
            <a:spAutoFit/>
          </a:bodyPr>
          <a:lstStyle/>
          <a:p>
            <a:pPr defTabSz="914378">
              <a:defRPr/>
            </a:pPr>
            <a:r>
              <a:rPr lang="fr-FR" b="1">
                <a:solidFill>
                  <a:srgbClr val="D41374"/>
                </a:solidFill>
                <a:latin typeface="Calibri" panose="020F0502020204030204" pitchFamily="34" charset="0"/>
                <a:ea typeface="Geneva" charset="-128"/>
                <a:cs typeface="Calibri" panose="020F0502020204030204" pitchFamily="34" charset="0"/>
              </a:rPr>
              <a:t>Une grande latitude dans la gestion de la confidentialité par le patient</a:t>
            </a:r>
            <a:endParaRPr lang="en-US" sz="1200" i="1">
              <a:latin typeface="Calibri" panose="020F0502020204030204" pitchFamily="34" charset="0"/>
              <a:cs typeface="Calibri" panose="020F0502020204030204" pitchFamily="34" charset="0"/>
            </a:endParaRPr>
          </a:p>
        </p:txBody>
      </p:sp>
      <p:sp>
        <p:nvSpPr>
          <p:cNvPr id="35" name="TextBox 12">
            <a:extLst>
              <a:ext uri="{FF2B5EF4-FFF2-40B4-BE49-F238E27FC236}">
                <a16:creationId xmlns:a16="http://schemas.microsoft.com/office/drawing/2014/main" id="{4AE7F701-7702-4184-B8D6-28CA30AE20F5}"/>
              </a:ext>
            </a:extLst>
          </p:cNvPr>
          <p:cNvSpPr txBox="1"/>
          <p:nvPr/>
        </p:nvSpPr>
        <p:spPr>
          <a:xfrm>
            <a:off x="826893" y="5435427"/>
            <a:ext cx="10335092" cy="738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a:buFont typeface="Symbol" panose="05050102010706020507" pitchFamily="18" charset="2"/>
              <a:buChar char=""/>
            </a:pPr>
            <a:r>
              <a:rPr lang="fr-FR" sz="1400" b="1" dirty="0">
                <a:solidFill>
                  <a:srgbClr val="005CA9"/>
                </a:solidFill>
                <a:latin typeface="Calibri" panose="020F0502020204030204" pitchFamily="34" charset="0"/>
                <a:cs typeface="Calibri" panose="020F0502020204030204" pitchFamily="34" charset="0"/>
              </a:rPr>
              <a:t>La possibilité d’autoriser ou bloquer un professionnel de santé à consulter ses données</a:t>
            </a:r>
          </a:p>
          <a:p>
            <a:pPr marL="342900" lvl="0" indent="-342900">
              <a:buFont typeface="Symbol" panose="05050102010706020507" pitchFamily="18" charset="2"/>
              <a:buChar char=""/>
            </a:pPr>
            <a:r>
              <a:rPr lang="fr-FR" sz="1400" b="1" dirty="0">
                <a:solidFill>
                  <a:srgbClr val="005CA9"/>
                </a:solidFill>
                <a:latin typeface="Calibri" panose="020F0502020204030204" pitchFamily="34" charset="0"/>
                <a:cs typeface="Calibri" panose="020F0502020204030204" pitchFamily="34" charset="0"/>
              </a:rPr>
              <a:t>La possibilité de masquer tout ou partie de ses documents de santé</a:t>
            </a:r>
          </a:p>
          <a:p>
            <a:pPr marL="342900" lvl="0" indent="-342900">
              <a:buFont typeface="Symbol" panose="05050102010706020507" pitchFamily="18" charset="2"/>
              <a:buChar char=""/>
            </a:pPr>
            <a:r>
              <a:rPr lang="fr-FR" sz="1400" b="1" dirty="0">
                <a:solidFill>
                  <a:srgbClr val="005CA9"/>
                </a:solidFill>
                <a:latin typeface="Calibri" panose="020F0502020204030204" pitchFamily="34" charset="0"/>
                <a:cs typeface="Calibri" panose="020F0502020204030204" pitchFamily="34" charset="0"/>
              </a:rPr>
              <a:t>La possibilité de paramétrer des accès en cas d’urgence</a:t>
            </a:r>
          </a:p>
        </p:txBody>
      </p:sp>
    </p:spTree>
    <p:extLst>
      <p:ext uri="{BB962C8B-B14F-4D97-AF65-F5344CB8AC3E}">
        <p14:creationId xmlns:p14="http://schemas.microsoft.com/office/powerpoint/2010/main" val="1694977096"/>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9.xml><?xml version="1.0" encoding="utf-8"?>
<p:tagLst xmlns:a="http://schemas.openxmlformats.org/drawingml/2006/main" xmlns:r="http://schemas.openxmlformats.org/officeDocument/2006/relationships" xmlns:p="http://schemas.openxmlformats.org/presentationml/2006/main">
  <p:tag name="SHAPENAME" val="5. Source"/>
</p:tagLst>
</file>

<file path=ppt/tags/tag10.xml><?xml version="1.0" encoding="utf-8"?>
<p:tagLst xmlns:a="http://schemas.openxmlformats.org/drawingml/2006/main" xmlns:r="http://schemas.openxmlformats.org/officeDocument/2006/relationships" xmlns:p="http://schemas.openxmlformats.org/presentationml/2006/main">
  <p:tag name="NUM" val="9"/>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6"/>
</p:tagLst>
</file>

<file path=ppt/tags/tag15.xml><?xml version="1.0" encoding="utf-8"?>
<p:tagLst xmlns:a="http://schemas.openxmlformats.org/drawingml/2006/main" xmlns:r="http://schemas.openxmlformats.org/officeDocument/2006/relationships" xmlns:p="http://schemas.openxmlformats.org/presentationml/2006/main">
  <p:tag name="NUM" val="7"/>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Arial"/>
        <a:ea typeface="Arial"/>
        <a:cs typeface="Arial"/>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4de0d3e-c1c8-497b-b180-6870024160e7">
      <Terms xmlns="http://schemas.microsoft.com/office/infopath/2007/PartnerControls"/>
    </lcf76f155ced4ddcb4097134ff3c332f>
    <SharedWithUsers xmlns="e4f78465-d3a7-4b07-9642-61c325299fc0">
      <UserInfo>
        <DisplayName>Anne LORIN</DisplayName>
        <AccountId>9</AccountId>
        <AccountType/>
      </UserInfo>
      <UserInfo>
        <DisplayName>Maylis PERNIN</DisplayName>
        <AccountId>6</AccountId>
        <AccountType/>
      </UserInfo>
    </SharedWithUsers>
    <TaxCatchAll xmlns="e4f78465-d3a7-4b07-9642-61c325299fc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AE0B9F4D87B548B1314A2EA701E485" ma:contentTypeVersion="14" ma:contentTypeDescription="Crée un document." ma:contentTypeScope="" ma:versionID="3d19affb39197c0ca4e798f9b46312d1">
  <xsd:schema xmlns:xsd="http://www.w3.org/2001/XMLSchema" xmlns:xs="http://www.w3.org/2001/XMLSchema" xmlns:p="http://schemas.microsoft.com/office/2006/metadata/properties" xmlns:ns2="f4de0d3e-c1c8-497b-b180-6870024160e7" xmlns:ns3="e4f78465-d3a7-4b07-9642-61c325299fc0" targetNamespace="http://schemas.microsoft.com/office/2006/metadata/properties" ma:root="true" ma:fieldsID="4e827a3d127f121c1a034e3a4f6820c2" ns2:_="" ns3:_="">
    <xsd:import namespace="f4de0d3e-c1c8-497b-b180-6870024160e7"/>
    <xsd:import namespace="e4f78465-d3a7-4b07-9642-61c325299fc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de0d3e-c1c8-497b-b180-6870024160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4f78465-d3a7-4b07-9642-61c325299fc0"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2d04aec7-69ba-4f21-8722-c1118c27a3a8}" ma:internalName="TaxCatchAll" ma:showField="CatchAllData" ma:web="e4f78465-d3a7-4b07-9642-61c325299f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B6E860-3DDB-4AD5-8914-F021A43EBB7F}">
  <ds:schemaRefs>
    <ds:schemaRef ds:uri="http://schemas.microsoft.com/office/infopath/2007/PartnerControls"/>
    <ds:schemaRef ds:uri="http://purl.org/dc/elements/1.1/"/>
    <ds:schemaRef ds:uri="http://schemas.microsoft.com/office/2006/metadata/properties"/>
    <ds:schemaRef ds:uri="bb92982b-4e9a-4b37-8633-1f28f79bda33"/>
    <ds:schemaRef ds:uri="http://purl.org/dc/terms/"/>
    <ds:schemaRef ds:uri="http://schemas.openxmlformats.org/package/2006/metadata/core-properties"/>
    <ds:schemaRef ds:uri="http://schemas.microsoft.com/office/2006/documentManagement/types"/>
    <ds:schemaRef ds:uri="7c8ddf5e-d20f-48dc-aefc-2070f49ceb6a"/>
    <ds:schemaRef ds:uri="http://www.w3.org/XML/1998/namespace"/>
    <ds:schemaRef ds:uri="http://purl.org/dc/dcmitype/"/>
  </ds:schemaRefs>
</ds:datastoreItem>
</file>

<file path=customXml/itemProps2.xml><?xml version="1.0" encoding="utf-8"?>
<ds:datastoreItem xmlns:ds="http://schemas.openxmlformats.org/officeDocument/2006/customXml" ds:itemID="{9EC721BE-A9E1-40CB-BE5C-E19B9DBF9B6E}">
  <ds:schemaRefs>
    <ds:schemaRef ds:uri="http://schemas.microsoft.com/sharepoint/v3/contenttype/forms"/>
  </ds:schemaRefs>
</ds:datastoreItem>
</file>

<file path=customXml/itemProps3.xml><?xml version="1.0" encoding="utf-8"?>
<ds:datastoreItem xmlns:ds="http://schemas.openxmlformats.org/officeDocument/2006/customXml" ds:itemID="{838136A0-B7D9-4C1B-A5FE-8440425F67E4}"/>
</file>

<file path=docProps/app.xml><?xml version="1.0" encoding="utf-8"?>
<Properties xmlns="http://schemas.openxmlformats.org/officeDocument/2006/extended-properties" xmlns:vt="http://schemas.openxmlformats.org/officeDocument/2006/docPropsVTypes">
  <TotalTime>40081</TotalTime>
  <Words>4701</Words>
  <Application>Microsoft Office PowerPoint</Application>
  <PresentationFormat>Grand écran</PresentationFormat>
  <Paragraphs>401</Paragraphs>
  <Slides>39</Slides>
  <Notes>4</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39</vt:i4>
      </vt:variant>
    </vt:vector>
  </HeadingPairs>
  <TitlesOfParts>
    <vt:vector size="51" baseType="lpstr">
      <vt:lpstr>arial</vt:lpstr>
      <vt:lpstr>arial</vt:lpstr>
      <vt:lpstr>Calibri</vt:lpstr>
      <vt:lpstr>Helvetica Neue</vt:lpstr>
      <vt:lpstr>Helvetica Neue Medium</vt:lpstr>
      <vt:lpstr>Noto Sans Symbols</vt:lpstr>
      <vt:lpstr>Segoe UI</vt:lpstr>
      <vt:lpstr>Symbol</vt:lpstr>
      <vt:lpstr>Tahoma</vt:lpstr>
      <vt:lpstr>Wingdings</vt:lpstr>
      <vt:lpstr>21_BasicWhite</vt:lpstr>
      <vt:lpstr>Diapositive think-cell</vt:lpstr>
      <vt:lpstr>ARRIVEE DE mon espace santé : IMPLICATIONS ET USAGES </vt:lpstr>
      <vt:lpstr>Présentation PowerPoint</vt:lpstr>
      <vt:lpstr>Présentation PowerPoint</vt:lpstr>
      <vt:lpstr>Qu’est-ce Mon espace santé ?</vt:lpstr>
      <vt:lpstr>L’ambition de Mon espace santé </vt:lpstr>
      <vt:lpstr>Des moyens significatifs pour la réussite de Mon espace santé</vt:lpstr>
      <vt:lpstr>Présentation PowerPoint</vt:lpstr>
      <vt:lpstr>Les fonctionnalités de Mon espace santé</vt:lpstr>
      <vt:lpstr>Quels impacts sur votre métier ? </vt:lpstr>
      <vt:lpstr>Comment fonctionnent les échanges avec la messagerie de Mon espace santé?</vt:lpstr>
      <vt:lpstr>Que se passe-t-il quand Mon espace santé est créé ?</vt:lpstr>
      <vt:lpstr>Que se passe-t-il quand Mon espace santé est créé ?</vt:lpstr>
      <vt:lpstr>Présentation PowerPoint</vt:lpstr>
      <vt:lpstr>Quels avantages pour la prise en charge de mes patients ?</vt:lpstr>
      <vt:lpstr>Quels avantages pour l’établissement ?</vt:lpstr>
      <vt:lpstr>Présentation PowerPoint</vt:lpstr>
      <vt:lpstr>Trois grands types d’usages </vt:lpstr>
      <vt:lpstr>Exemples d’usages administratifs ou relatifs à la qualité</vt:lpstr>
      <vt:lpstr>Exemples d’usages de suivi médical</vt:lpstr>
      <vt:lpstr>Exemples d’usages de transmission des documents de sortie</vt:lpstr>
      <vt:lpstr>Exemple d’un parcours de chirurgie ambulatoire</vt:lpstr>
      <vt:lpstr>Exemple d’un parcours maternité mis en place en établissement</vt:lpstr>
      <vt:lpstr>Exemple d’un parcours : consultations pré opératoires</vt:lpstr>
      <vt:lpstr>Exemple d’un parcours maladie rénale chronique</vt:lpstr>
      <vt:lpstr>Votre rôle est essentiel pour la réussite de Mon espace santé </vt:lpstr>
      <vt:lpstr>Présentation PowerPoint</vt:lpstr>
      <vt:lpstr>Présentation du Ségur du numérique en santé</vt:lpstr>
      <vt:lpstr>Généraliser le partage fluide et sécurisé des données </vt:lpstr>
      <vt:lpstr>Sur quels textes réglementaires s’appuyer ?</vt:lpstr>
      <vt:lpstr>Le programme SUN-ES</vt:lpstr>
      <vt:lpstr>Rappel sur les indicateurs du programme SUN-ES </vt:lpstr>
      <vt:lpstr>Synthèse du corpus documentaire du programme SUN-ES</vt:lpstr>
      <vt:lpstr>Présentation PowerPoint</vt:lpstr>
      <vt:lpstr>Les prochaines étapes</vt:lpstr>
      <vt:lpstr>Présentation PowerPoint</vt:lpstr>
      <vt:lpstr>Quid du Dossier médical partagé ?</vt:lpstr>
      <vt:lpstr>Les droits des PS dans le dossier médical</vt:lpstr>
      <vt:lpstr>L’usager peut gérer finement les accès à ses données</vt:lpstr>
      <vt:lpstr>Eléments de langage pour l’accompagnement des citoyens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Mon espace santé</dc:title>
  <dc:subject>MES; SUN-ES</dc:subject>
  <dc:creator>DNS;DGOS;ANS</dc:creator>
  <cp:keywords>MES;SUN-ES</cp:keywords>
  <cp:lastModifiedBy>Valérie GUARNOTTA</cp:lastModifiedBy>
  <cp:revision>589</cp:revision>
  <dcterms:created xsi:type="dcterms:W3CDTF">2021-04-23T16:50:34Z</dcterms:created>
  <dcterms:modified xsi:type="dcterms:W3CDTF">2023-01-23T10:32:50Z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0x01010087AE0B9F4D87B548B1314A2EA701E485</vt:lpwstr>
  </property>
  <property fmtid="{D5CDD505-2E9C-101B-9397-08002B2CF9AE}" pid="3" name="MediaServiceImageTags">
    <vt:lpwstr/>
  </property>
  <property fmtid="{D5CDD505-2E9C-101B-9397-08002B2CF9AE}" pid="4" name="MSIP_Label_7bd1f144-26ac-4410-8fdb-05c7de218e82_Enabled">
    <vt:lpwstr>true</vt:lpwstr>
  </property>
  <property fmtid="{D5CDD505-2E9C-101B-9397-08002B2CF9AE}" pid="5" name="MSIP_Label_7bd1f144-26ac-4410-8fdb-05c7de218e82_SetDate">
    <vt:lpwstr>2022-12-02T17:12:53Z</vt:lpwstr>
  </property>
  <property fmtid="{D5CDD505-2E9C-101B-9397-08002B2CF9AE}" pid="6" name="MSIP_Label_7bd1f144-26ac-4410-8fdb-05c7de218e82_Method">
    <vt:lpwstr>Standard</vt:lpwstr>
  </property>
  <property fmtid="{D5CDD505-2E9C-101B-9397-08002B2CF9AE}" pid="7" name="MSIP_Label_7bd1f144-26ac-4410-8fdb-05c7de218e82_Name">
    <vt:lpwstr>FR Usage restreint</vt:lpwstr>
  </property>
  <property fmtid="{D5CDD505-2E9C-101B-9397-08002B2CF9AE}" pid="8" name="MSIP_Label_7bd1f144-26ac-4410-8fdb-05c7de218e82_SiteId">
    <vt:lpwstr>8b87af7d-8647-4dc7-8df4-5f69a2011bb5</vt:lpwstr>
  </property>
  <property fmtid="{D5CDD505-2E9C-101B-9397-08002B2CF9AE}" pid="9" name="MSIP_Label_7bd1f144-26ac-4410-8fdb-05c7de218e82_ActionId">
    <vt:lpwstr>1037e3d7-286c-4d5d-a46f-50bd216b0caf</vt:lpwstr>
  </property>
  <property fmtid="{D5CDD505-2E9C-101B-9397-08002B2CF9AE}" pid="10" name="MSIP_Label_7bd1f144-26ac-4410-8fdb-05c7de218e82_ContentBits">
    <vt:lpwstr>3</vt:lpwstr>
  </property>
</Properties>
</file>