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
  </p:notesMasterIdLst>
  <p:sldIdLst>
    <p:sldId id="256" r:id="rId2"/>
    <p:sldId id="257" r:id="rId3"/>
  </p:sldIdLst>
  <p:sldSz cx="6858000" cy="9906000" type="A4"/>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 roundtripDataSignature="AMtx7mhtiBqU5ke18Rzb+TdttF3FzyEs/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1" d="100"/>
          <a:sy n="41" d="100"/>
        </p:scale>
        <p:origin x="229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customschemas.google.com/relationships/presentationmetadata" Target="metadata"/><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ableStyles" Target="tableStyles.xml"/><Relationship Id="rId10" Type="http://schemas.openxmlformats.org/officeDocument/2006/relationships/theme" Target="theme/theme1.xml"/><Relationship Id="rId4" Type="http://schemas.openxmlformats.org/officeDocument/2006/relationships/notesMaster" Target="notesMasters/notesMaster1.xml"/><Relationship Id="rId9" Type="http://schemas.openxmlformats.org/officeDocument/2006/relationships/viewProps" Target="viewProps.xml"/><Relationship Id="rId14"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60613" y="1143000"/>
            <a:ext cx="213677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8f289a0cc0_0_4:notes"/>
          <p:cNvSpPr>
            <a:spLocks noGrp="1" noRot="1" noChangeAspect="1"/>
          </p:cNvSpPr>
          <p:nvPr>
            <p:ph type="sldImg" idx="2"/>
          </p:nvPr>
        </p:nvSpPr>
        <p:spPr>
          <a:xfrm>
            <a:off x="2360613" y="1143000"/>
            <a:ext cx="21369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g18f289a0cc0_0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 name="Google Shape;87;g18f289a0cc0_0_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notes"/>
          <p:cNvSpPr>
            <a:spLocks noGrp="1" noRot="1" noChangeAspect="1"/>
          </p:cNvSpPr>
          <p:nvPr>
            <p:ph type="sldImg" idx="2"/>
          </p:nvPr>
        </p:nvSpPr>
        <p:spPr>
          <a:xfrm>
            <a:off x="2360613" y="1143000"/>
            <a:ext cx="21369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 name="Google Shape;114;p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type="title">
  <p:cSld name="TITLE">
    <p:spTree>
      <p:nvGrpSpPr>
        <p:cNvPr id="1" name="Shape 15"/>
        <p:cNvGrpSpPr/>
        <p:nvPr/>
      </p:nvGrpSpPr>
      <p:grpSpPr>
        <a:xfrm>
          <a:off x="0" y="0"/>
          <a:ext cx="0" cy="0"/>
          <a:chOff x="0" y="0"/>
          <a:chExt cx="0" cy="0"/>
        </a:xfrm>
      </p:grpSpPr>
      <p:sp>
        <p:nvSpPr>
          <p:cNvPr id="16" name="Google Shape;16;p4"/>
          <p:cNvSpPr txBox="1">
            <a:spLocks noGrp="1"/>
          </p:cNvSpPr>
          <p:nvPr>
            <p:ph type="ctrTitle"/>
          </p:nvPr>
        </p:nvSpPr>
        <p:spPr>
          <a:xfrm>
            <a:off x="514350" y="1621191"/>
            <a:ext cx="5829300" cy="3448756"/>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4"/>
          <p:cNvSpPr txBox="1">
            <a:spLocks noGrp="1"/>
          </p:cNvSpPr>
          <p:nvPr>
            <p:ph type="subTitle" idx="1"/>
          </p:nvPr>
        </p:nvSpPr>
        <p:spPr>
          <a:xfrm>
            <a:off x="857250" y="5202944"/>
            <a:ext cx="5143500" cy="2391656"/>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8" name="Google Shape;18;p4"/>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4"/>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4"/>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3"/>
          <p:cNvSpPr txBox="1">
            <a:spLocks noGrp="1"/>
          </p:cNvSpPr>
          <p:nvPr>
            <p:ph type="body" idx="1"/>
          </p:nvPr>
        </p:nvSpPr>
        <p:spPr>
          <a:xfrm rot="5400000">
            <a:off x="286367" y="2822135"/>
            <a:ext cx="6285266" cy="59150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5" name="Google Shape;75;p13"/>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78"/>
        <p:cNvGrpSpPr/>
        <p:nvPr/>
      </p:nvGrpSpPr>
      <p:grpSpPr>
        <a:xfrm>
          <a:off x="0" y="0"/>
          <a:ext cx="0" cy="0"/>
          <a:chOff x="0" y="0"/>
          <a:chExt cx="0" cy="0"/>
        </a:xfrm>
      </p:grpSpPr>
      <p:sp>
        <p:nvSpPr>
          <p:cNvPr id="79" name="Google Shape;79;p14"/>
          <p:cNvSpPr txBox="1">
            <a:spLocks noGrp="1"/>
          </p:cNvSpPr>
          <p:nvPr>
            <p:ph type="title"/>
          </p:nvPr>
        </p:nvSpPr>
        <p:spPr>
          <a:xfrm rot="5400000">
            <a:off x="1449696" y="3985464"/>
            <a:ext cx="8394877" cy="147875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4"/>
          <p:cNvSpPr txBox="1">
            <a:spLocks noGrp="1"/>
          </p:cNvSpPr>
          <p:nvPr>
            <p:ph type="body" idx="1"/>
          </p:nvPr>
        </p:nvSpPr>
        <p:spPr>
          <a:xfrm rot="5400000">
            <a:off x="-1550679" y="2549570"/>
            <a:ext cx="8394877" cy="435054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1" name="Google Shape;81;p14"/>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4"/>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txBox="1">
            <a:spLocks noGrp="1"/>
          </p:cNvSpPr>
          <p:nvPr>
            <p:ph type="body" idx="1"/>
          </p:nvPr>
        </p:nvSpPr>
        <p:spPr>
          <a:xfrm>
            <a:off x="471488" y="2637014"/>
            <a:ext cx="5915025" cy="628526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4" name="Google Shape;24;p5"/>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5"/>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5"/>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de section" type="secHead">
  <p:cSld name="SECTION_HEADER">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67916" y="2469624"/>
            <a:ext cx="5915025" cy="412062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467916" y="6629226"/>
            <a:ext cx="5915025" cy="21669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800"/>
              <a:buNone/>
              <a:defRPr sz="1800">
                <a:solidFill>
                  <a:schemeClr val="dk1"/>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30" name="Google Shape;30;p6"/>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6"/>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7"/>
          <p:cNvSpPr txBox="1">
            <a:spLocks noGrp="1"/>
          </p:cNvSpPr>
          <p:nvPr>
            <p:ph type="body" idx="1"/>
          </p:nvPr>
        </p:nvSpPr>
        <p:spPr>
          <a:xfrm>
            <a:off x="471488" y="2637014"/>
            <a:ext cx="2914650" cy="628526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6" name="Google Shape;36;p7"/>
          <p:cNvSpPr txBox="1">
            <a:spLocks noGrp="1"/>
          </p:cNvSpPr>
          <p:nvPr>
            <p:ph type="body" idx="2"/>
          </p:nvPr>
        </p:nvSpPr>
        <p:spPr>
          <a:xfrm>
            <a:off x="3471863" y="2637014"/>
            <a:ext cx="2914650" cy="628526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7" name="Google Shape;37;p7"/>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7"/>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72381"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72381" y="2428347"/>
            <a:ext cx="2901255" cy="1190095"/>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3" name="Google Shape;43;p8"/>
          <p:cNvSpPr txBox="1">
            <a:spLocks noGrp="1"/>
          </p:cNvSpPr>
          <p:nvPr>
            <p:ph type="body" idx="2"/>
          </p:nvPr>
        </p:nvSpPr>
        <p:spPr>
          <a:xfrm>
            <a:off x="472381" y="3618442"/>
            <a:ext cx="2901255" cy="532218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4" name="Google Shape;44;p8"/>
          <p:cNvSpPr txBox="1">
            <a:spLocks noGrp="1"/>
          </p:cNvSpPr>
          <p:nvPr>
            <p:ph type="body" idx="3"/>
          </p:nvPr>
        </p:nvSpPr>
        <p:spPr>
          <a:xfrm>
            <a:off x="3471863" y="2428347"/>
            <a:ext cx="2915543" cy="1190095"/>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5" name="Google Shape;45;p8"/>
          <p:cNvSpPr txBox="1">
            <a:spLocks noGrp="1"/>
          </p:cNvSpPr>
          <p:nvPr>
            <p:ph type="body" idx="4"/>
          </p:nvPr>
        </p:nvSpPr>
        <p:spPr>
          <a:xfrm>
            <a:off x="3471863" y="3618442"/>
            <a:ext cx="2915543" cy="532218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6" name="Google Shape;46;p8"/>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8"/>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8"/>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9"/>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54"/>
        <p:cNvGrpSpPr/>
        <p:nvPr/>
      </p:nvGrpSpPr>
      <p:grpSpPr>
        <a:xfrm>
          <a:off x="0" y="0"/>
          <a:ext cx="0" cy="0"/>
          <a:chOff x="0" y="0"/>
          <a:chExt cx="0" cy="0"/>
        </a:xfrm>
      </p:grpSpPr>
      <p:sp>
        <p:nvSpPr>
          <p:cNvPr id="55" name="Google Shape;55;p10"/>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58"/>
        <p:cNvGrpSpPr/>
        <p:nvPr/>
      </p:nvGrpSpPr>
      <p:grpSpPr>
        <a:xfrm>
          <a:off x="0" y="0"/>
          <a:ext cx="0" cy="0"/>
          <a:chOff x="0" y="0"/>
          <a:chExt cx="0" cy="0"/>
        </a:xfrm>
      </p:grpSpPr>
      <p:sp>
        <p:nvSpPr>
          <p:cNvPr id="59" name="Google Shape;59;p11"/>
          <p:cNvSpPr txBox="1">
            <a:spLocks noGrp="1"/>
          </p:cNvSpPr>
          <p:nvPr>
            <p:ph type="title"/>
          </p:nvPr>
        </p:nvSpPr>
        <p:spPr>
          <a:xfrm>
            <a:off x="472381" y="660400"/>
            <a:ext cx="2211884" cy="23114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1"/>
          <p:cNvSpPr txBox="1">
            <a:spLocks noGrp="1"/>
          </p:cNvSpPr>
          <p:nvPr>
            <p:ph type="body" idx="1"/>
          </p:nvPr>
        </p:nvSpPr>
        <p:spPr>
          <a:xfrm>
            <a:off x="2915543" y="1426283"/>
            <a:ext cx="3471863" cy="7039681"/>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61" name="Google Shape;61;p11"/>
          <p:cNvSpPr txBox="1">
            <a:spLocks noGrp="1"/>
          </p:cNvSpPr>
          <p:nvPr>
            <p:ph type="body" idx="2"/>
          </p:nvPr>
        </p:nvSpPr>
        <p:spPr>
          <a:xfrm>
            <a:off x="472381" y="2971800"/>
            <a:ext cx="2211884" cy="55056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2" name="Google Shape;62;p11"/>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 avec légende" type="picTx">
  <p:cSld name="PICTURE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472381" y="660400"/>
            <a:ext cx="2211884" cy="23114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2"/>
          <p:cNvSpPr>
            <a:spLocks noGrp="1"/>
          </p:cNvSpPr>
          <p:nvPr>
            <p:ph type="pic" idx="2"/>
          </p:nvPr>
        </p:nvSpPr>
        <p:spPr>
          <a:xfrm>
            <a:off x="2915543" y="1426283"/>
            <a:ext cx="3471863" cy="7039681"/>
          </a:xfrm>
          <a:prstGeom prst="rect">
            <a:avLst/>
          </a:prstGeom>
          <a:noFill/>
          <a:ln>
            <a:noFill/>
          </a:ln>
        </p:spPr>
      </p:sp>
      <p:sp>
        <p:nvSpPr>
          <p:cNvPr id="68" name="Google Shape;68;p12"/>
          <p:cNvSpPr txBox="1">
            <a:spLocks noGrp="1"/>
          </p:cNvSpPr>
          <p:nvPr>
            <p:ph type="body" idx="1"/>
          </p:nvPr>
        </p:nvSpPr>
        <p:spPr>
          <a:xfrm>
            <a:off x="472381" y="2971800"/>
            <a:ext cx="2211884" cy="55056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9" name="Google Shape;69;p12"/>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
          <p:cNvSpPr txBox="1">
            <a:spLocks noGrp="1"/>
          </p:cNvSpPr>
          <p:nvPr>
            <p:ph type="body" idx="1"/>
          </p:nvPr>
        </p:nvSpPr>
        <p:spPr>
          <a:xfrm>
            <a:off x="471488" y="2637014"/>
            <a:ext cx="5915025" cy="6285266"/>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2" name="Google Shape;12;p3"/>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monespacesante.fr/"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hyperlink" Target="https://www.monespacesante.fr/pdf/matrice-habilitations.pdf" TargetMode="External"/><Relationship Id="rId5" Type="http://schemas.openxmlformats.org/officeDocument/2006/relationships/hyperlink" Target="https://esante.gouv.fr/" TargetMode="External"/><Relationship Id="rId10" Type="http://schemas.openxmlformats.org/officeDocument/2006/relationships/image" Target="../media/image6.png"/><Relationship Id="rId4" Type="http://schemas.openxmlformats.org/officeDocument/2006/relationships/image" Target="../media/image1.jpg"/><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monespacesante.fr/" TargetMode="External"/><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esante.gouv.fr/" TargetMode="Externa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18f289a0cc0_0_4"/>
          <p:cNvSpPr/>
          <p:nvPr/>
        </p:nvSpPr>
        <p:spPr>
          <a:xfrm>
            <a:off x="0" y="0"/>
            <a:ext cx="6858000" cy="685200"/>
          </a:xfrm>
          <a:prstGeom prst="rect">
            <a:avLst/>
          </a:prstGeom>
          <a:solidFill>
            <a:srgbClr val="F0FBFE"/>
          </a:solidFill>
          <a:ln w="9525" cap="flat" cmpd="sng">
            <a:solidFill>
              <a:srgbClr val="F0FBFE"/>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g18f289a0cc0_0_4"/>
          <p:cNvSpPr/>
          <p:nvPr/>
        </p:nvSpPr>
        <p:spPr>
          <a:xfrm rot="787303">
            <a:off x="-509289" y="-340842"/>
            <a:ext cx="1540832" cy="977240"/>
          </a:xfrm>
          <a:prstGeom prst="flowChartDisplay">
            <a:avLst/>
          </a:prstGeom>
          <a:solidFill>
            <a:srgbClr val="E11A8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1" name="Google Shape;91;g18f289a0cc0_0_4"/>
          <p:cNvSpPr/>
          <p:nvPr/>
        </p:nvSpPr>
        <p:spPr>
          <a:xfrm>
            <a:off x="1122350" y="97150"/>
            <a:ext cx="4738200" cy="5112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800"/>
              <a:buFont typeface="Arial"/>
              <a:buNone/>
            </a:pPr>
            <a:r>
              <a:rPr lang="fr-FR" sz="1800" b="1">
                <a:solidFill>
                  <a:srgbClr val="0C419A"/>
                </a:solidFill>
                <a:latin typeface="Source Sans Pro"/>
                <a:ea typeface="Source Sans Pro"/>
                <a:cs typeface="Source Sans Pro"/>
                <a:sym typeface="Source Sans Pro"/>
              </a:rPr>
              <a:t>Mon espace santé et mes données personnelles ?</a:t>
            </a:r>
            <a:endParaRPr sz="1800" b="1">
              <a:solidFill>
                <a:srgbClr val="0C419A"/>
              </a:solidFill>
              <a:latin typeface="Source Sans Pro"/>
              <a:ea typeface="Source Sans Pro"/>
              <a:cs typeface="Source Sans Pro"/>
              <a:sym typeface="Source Sans Pro"/>
            </a:endParaRPr>
          </a:p>
        </p:txBody>
      </p:sp>
      <p:pic>
        <p:nvPicPr>
          <p:cNvPr id="92" name="Google Shape;92;g18f289a0cc0_0_4" descr="Mon Espace Santé | G_NIUS">
            <a:hlinkClick r:id="rId3"/>
          </p:cNvPr>
          <p:cNvPicPr preferRelativeResize="0"/>
          <p:nvPr/>
        </p:nvPicPr>
        <p:blipFill rotWithShape="1">
          <a:blip r:embed="rId4">
            <a:alphaModFix/>
          </a:blip>
          <a:srcRect/>
          <a:stretch/>
        </p:blipFill>
        <p:spPr>
          <a:xfrm>
            <a:off x="5860562" y="58025"/>
            <a:ext cx="934988" cy="622200"/>
          </a:xfrm>
          <a:prstGeom prst="rect">
            <a:avLst/>
          </a:prstGeom>
          <a:noFill/>
          <a:ln>
            <a:noFill/>
          </a:ln>
        </p:spPr>
      </p:pic>
      <p:sp>
        <p:nvSpPr>
          <p:cNvPr id="93" name="Google Shape;93;g18f289a0cc0_0_4"/>
          <p:cNvSpPr/>
          <p:nvPr/>
        </p:nvSpPr>
        <p:spPr>
          <a:xfrm>
            <a:off x="0" y="9235100"/>
            <a:ext cx="6858000" cy="685200"/>
          </a:xfrm>
          <a:prstGeom prst="rect">
            <a:avLst/>
          </a:prstGeom>
          <a:solidFill>
            <a:srgbClr val="F0FBFE"/>
          </a:solidFill>
          <a:ln w="9525" cap="flat" cmpd="sng">
            <a:solidFill>
              <a:srgbClr val="F0FBFE"/>
            </a:solidFill>
            <a:prstDash val="solid"/>
            <a:round/>
            <a:headEnd type="none" w="sm" len="sm"/>
            <a:tailEnd type="none" w="sm" len="sm"/>
          </a:ln>
          <a:effectLst>
            <a:outerShdw blurRad="57150" dist="19050" dir="5400000" algn="bl" rotWithShape="0">
              <a:srgbClr val="000000">
                <a:alpha val="0"/>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4" name="Google Shape;94;g18f289a0cc0_0_4">
            <a:hlinkClick r:id="rId5"/>
          </p:cNvPr>
          <p:cNvPicPr preferRelativeResize="0"/>
          <p:nvPr/>
        </p:nvPicPr>
        <p:blipFill rotWithShape="1">
          <a:blip r:embed="rId6">
            <a:alphaModFix/>
          </a:blip>
          <a:srcRect/>
          <a:stretch/>
        </p:blipFill>
        <p:spPr>
          <a:xfrm>
            <a:off x="2565600" y="9402005"/>
            <a:ext cx="761247" cy="437841"/>
          </a:xfrm>
          <a:prstGeom prst="rect">
            <a:avLst/>
          </a:prstGeom>
          <a:noFill/>
          <a:ln>
            <a:noFill/>
          </a:ln>
        </p:spPr>
      </p:pic>
      <p:pic>
        <p:nvPicPr>
          <p:cNvPr id="95" name="Google Shape;95;g18f289a0cc0_0_4"/>
          <p:cNvPicPr preferRelativeResize="0"/>
          <p:nvPr/>
        </p:nvPicPr>
        <p:blipFill rotWithShape="1">
          <a:blip r:embed="rId7">
            <a:alphaModFix/>
          </a:blip>
          <a:srcRect/>
          <a:stretch/>
        </p:blipFill>
        <p:spPr>
          <a:xfrm>
            <a:off x="1082717" y="9370529"/>
            <a:ext cx="1316963" cy="472538"/>
          </a:xfrm>
          <a:prstGeom prst="rect">
            <a:avLst/>
          </a:prstGeom>
          <a:noFill/>
          <a:ln>
            <a:noFill/>
          </a:ln>
        </p:spPr>
      </p:pic>
      <p:pic>
        <p:nvPicPr>
          <p:cNvPr id="96" name="Google Shape;96;g18f289a0cc0_0_4"/>
          <p:cNvPicPr preferRelativeResize="0"/>
          <p:nvPr/>
        </p:nvPicPr>
        <p:blipFill rotWithShape="1">
          <a:blip r:embed="rId8">
            <a:alphaModFix/>
          </a:blip>
          <a:srcRect/>
          <a:stretch/>
        </p:blipFill>
        <p:spPr>
          <a:xfrm>
            <a:off x="115825" y="9296338"/>
            <a:ext cx="890701" cy="505191"/>
          </a:xfrm>
          <a:prstGeom prst="rect">
            <a:avLst/>
          </a:prstGeom>
          <a:noFill/>
          <a:ln>
            <a:noFill/>
          </a:ln>
        </p:spPr>
      </p:pic>
      <p:sp>
        <p:nvSpPr>
          <p:cNvPr id="97" name="Google Shape;97;g18f289a0cc0_0_4"/>
          <p:cNvSpPr/>
          <p:nvPr/>
        </p:nvSpPr>
        <p:spPr>
          <a:xfrm>
            <a:off x="88356" y="3404403"/>
            <a:ext cx="6728700" cy="315900"/>
          </a:xfrm>
          <a:prstGeom prst="roundRect">
            <a:avLst>
              <a:gd name="adj" fmla="val 16667"/>
            </a:avLst>
          </a:prstGeom>
          <a:solidFill>
            <a:srgbClr val="0C419A"/>
          </a:solidFill>
          <a:ln w="9525" cap="flat" cmpd="sng">
            <a:solidFill>
              <a:srgbClr val="0C419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7000"/>
              </a:lnSpc>
              <a:spcBef>
                <a:spcPts val="0"/>
              </a:spcBef>
              <a:spcAft>
                <a:spcPts val="0"/>
              </a:spcAft>
              <a:buClr>
                <a:srgbClr val="000000"/>
              </a:buClr>
              <a:buSzPts val="1050"/>
              <a:buFont typeface="Arial"/>
              <a:buNone/>
            </a:pPr>
            <a:r>
              <a:rPr lang="fr-FR" sz="1300" b="0" i="0" u="none" strike="noStrike" cap="none">
                <a:solidFill>
                  <a:srgbClr val="0C419A"/>
                </a:solidFill>
                <a:latin typeface="Source Sans Pro"/>
                <a:ea typeface="Source Sans Pro"/>
                <a:cs typeface="Source Sans Pro"/>
                <a:sym typeface="Source Sans Pro"/>
              </a:rPr>
              <a:t>🔎 </a:t>
            </a:r>
            <a:r>
              <a:rPr lang="fr-FR" sz="1300" b="1" i="1">
                <a:solidFill>
                  <a:srgbClr val="FFFFFF"/>
                </a:solidFill>
                <a:latin typeface="Source Sans Pro"/>
                <a:ea typeface="Source Sans Pro"/>
                <a:cs typeface="Source Sans Pro"/>
                <a:sym typeface="Source Sans Pro"/>
              </a:rPr>
              <a:t>Mes données personnelles sont-elles traitées et par qui ?</a:t>
            </a:r>
            <a:endParaRPr sz="1300" b="1" i="1" u="none" strike="noStrike" cap="none">
              <a:solidFill>
                <a:srgbClr val="FFFFFF"/>
              </a:solidFill>
              <a:latin typeface="Source Sans Pro"/>
              <a:ea typeface="Source Sans Pro"/>
              <a:cs typeface="Source Sans Pro"/>
              <a:sym typeface="Source Sans Pro"/>
            </a:endParaRPr>
          </a:p>
        </p:txBody>
      </p:sp>
      <p:sp>
        <p:nvSpPr>
          <p:cNvPr id="98" name="Google Shape;98;g18f289a0cc0_0_4"/>
          <p:cNvSpPr/>
          <p:nvPr/>
        </p:nvSpPr>
        <p:spPr>
          <a:xfrm>
            <a:off x="88350" y="3878835"/>
            <a:ext cx="6728700" cy="2382300"/>
          </a:xfrm>
          <a:prstGeom prst="rect">
            <a:avLst/>
          </a:prstGeom>
          <a:solidFill>
            <a:srgbClr val="FFF8FB"/>
          </a:solid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0"/>
              </a:spcAft>
              <a:buSzPts val="1100"/>
              <a:buNone/>
            </a:pPr>
            <a:r>
              <a:rPr lang="fr-FR" sz="1100">
                <a:solidFill>
                  <a:schemeClr val="dk1"/>
                </a:solidFill>
              </a:rPr>
              <a:t>🔒 </a:t>
            </a:r>
            <a:r>
              <a:rPr lang="fr-FR" sz="1100">
                <a:solidFill>
                  <a:srgbClr val="0C419A"/>
                </a:solidFill>
                <a:latin typeface="Source Sans Pro"/>
                <a:ea typeface="Source Sans Pro"/>
                <a:cs typeface="Source Sans Pro"/>
                <a:sym typeface="Source Sans Pro"/>
              </a:rPr>
              <a:t>Mon espace santé fait l’objet d’un </a:t>
            </a:r>
            <a:r>
              <a:rPr lang="fr-FR" sz="1100" b="1">
                <a:solidFill>
                  <a:srgbClr val="0C419A"/>
                </a:solidFill>
                <a:latin typeface="Source Sans Pro"/>
                <a:ea typeface="Source Sans Pro"/>
                <a:cs typeface="Source Sans Pro"/>
                <a:sym typeface="Source Sans Pro"/>
              </a:rPr>
              <a:t>encadrement réglementaire strict</a:t>
            </a:r>
            <a:r>
              <a:rPr lang="fr-FR" sz="1100">
                <a:solidFill>
                  <a:srgbClr val="0C419A"/>
                </a:solidFill>
                <a:latin typeface="Source Sans Pro"/>
                <a:ea typeface="Source Sans Pro"/>
                <a:cs typeface="Source Sans Pro"/>
                <a:sym typeface="Source Sans Pro"/>
              </a:rPr>
              <a:t> sur le traitement des données personnelles de ses utilisateurs. Concrètement : la loi </a:t>
            </a:r>
            <a:r>
              <a:rPr lang="fr-FR" sz="1100" b="1">
                <a:solidFill>
                  <a:srgbClr val="0C419A"/>
                </a:solidFill>
                <a:latin typeface="Source Sans Pro"/>
                <a:ea typeface="Source Sans Pro"/>
                <a:cs typeface="Source Sans Pro"/>
                <a:sym typeface="Source Sans Pro"/>
              </a:rPr>
              <a:t>précise les finalités de Mon espace santé</a:t>
            </a:r>
            <a:r>
              <a:rPr lang="fr-FR" sz="1100">
                <a:solidFill>
                  <a:srgbClr val="0C419A"/>
                </a:solidFill>
                <a:latin typeface="Source Sans Pro"/>
                <a:ea typeface="Source Sans Pro"/>
                <a:cs typeface="Source Sans Pro"/>
                <a:sym typeface="Source Sans Pro"/>
              </a:rPr>
              <a:t> </a:t>
            </a:r>
            <a:r>
              <a:rPr lang="fr-FR" sz="1100" b="1">
                <a:solidFill>
                  <a:srgbClr val="0C419A"/>
                </a:solidFill>
                <a:latin typeface="Source Sans Pro"/>
                <a:ea typeface="Source Sans Pro"/>
                <a:cs typeface="Source Sans Pro"/>
                <a:sym typeface="Source Sans Pro"/>
              </a:rPr>
              <a:t>(= usages) </a:t>
            </a:r>
            <a:r>
              <a:rPr lang="fr-FR" sz="1100">
                <a:solidFill>
                  <a:srgbClr val="0C419A"/>
                </a:solidFill>
                <a:latin typeface="Source Sans Pro"/>
                <a:ea typeface="Source Sans Pro"/>
                <a:cs typeface="Source Sans Pro"/>
                <a:sym typeface="Source Sans Pro"/>
              </a:rPr>
              <a:t>et le </a:t>
            </a:r>
            <a:r>
              <a:rPr lang="fr-FR" sz="1100" b="1">
                <a:solidFill>
                  <a:srgbClr val="0C419A"/>
                </a:solidFill>
                <a:latin typeface="Source Sans Pro"/>
                <a:ea typeface="Source Sans Pro"/>
                <a:cs typeface="Source Sans Pro"/>
                <a:sym typeface="Source Sans Pro"/>
              </a:rPr>
              <a:t>traitement des données est encadré par des textes (décret, arrêté)</a:t>
            </a:r>
            <a:r>
              <a:rPr lang="fr-FR" sz="1100">
                <a:solidFill>
                  <a:srgbClr val="0C419A"/>
                </a:solidFill>
                <a:latin typeface="Source Sans Pro"/>
                <a:ea typeface="Source Sans Pro"/>
                <a:cs typeface="Source Sans Pro"/>
                <a:sym typeface="Source Sans Pro"/>
              </a:rPr>
              <a:t> pris après avis de la Commission Nationale Informatique et Libertés (CNIL) qui évalue la conformité du traitement et émet des avis pouvant inclure des précautions et remarques à prendre en compte. </a:t>
            </a:r>
            <a:endParaRPr sz="1100">
              <a:solidFill>
                <a:srgbClr val="0C419A"/>
              </a:solidFill>
              <a:latin typeface="Source Sans Pro"/>
              <a:ea typeface="Source Sans Pro"/>
              <a:cs typeface="Source Sans Pro"/>
              <a:sym typeface="Source Sans Pro"/>
            </a:endParaRPr>
          </a:p>
          <a:p>
            <a:pPr marL="0" lvl="0" indent="0" algn="just" rtl="0">
              <a:lnSpc>
                <a:spcPct val="115000"/>
              </a:lnSpc>
              <a:spcBef>
                <a:spcPts val="1200"/>
              </a:spcBef>
              <a:spcAft>
                <a:spcPts val="1200"/>
              </a:spcAft>
              <a:buSzPts val="1100"/>
              <a:buNone/>
            </a:pPr>
            <a:r>
              <a:rPr lang="fr-FR" sz="1100">
                <a:solidFill>
                  <a:schemeClr val="dk1"/>
                </a:solidFill>
              </a:rPr>
              <a:t>✅ </a:t>
            </a:r>
            <a:r>
              <a:rPr lang="fr-FR" sz="1100">
                <a:solidFill>
                  <a:srgbClr val="0C419A"/>
                </a:solidFill>
                <a:latin typeface="Source Sans Pro"/>
                <a:ea typeface="Source Sans Pro"/>
                <a:cs typeface="Source Sans Pro"/>
                <a:sym typeface="Source Sans Pro"/>
              </a:rPr>
              <a:t>Les co-traitants sont l’Assurance Maladie et la Délégation ministérielle au Numérique en Santé du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Ministère de la Santé</a:t>
            </a:r>
            <a:r>
              <a:rPr lang="fr-FR" sz="1100">
                <a:solidFill>
                  <a:srgbClr val="0C419A"/>
                </a:solidFill>
                <a:latin typeface="Source Sans Pro"/>
                <a:ea typeface="Source Sans Pro"/>
                <a:cs typeface="Source Sans Pro"/>
                <a:sym typeface="Source Sans Pro"/>
              </a:rPr>
              <a:t> et de la Prévention. Dans un principe de transparence, ils transmettent à la CNIL, au fur et à mesure, la documentation produite conformément au Règlement Général sur la Protection des Données (RGPD), pour lui permettre d’apprécier la conformité de Mon espace santé, tant sur les aspects Informatique et Libertés que sur les mesures de sécurité mises en place au regard de la sensibilité des données.</a:t>
            </a:r>
            <a:endParaRPr sz="1100">
              <a:solidFill>
                <a:srgbClr val="0C419A"/>
              </a:solidFill>
              <a:latin typeface="Calibri"/>
              <a:ea typeface="Calibri"/>
              <a:cs typeface="Calibri"/>
              <a:sym typeface="Calibri"/>
            </a:endParaRPr>
          </a:p>
        </p:txBody>
      </p:sp>
      <p:sp>
        <p:nvSpPr>
          <p:cNvPr id="99" name="Google Shape;99;g18f289a0cc0_0_4"/>
          <p:cNvSpPr/>
          <p:nvPr/>
        </p:nvSpPr>
        <p:spPr>
          <a:xfrm rot="-1348766">
            <a:off x="5420728" y="8899104"/>
            <a:ext cx="1993067" cy="902624"/>
          </a:xfrm>
          <a:custGeom>
            <a:avLst/>
            <a:gdLst/>
            <a:ahLst/>
            <a:cxnLst/>
            <a:rect l="l" t="t" r="r" b="b"/>
            <a:pathLst>
              <a:path w="2540176" h="1572936" extrusionOk="0">
                <a:moveTo>
                  <a:pt x="21018" y="280603"/>
                </a:moveTo>
                <a:cubicBezTo>
                  <a:pt x="1102037" y="-278197"/>
                  <a:pt x="1700457" y="179003"/>
                  <a:pt x="2540176" y="128203"/>
                </a:cubicBezTo>
                <a:lnTo>
                  <a:pt x="2540176" y="1572936"/>
                </a:lnTo>
                <a:lnTo>
                  <a:pt x="465518" y="1572936"/>
                </a:lnTo>
                <a:cubicBezTo>
                  <a:pt x="317351" y="1142158"/>
                  <a:pt x="-97515" y="1168581"/>
                  <a:pt x="21018" y="280603"/>
                </a:cubicBezTo>
                <a:close/>
              </a:path>
            </a:pathLst>
          </a:custGeom>
          <a:solidFill>
            <a:srgbClr val="E11A8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0" name="Google Shape;100;g18f289a0cc0_0_4"/>
          <p:cNvSpPr/>
          <p:nvPr/>
        </p:nvSpPr>
        <p:spPr>
          <a:xfrm>
            <a:off x="88356" y="1693838"/>
            <a:ext cx="6728700" cy="315900"/>
          </a:xfrm>
          <a:prstGeom prst="roundRect">
            <a:avLst>
              <a:gd name="adj" fmla="val 16667"/>
            </a:avLst>
          </a:prstGeom>
          <a:solidFill>
            <a:srgbClr val="0C419A"/>
          </a:solidFill>
          <a:ln w="9525" cap="flat" cmpd="sng">
            <a:solidFill>
              <a:srgbClr val="0C419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7000"/>
              </a:lnSpc>
              <a:spcBef>
                <a:spcPts val="0"/>
              </a:spcBef>
              <a:spcAft>
                <a:spcPts val="0"/>
              </a:spcAft>
              <a:buClr>
                <a:srgbClr val="000000"/>
              </a:buClr>
              <a:buSzPts val="1050"/>
              <a:buFont typeface="Arial"/>
              <a:buNone/>
            </a:pPr>
            <a:r>
              <a:rPr lang="fr-FR" sz="1300" b="0" i="0" u="none" strike="noStrike" cap="none">
                <a:solidFill>
                  <a:srgbClr val="0C419A"/>
                </a:solidFill>
                <a:latin typeface="Source Sans Pro"/>
                <a:ea typeface="Source Sans Pro"/>
                <a:cs typeface="Source Sans Pro"/>
                <a:sym typeface="Source Sans Pro"/>
              </a:rPr>
              <a:t>🔎 </a:t>
            </a:r>
            <a:r>
              <a:rPr lang="fr-FR" sz="1300" b="1" i="1">
                <a:solidFill>
                  <a:srgbClr val="FFFFFF"/>
                </a:solidFill>
                <a:latin typeface="Source Sans Pro"/>
                <a:ea typeface="Source Sans Pro"/>
                <a:cs typeface="Source Sans Pro"/>
                <a:sym typeface="Source Sans Pro"/>
              </a:rPr>
              <a:t>Où sont hébergées mes données ? </a:t>
            </a:r>
            <a:endParaRPr sz="1300" b="1" i="1" u="none" strike="noStrike" cap="none">
              <a:solidFill>
                <a:srgbClr val="FFFFFF"/>
              </a:solidFill>
              <a:latin typeface="Source Sans Pro"/>
              <a:ea typeface="Source Sans Pro"/>
              <a:cs typeface="Source Sans Pro"/>
              <a:sym typeface="Source Sans Pro"/>
            </a:endParaRPr>
          </a:p>
        </p:txBody>
      </p:sp>
      <p:sp>
        <p:nvSpPr>
          <p:cNvPr id="101" name="Google Shape;101;g18f289a0cc0_0_4"/>
          <p:cNvSpPr/>
          <p:nvPr/>
        </p:nvSpPr>
        <p:spPr>
          <a:xfrm>
            <a:off x="88350" y="2168270"/>
            <a:ext cx="6728700" cy="1077600"/>
          </a:xfrm>
          <a:prstGeom prst="rect">
            <a:avLst/>
          </a:prstGeom>
          <a:solidFill>
            <a:srgbClr val="FFF8FB"/>
          </a:solid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0"/>
              </a:spcAft>
              <a:buSzPts val="1100"/>
              <a:buNone/>
            </a:pPr>
            <a:r>
              <a:rPr lang="fr-FR" sz="1100">
                <a:solidFill>
                  <a:srgbClr val="0C419A"/>
                </a:solidFill>
                <a:latin typeface="Source Sans Pro"/>
                <a:ea typeface="Source Sans Pro"/>
                <a:cs typeface="Source Sans Pro"/>
                <a:sym typeface="Source Sans Pro"/>
              </a:rPr>
              <a:t> </a:t>
            </a:r>
            <a:r>
              <a:rPr lang="fr-FR" sz="1100">
                <a:solidFill>
                  <a:schemeClr val="dk1"/>
                </a:solidFill>
              </a:rPr>
              <a:t>🔒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Les données de Mon espace santé</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sont hébergées</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en France</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 par les prestataires de l’Assurance Maladie sur des infrastructures dédiées</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 en respectant les normes d’hébergement des données de santé françaises (HDS - </a:t>
            </a:r>
            <a:r>
              <a:rPr lang="fr-FR" sz="1100">
                <a:solidFill>
                  <a:srgbClr val="0C419A"/>
                </a:solidFill>
                <a:latin typeface="Source Sans Pro"/>
                <a:ea typeface="Source Sans Pro"/>
                <a:cs typeface="Source Sans Pro"/>
                <a:sym typeface="Source Sans Pro"/>
              </a:rPr>
              <a:t>Hébergeur de Données de Santé</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 </a:t>
            </a:r>
            <a:r>
              <a:rPr lang="fr-FR" sz="1100">
                <a:solidFill>
                  <a:srgbClr val="0C419A"/>
                </a:solidFill>
                <a:latin typeface="Source Sans Pro"/>
                <a:ea typeface="Source Sans Pro"/>
                <a:cs typeface="Source Sans Pro"/>
                <a:sym typeface="Source Sans Pro"/>
              </a:rPr>
              <a:t>Les informations de santé vous concernant sont donc gardées dans des centres hautement sécurisés qui sont certifiés par des organismes officiels et indépendants.</a:t>
            </a:r>
            <a:endParaRPr sz="1100">
              <a:solidFill>
                <a:srgbClr val="0C419A"/>
              </a:solidFill>
              <a:latin typeface="Source Sans Pro"/>
              <a:ea typeface="Source Sans Pro"/>
              <a:cs typeface="Source Sans Pro"/>
              <a:sym typeface="Source Sans Pro"/>
            </a:endParaRPr>
          </a:p>
        </p:txBody>
      </p:sp>
      <p:sp>
        <p:nvSpPr>
          <p:cNvPr id="102" name="Google Shape;102;g18f289a0cc0_0_4"/>
          <p:cNvSpPr/>
          <p:nvPr/>
        </p:nvSpPr>
        <p:spPr>
          <a:xfrm>
            <a:off x="58725" y="772324"/>
            <a:ext cx="6728700" cy="855900"/>
          </a:xfrm>
          <a:prstGeom prst="rect">
            <a:avLst/>
          </a:prstGeom>
          <a:solidFill>
            <a:schemeClr val="lt1"/>
          </a:solidFill>
          <a:ln w="9525" cap="flat" cmpd="sng">
            <a:solidFill>
              <a:srgbClr val="E11A81"/>
            </a:solidFill>
            <a:prstDash val="solid"/>
            <a:round/>
            <a:headEnd type="none" w="sm" len="sm"/>
            <a:tailEnd type="none" w="sm" len="sm"/>
          </a:ln>
        </p:spPr>
        <p:txBody>
          <a:bodyPr spcFirstLastPara="1" wrap="square" lIns="91425" tIns="45700" rIns="91425" bIns="45700" anchor="ctr" anchorCtr="0">
            <a:noAutofit/>
          </a:bodyPr>
          <a:lstStyle/>
          <a:p>
            <a:pPr marL="0" lvl="0" indent="0" algn="l" rtl="0">
              <a:lnSpc>
                <a:spcPct val="115000"/>
              </a:lnSpc>
              <a:spcBef>
                <a:spcPts val="0"/>
              </a:spcBef>
              <a:spcAft>
                <a:spcPts val="0"/>
              </a:spcAft>
              <a:buSzPts val="1100"/>
              <a:buNone/>
            </a:pPr>
            <a:r>
              <a:rPr lang="fr-FR" sz="1100">
                <a:solidFill>
                  <a:srgbClr val="0C419A"/>
                </a:solidFill>
                <a:latin typeface="Source Sans Pro"/>
                <a:ea typeface="Source Sans Pro"/>
                <a:cs typeface="Source Sans Pro"/>
                <a:sym typeface="Source Sans Pro"/>
              </a:rPr>
              <a:t> </a:t>
            </a:r>
            <a:endParaRPr sz="1100">
              <a:solidFill>
                <a:srgbClr val="0C419A"/>
              </a:solidFill>
              <a:latin typeface="Source Sans Pro"/>
              <a:ea typeface="Source Sans Pro"/>
              <a:cs typeface="Source Sans Pro"/>
              <a:sym typeface="Source Sans Pro"/>
            </a:endParaRPr>
          </a:p>
        </p:txBody>
      </p:sp>
      <p:sp>
        <p:nvSpPr>
          <p:cNvPr id="103" name="Google Shape;103;g18f289a0cc0_0_4"/>
          <p:cNvSpPr txBox="1"/>
          <p:nvPr/>
        </p:nvSpPr>
        <p:spPr>
          <a:xfrm>
            <a:off x="1856175" y="750175"/>
            <a:ext cx="31338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FR" sz="1300" b="1">
                <a:solidFill>
                  <a:srgbClr val="E11A81"/>
                </a:solidFill>
                <a:latin typeface="Calibri"/>
                <a:ea typeface="Calibri"/>
                <a:cs typeface="Calibri"/>
                <a:sym typeface="Calibri"/>
              </a:rPr>
              <a:t>Utiliser Mon espace santé, c’est simple ! </a:t>
            </a:r>
            <a:endParaRPr sz="1300" b="1">
              <a:solidFill>
                <a:srgbClr val="E11A81"/>
              </a:solidFill>
              <a:latin typeface="Calibri"/>
              <a:ea typeface="Calibri"/>
              <a:cs typeface="Calibri"/>
              <a:sym typeface="Calibri"/>
            </a:endParaRPr>
          </a:p>
        </p:txBody>
      </p:sp>
      <p:grpSp>
        <p:nvGrpSpPr>
          <p:cNvPr id="104" name="Google Shape;104;g18f289a0cc0_0_4"/>
          <p:cNvGrpSpPr/>
          <p:nvPr/>
        </p:nvGrpSpPr>
        <p:grpSpPr>
          <a:xfrm>
            <a:off x="109900" y="1083750"/>
            <a:ext cx="6608175" cy="523200"/>
            <a:chOff x="115825" y="989425"/>
            <a:chExt cx="6608175" cy="523200"/>
          </a:xfrm>
        </p:grpSpPr>
        <p:pic>
          <p:nvPicPr>
            <p:cNvPr id="105" name="Google Shape;105;g18f289a0cc0_0_4"/>
            <p:cNvPicPr preferRelativeResize="0"/>
            <p:nvPr/>
          </p:nvPicPr>
          <p:blipFill>
            <a:blip r:embed="rId9">
              <a:alphaModFix/>
            </a:blip>
            <a:stretch>
              <a:fillRect/>
            </a:stretch>
          </p:blipFill>
          <p:spPr>
            <a:xfrm>
              <a:off x="115825" y="1046100"/>
              <a:ext cx="420216" cy="400200"/>
            </a:xfrm>
            <a:prstGeom prst="rect">
              <a:avLst/>
            </a:prstGeom>
            <a:noFill/>
            <a:ln>
              <a:noFill/>
            </a:ln>
          </p:spPr>
        </p:pic>
        <p:sp>
          <p:nvSpPr>
            <p:cNvPr id="106" name="Google Shape;106;g18f289a0cc0_0_4"/>
            <p:cNvSpPr txBox="1"/>
            <p:nvPr/>
          </p:nvSpPr>
          <p:spPr>
            <a:xfrm>
              <a:off x="509550" y="989425"/>
              <a:ext cx="29004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FR" sz="1100">
                  <a:solidFill>
                    <a:srgbClr val="0C419A"/>
                  </a:solidFill>
                  <a:latin typeface="Source Sans Pro"/>
                  <a:ea typeface="Source Sans Pro"/>
                  <a:cs typeface="Source Sans Pro"/>
                  <a:sym typeface="Source Sans Pro"/>
                </a:rPr>
                <a:t>Rendez-vous sur </a:t>
              </a:r>
              <a:r>
                <a:rPr lang="fr-FR" sz="1100" b="1">
                  <a:solidFill>
                    <a:srgbClr val="E11A81"/>
                  </a:solidFill>
                  <a:latin typeface="Source Sans Pro"/>
                  <a:ea typeface="Source Sans Pro"/>
                  <a:cs typeface="Source Sans Pro"/>
                  <a:sym typeface="Source Sans Pro"/>
                </a:rPr>
                <a:t>monespacesante.fr</a:t>
              </a:r>
              <a:r>
                <a:rPr lang="fr-FR" sz="1100">
                  <a:solidFill>
                    <a:srgbClr val="0C419A"/>
                  </a:solidFill>
                  <a:latin typeface="Source Sans Pro"/>
                  <a:ea typeface="Source Sans Pro"/>
                  <a:cs typeface="Source Sans Pro"/>
                  <a:sym typeface="Source Sans Pro"/>
                </a:rPr>
                <a:t>, depuis votre ordinateur, tablette ou smartphone</a:t>
              </a:r>
              <a:endParaRPr sz="1100">
                <a:solidFill>
                  <a:srgbClr val="0C419A"/>
                </a:solidFill>
                <a:latin typeface="Source Sans Pro"/>
                <a:ea typeface="Source Sans Pro"/>
                <a:cs typeface="Source Sans Pro"/>
                <a:sym typeface="Source Sans Pro"/>
              </a:endParaRPr>
            </a:p>
          </p:txBody>
        </p:sp>
        <p:pic>
          <p:nvPicPr>
            <p:cNvPr id="107" name="Google Shape;107;g18f289a0cc0_0_4"/>
            <p:cNvPicPr preferRelativeResize="0"/>
            <p:nvPr/>
          </p:nvPicPr>
          <p:blipFill>
            <a:blip r:embed="rId10">
              <a:alphaModFix/>
            </a:blip>
            <a:stretch>
              <a:fillRect/>
            </a:stretch>
          </p:blipFill>
          <p:spPr>
            <a:xfrm>
              <a:off x="3495775" y="1088250"/>
              <a:ext cx="327816" cy="315900"/>
            </a:xfrm>
            <a:prstGeom prst="rect">
              <a:avLst/>
            </a:prstGeom>
            <a:noFill/>
            <a:ln>
              <a:noFill/>
            </a:ln>
          </p:spPr>
        </p:pic>
        <p:sp>
          <p:nvSpPr>
            <p:cNvPr id="108" name="Google Shape;108;g18f289a0cc0_0_4"/>
            <p:cNvSpPr txBox="1"/>
            <p:nvPr/>
          </p:nvSpPr>
          <p:spPr>
            <a:xfrm>
              <a:off x="3823600" y="989425"/>
              <a:ext cx="29004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FR" sz="1100">
                  <a:solidFill>
                    <a:srgbClr val="0C419A"/>
                  </a:solidFill>
                  <a:latin typeface="Source Sans Pro"/>
                  <a:ea typeface="Source Sans Pro"/>
                  <a:cs typeface="Source Sans Pro"/>
                  <a:sym typeface="Source Sans Pro"/>
                </a:rPr>
                <a:t>Téléchargez l’application Mon espace santé, disponible sur le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Play</a:t>
              </a:r>
              <a:r>
                <a:rPr lang="fr-FR" sz="1100">
                  <a:solidFill>
                    <a:srgbClr val="0C419A"/>
                  </a:solidFill>
                  <a:latin typeface="Source Sans Pro"/>
                  <a:ea typeface="Source Sans Pro"/>
                  <a:cs typeface="Source Sans Pro"/>
                  <a:sym typeface="Source Sans Pro"/>
                </a:rPr>
                <a:t> Store et dans l’App Store </a:t>
              </a:r>
              <a:endParaRPr sz="1100">
                <a:solidFill>
                  <a:srgbClr val="0C419A"/>
                </a:solidFill>
                <a:latin typeface="Source Sans Pro"/>
                <a:ea typeface="Source Sans Pro"/>
                <a:cs typeface="Source Sans Pro"/>
                <a:sym typeface="Source Sans Pro"/>
              </a:endParaRPr>
            </a:p>
          </p:txBody>
        </p:sp>
      </p:grpSp>
      <p:sp>
        <p:nvSpPr>
          <p:cNvPr id="109" name="Google Shape;109;g18f289a0cc0_0_4"/>
          <p:cNvSpPr/>
          <p:nvPr/>
        </p:nvSpPr>
        <p:spPr>
          <a:xfrm>
            <a:off x="88356" y="6419668"/>
            <a:ext cx="6728700" cy="315900"/>
          </a:xfrm>
          <a:prstGeom prst="roundRect">
            <a:avLst>
              <a:gd name="adj" fmla="val 16667"/>
            </a:avLst>
          </a:prstGeom>
          <a:solidFill>
            <a:srgbClr val="0C419A"/>
          </a:solidFill>
          <a:ln w="9525" cap="flat" cmpd="sng">
            <a:solidFill>
              <a:srgbClr val="0C419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7000"/>
              </a:lnSpc>
              <a:spcBef>
                <a:spcPts val="0"/>
              </a:spcBef>
              <a:spcAft>
                <a:spcPts val="0"/>
              </a:spcAft>
              <a:buClr>
                <a:srgbClr val="000000"/>
              </a:buClr>
              <a:buSzPts val="1050"/>
              <a:buFont typeface="Arial"/>
              <a:buNone/>
            </a:pPr>
            <a:r>
              <a:rPr lang="fr-FR" sz="1300" b="0" i="0" u="none" strike="noStrike" cap="none">
                <a:solidFill>
                  <a:srgbClr val="0C419A"/>
                </a:solidFill>
                <a:latin typeface="Source Sans Pro"/>
                <a:ea typeface="Source Sans Pro"/>
                <a:cs typeface="Source Sans Pro"/>
                <a:sym typeface="Source Sans Pro"/>
              </a:rPr>
              <a:t>🔎 </a:t>
            </a:r>
            <a:r>
              <a:rPr lang="fr-FR" sz="1300" b="1" i="1">
                <a:solidFill>
                  <a:srgbClr val="FFFFFF"/>
                </a:solidFill>
                <a:latin typeface="Source Sans Pro"/>
                <a:ea typeface="Source Sans Pro"/>
                <a:cs typeface="Source Sans Pro"/>
                <a:sym typeface="Source Sans Pro"/>
              </a:rPr>
              <a:t>Quels sont les professionnels habilités à accéder à mon dossier médical ?</a:t>
            </a:r>
            <a:endParaRPr sz="1300" b="1" i="1" u="none" strike="noStrike" cap="none">
              <a:solidFill>
                <a:srgbClr val="FFFFFF"/>
              </a:solidFill>
              <a:latin typeface="Source Sans Pro"/>
              <a:ea typeface="Source Sans Pro"/>
              <a:cs typeface="Source Sans Pro"/>
              <a:sym typeface="Source Sans Pro"/>
            </a:endParaRPr>
          </a:p>
        </p:txBody>
      </p:sp>
      <p:sp>
        <p:nvSpPr>
          <p:cNvPr id="110" name="Google Shape;110;g18f289a0cc0_0_4"/>
          <p:cNvSpPr/>
          <p:nvPr/>
        </p:nvSpPr>
        <p:spPr>
          <a:xfrm>
            <a:off x="88350" y="6894100"/>
            <a:ext cx="6728700" cy="2244300"/>
          </a:xfrm>
          <a:prstGeom prst="rect">
            <a:avLst/>
          </a:prstGeom>
          <a:solidFill>
            <a:srgbClr val="FFF8FB"/>
          </a:solid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0"/>
              </a:spcAft>
              <a:buSzPts val="1100"/>
              <a:buNone/>
            </a:pPr>
            <a:r>
              <a:rPr lang="fr-FR" sz="1100">
                <a:solidFill>
                  <a:schemeClr val="dk1"/>
                </a:solidFill>
                <a:latin typeface="Source Sans Pro"/>
                <a:ea typeface="Source Sans Pro"/>
                <a:cs typeface="Source Sans Pro"/>
                <a:sym typeface="Source Sans Pro"/>
              </a:rPr>
              <a:t>✅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Seuls les professionnels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impliqués dans votre prise en charge</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 peuvent consulter votre dossier médical. Ils doive</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nt v</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ous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informe</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r au préalable</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 </a:t>
            </a:r>
            <a:r>
              <a:rPr lang="fr-FR" sz="1100">
                <a:solidFill>
                  <a:srgbClr val="0C419A"/>
                </a:solidFill>
                <a:latin typeface="Source Sans Pro"/>
                <a:ea typeface="Source Sans Pro"/>
                <a:cs typeface="Source Sans Pro"/>
                <a:sym typeface="Source Sans Pro"/>
              </a:rPr>
              <a:t>de leur accès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et vous avez le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droit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de vous y opposer.</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
                  </a:ext>
                </a:extLst>
              </a:rPr>
              <a:t> </a:t>
            </a:r>
            <a:endParaRPr sz="1100" b="1">
              <a:solidFill>
                <a:srgbClr val="0C419A"/>
              </a:solidFill>
              <a:latin typeface="Source Sans Pro"/>
              <a:ea typeface="Source Sans Pro"/>
              <a:cs typeface="Source Sans Pro"/>
              <a:sym typeface="Source Sans Pro"/>
            </a:endParaRPr>
          </a:p>
          <a:p>
            <a:pPr marL="0" lvl="0" indent="0" algn="l" rtl="0">
              <a:lnSpc>
                <a:spcPct val="115000"/>
              </a:lnSpc>
              <a:spcBef>
                <a:spcPts val="800"/>
              </a:spcBef>
              <a:spcAft>
                <a:spcPts val="0"/>
              </a:spcAft>
              <a:buSzPts val="1100"/>
              <a:buNone/>
            </a:pPr>
            <a:r>
              <a:rPr lang="fr-FR" sz="1100">
                <a:solidFill>
                  <a:schemeClr val="dk1"/>
                </a:solidFill>
                <a:latin typeface="Source Sans Pro"/>
                <a:ea typeface="Source Sans Pro"/>
                <a:cs typeface="Source Sans Pro"/>
                <a:sym typeface="Source Sans Pro"/>
              </a:rPr>
              <a:t>✅ </a:t>
            </a:r>
            <a:r>
              <a:rPr lang="fr-FR" sz="1100">
                <a:solidFill>
                  <a:srgbClr val="0C419A"/>
                </a:solidFill>
                <a:latin typeface="Source Sans Pro"/>
                <a:ea typeface="Source Sans Pro"/>
                <a:cs typeface="Source Sans Pro"/>
                <a:sym typeface="Source Sans Pro"/>
              </a:rPr>
              <a:t>Les droits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rPr>
              <a:t>d’accès</a:t>
            </a:r>
            <a:r>
              <a:rPr lang="fr-FR" sz="1100">
                <a:solidFill>
                  <a:srgbClr val="0C419A"/>
                </a:solidFill>
                <a:latin typeface="Source Sans Pro"/>
                <a:ea typeface="Source Sans Pro"/>
                <a:cs typeface="Source Sans Pro"/>
                <a:sym typeface="Source Sans Pro"/>
              </a:rPr>
              <a:t> en consultation des différents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professionnels </a:t>
            </a:r>
            <a:r>
              <a:rPr lang="fr-FR" sz="1100">
                <a:solidFill>
                  <a:srgbClr val="0C419A"/>
                </a:solidFill>
                <a:latin typeface="Source Sans Pro"/>
                <a:ea typeface="Source Sans Pro"/>
                <a:cs typeface="Source Sans Pro"/>
                <a:sym typeface="Source Sans Pro"/>
              </a:rPr>
              <a:t>sont définis dans une «</a:t>
            </a:r>
            <a:r>
              <a:rPr lang="fr-FR" sz="1100" b="1">
                <a:solidFill>
                  <a:srgbClr val="0C419A"/>
                </a:solidFill>
                <a:latin typeface="Source Sans Pro"/>
                <a:ea typeface="Source Sans Pro"/>
                <a:cs typeface="Source Sans Pro"/>
                <a:sym typeface="Source Sans Pro"/>
              </a:rPr>
              <a:t> matrice d’habilitation</a:t>
            </a:r>
            <a:r>
              <a:rPr lang="fr-FR" sz="1100">
                <a:solidFill>
                  <a:srgbClr val="0C419A"/>
                </a:solidFill>
                <a:latin typeface="Source Sans Pro"/>
                <a:ea typeface="Source Sans Pro"/>
                <a:cs typeface="Source Sans Pro"/>
                <a:sym typeface="Source Sans Pro"/>
              </a:rPr>
              <a:t> » disponible à l’adresse </a:t>
            </a:r>
            <a:r>
              <a:rPr lang="fr-FR" sz="1100" u="sng">
                <a:solidFill>
                  <a:schemeClr val="hlink"/>
                </a:solidFill>
                <a:latin typeface="Source Sans Pro"/>
                <a:ea typeface="Source Sans Pro"/>
                <a:cs typeface="Source Sans Pro"/>
                <a:sym typeface="Source Sans Pro"/>
                <a:hlinkClick r:id="rId11"/>
              </a:rPr>
              <a:t>https://www.monespacesante.fr/pdf/matrice-habilitations.pdf</a:t>
            </a:r>
            <a:r>
              <a:rPr lang="fr-FR" sz="1100">
                <a:solidFill>
                  <a:srgbClr val="0C419A"/>
                </a:solidFill>
                <a:latin typeface="Source Sans Pro"/>
                <a:ea typeface="Source Sans Pro"/>
                <a:cs typeface="Source Sans Pro"/>
                <a:sym typeface="Source Sans Pro"/>
              </a:rPr>
              <a:t>. En fonction de leur profession, un médecin, un infirmier ou un dentiste par exemple ne sont pas autorisés à accéder aux mêmes types de documents.</a:t>
            </a:r>
            <a:endParaRPr sz="1100">
              <a:solidFill>
                <a:srgbClr val="0C419A"/>
              </a:solidFill>
              <a:latin typeface="Source Sans Pro"/>
              <a:ea typeface="Source Sans Pro"/>
              <a:cs typeface="Source Sans Pro"/>
              <a:sym typeface="Source Sans Pro"/>
            </a:endParaRPr>
          </a:p>
          <a:p>
            <a:pPr marL="0" lvl="0" indent="0" algn="l" rtl="0">
              <a:lnSpc>
                <a:spcPct val="115000"/>
              </a:lnSpc>
              <a:spcBef>
                <a:spcPts val="800"/>
              </a:spcBef>
              <a:spcAft>
                <a:spcPts val="0"/>
              </a:spcAft>
              <a:buSzPts val="1100"/>
              <a:buNone/>
            </a:pPr>
            <a:r>
              <a:rPr lang="fr-FR" sz="1100">
                <a:solidFill>
                  <a:schemeClr val="dk1"/>
                </a:solidFill>
                <a:latin typeface="Source Sans Pro"/>
                <a:ea typeface="Source Sans Pro"/>
                <a:cs typeface="Source Sans Pro"/>
                <a:sym typeface="Source Sans Pro"/>
              </a:rPr>
              <a:t>🔔 </a:t>
            </a:r>
            <a:r>
              <a:rPr lang="fr-FR" sz="1100">
                <a:solidFill>
                  <a:srgbClr val="0C419A"/>
                </a:solidFill>
                <a:latin typeface="Source Sans Pro"/>
                <a:ea typeface="Source Sans Pro"/>
                <a:cs typeface="Source Sans Pro"/>
                <a:sym typeface="Source Sans Pro"/>
              </a:rPr>
              <a:t>Lorsqu’un professionnel accède pour la première fois  à votre dossier médical, </a:t>
            </a:r>
            <a:r>
              <a:rPr lang="fr-FR" sz="1100" b="1">
                <a:solidFill>
                  <a:srgbClr val="0C419A"/>
                </a:solidFill>
                <a:latin typeface="Source Sans Pro"/>
                <a:ea typeface="Source Sans Pro"/>
                <a:cs typeface="Source Sans Pro"/>
                <a:sym typeface="Source Sans Pro"/>
              </a:rPr>
              <a:t>une notification</a:t>
            </a:r>
            <a:r>
              <a:rPr lang="fr-FR" sz="1100">
                <a:solidFill>
                  <a:srgbClr val="0C419A"/>
                </a:solidFill>
                <a:latin typeface="Source Sans Pro"/>
                <a:ea typeface="Source Sans Pro"/>
                <a:cs typeface="Source Sans Pro"/>
                <a:sym typeface="Source Sans Pro"/>
              </a:rPr>
              <a:t> est envoyée sur votre boîte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rPr>
              <a:t>mail </a:t>
            </a:r>
            <a:r>
              <a:rPr lang="fr-FR" sz="1100">
                <a:solidFill>
                  <a:srgbClr val="0C419A"/>
                </a:solidFill>
                <a:latin typeface="Source Sans Pro"/>
                <a:ea typeface="Source Sans Pro"/>
                <a:cs typeface="Source Sans Pro"/>
                <a:sym typeface="Source Sans Pro"/>
              </a:rPr>
              <a:t>personnelle. </a:t>
            </a:r>
            <a:endParaRPr sz="1100">
              <a:solidFill>
                <a:srgbClr val="0C419A"/>
              </a:solidFill>
              <a:latin typeface="Source Sans Pro"/>
              <a:ea typeface="Source Sans Pro"/>
              <a:cs typeface="Source Sans Pro"/>
              <a:sym typeface="Source Sans Pro"/>
            </a:endParaRPr>
          </a:p>
          <a:p>
            <a:pPr marL="0" lvl="0" indent="0" algn="l" rtl="0">
              <a:lnSpc>
                <a:spcPct val="115000"/>
              </a:lnSpc>
              <a:spcBef>
                <a:spcPts val="800"/>
              </a:spcBef>
              <a:spcAft>
                <a:spcPts val="800"/>
              </a:spcAft>
              <a:buSzPts val="1100"/>
              <a:buNone/>
            </a:pPr>
            <a:r>
              <a:rPr lang="fr-FR" sz="1100">
                <a:solidFill>
                  <a:schemeClr val="dk1"/>
                </a:solidFill>
                <a:latin typeface="Source Sans Pro"/>
                <a:ea typeface="Source Sans Pro"/>
                <a:cs typeface="Source Sans Pro"/>
                <a:sym typeface="Source Sans Pro"/>
              </a:rPr>
              <a:t>🖊️</a:t>
            </a:r>
            <a:r>
              <a:rPr lang="fr-FR" sz="1100" b="1">
                <a:solidFill>
                  <a:schemeClr val="dk1"/>
                </a:solidFill>
                <a:latin typeface="Source Sans Pro"/>
                <a:ea typeface="Source Sans Pro"/>
                <a:cs typeface="Source Sans Pro"/>
                <a:sym typeface="Source Sans Pro"/>
              </a:rPr>
              <a:t> </a:t>
            </a:r>
            <a:r>
              <a:rPr lang="fr-FR" sz="1100" b="1">
                <a:solidFill>
                  <a:srgbClr val="0C419A"/>
                </a:solidFill>
                <a:latin typeface="Source Sans Pro"/>
                <a:ea typeface="Source Sans Pro"/>
                <a:cs typeface="Source Sans Pro"/>
                <a:sym typeface="Source Sans Pro"/>
              </a:rPr>
              <a:t>Les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rPr>
              <a:t>accès </a:t>
            </a:r>
            <a:r>
              <a:rPr lang="fr-FR" sz="1100" b="1">
                <a:solidFill>
                  <a:srgbClr val="0C419A"/>
                </a:solidFill>
                <a:latin typeface="Source Sans Pro"/>
                <a:ea typeface="Source Sans Pro"/>
                <a:cs typeface="Source Sans Pro"/>
                <a:sym typeface="Source Sans Pro"/>
              </a:rPr>
              <a:t>et actions réalisées sur votre profil sont tracés et visibles</a:t>
            </a:r>
            <a:r>
              <a:rPr lang="fr-FR" sz="1100">
                <a:solidFill>
                  <a:srgbClr val="0C419A"/>
                </a:solidFill>
                <a:latin typeface="Source Sans Pro"/>
                <a:ea typeface="Source Sans Pro"/>
                <a:cs typeface="Source Sans Pro"/>
                <a:sym typeface="Source Sans Pro"/>
              </a:rPr>
              <a:t> sur Mon espace santé</a:t>
            </a:r>
            <a:endParaRPr sz="1100">
              <a:solidFill>
                <a:srgbClr val="0C419A"/>
              </a:solidFill>
              <a:latin typeface="Source Sans Pro"/>
              <a:ea typeface="Source Sans Pro"/>
              <a:cs typeface="Source Sans Pro"/>
              <a:sym typeface="Source Sans Pr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
          <p:cNvSpPr/>
          <p:nvPr/>
        </p:nvSpPr>
        <p:spPr>
          <a:xfrm>
            <a:off x="62450" y="9235125"/>
            <a:ext cx="6858000" cy="685200"/>
          </a:xfrm>
          <a:prstGeom prst="rect">
            <a:avLst/>
          </a:prstGeom>
          <a:solidFill>
            <a:srgbClr val="F0FBFE"/>
          </a:solidFill>
          <a:ln w="9525" cap="flat" cmpd="sng">
            <a:solidFill>
              <a:srgbClr val="F0FBFE"/>
            </a:solidFill>
            <a:prstDash val="solid"/>
            <a:round/>
            <a:headEnd type="none" w="sm" len="sm"/>
            <a:tailEnd type="none" w="sm" len="sm"/>
          </a:ln>
          <a:effectLst>
            <a:outerShdw blurRad="57150" dist="19050" dir="5400000" algn="bl" rotWithShape="0">
              <a:srgbClr val="000000">
                <a:alpha val="0"/>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1"/>
          <p:cNvSpPr/>
          <p:nvPr/>
        </p:nvSpPr>
        <p:spPr>
          <a:xfrm>
            <a:off x="0" y="0"/>
            <a:ext cx="6858000" cy="743400"/>
          </a:xfrm>
          <a:prstGeom prst="rect">
            <a:avLst/>
          </a:prstGeom>
          <a:solidFill>
            <a:srgbClr val="F0FBFE"/>
          </a:solidFill>
          <a:ln w="9525" cap="flat" cmpd="sng">
            <a:solidFill>
              <a:srgbClr val="F0FBFE"/>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1"/>
          <p:cNvSpPr/>
          <p:nvPr/>
        </p:nvSpPr>
        <p:spPr>
          <a:xfrm rot="787303">
            <a:off x="-425014" y="-212079"/>
            <a:ext cx="1540832" cy="977240"/>
          </a:xfrm>
          <a:prstGeom prst="flowChartDisplay">
            <a:avLst/>
          </a:prstGeom>
          <a:solidFill>
            <a:srgbClr val="E11A8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9" name="Google Shape;119;p1"/>
          <p:cNvSpPr/>
          <p:nvPr/>
        </p:nvSpPr>
        <p:spPr>
          <a:xfrm>
            <a:off x="1122350" y="97150"/>
            <a:ext cx="4738200" cy="5112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800"/>
              <a:buFont typeface="Arial"/>
              <a:buNone/>
            </a:pPr>
            <a:r>
              <a:rPr lang="fr-FR" sz="1800" b="1">
                <a:solidFill>
                  <a:srgbClr val="0C419A"/>
                </a:solidFill>
                <a:latin typeface="Source Sans Pro"/>
                <a:ea typeface="Source Sans Pro"/>
                <a:cs typeface="Source Sans Pro"/>
                <a:sym typeface="Source Sans Pro"/>
              </a:rPr>
              <a:t>Mon espace santé et mes données personnelles ? </a:t>
            </a:r>
            <a:endParaRPr sz="1800" b="1">
              <a:solidFill>
                <a:srgbClr val="0C419A"/>
              </a:solidFill>
              <a:latin typeface="Source Sans Pro"/>
              <a:ea typeface="Source Sans Pro"/>
              <a:cs typeface="Source Sans Pro"/>
              <a:sym typeface="Source Sans Pro"/>
            </a:endParaRPr>
          </a:p>
        </p:txBody>
      </p:sp>
      <p:pic>
        <p:nvPicPr>
          <p:cNvPr id="120" name="Google Shape;120;p1" descr="Mon Espace Santé | G_NIUS">
            <a:hlinkClick r:id="rId3"/>
          </p:cNvPr>
          <p:cNvPicPr preferRelativeResize="0"/>
          <p:nvPr/>
        </p:nvPicPr>
        <p:blipFill rotWithShape="1">
          <a:blip r:embed="rId4">
            <a:alphaModFix/>
          </a:blip>
          <a:srcRect/>
          <a:stretch/>
        </p:blipFill>
        <p:spPr>
          <a:xfrm>
            <a:off x="5860712" y="55775"/>
            <a:ext cx="934988" cy="622200"/>
          </a:xfrm>
          <a:prstGeom prst="rect">
            <a:avLst/>
          </a:prstGeom>
          <a:noFill/>
          <a:ln>
            <a:noFill/>
          </a:ln>
        </p:spPr>
      </p:pic>
      <p:pic>
        <p:nvPicPr>
          <p:cNvPr id="121" name="Google Shape;121;p1">
            <a:hlinkClick r:id="rId5"/>
          </p:cNvPr>
          <p:cNvPicPr preferRelativeResize="0"/>
          <p:nvPr/>
        </p:nvPicPr>
        <p:blipFill rotWithShape="1">
          <a:blip r:embed="rId6">
            <a:alphaModFix/>
          </a:blip>
          <a:srcRect/>
          <a:stretch/>
        </p:blipFill>
        <p:spPr>
          <a:xfrm>
            <a:off x="2565600" y="9402005"/>
            <a:ext cx="761247" cy="437841"/>
          </a:xfrm>
          <a:prstGeom prst="rect">
            <a:avLst/>
          </a:prstGeom>
          <a:noFill/>
          <a:ln>
            <a:noFill/>
          </a:ln>
        </p:spPr>
      </p:pic>
      <p:pic>
        <p:nvPicPr>
          <p:cNvPr id="122" name="Google Shape;122;p1"/>
          <p:cNvPicPr preferRelativeResize="0"/>
          <p:nvPr/>
        </p:nvPicPr>
        <p:blipFill rotWithShape="1">
          <a:blip r:embed="rId7">
            <a:alphaModFix/>
          </a:blip>
          <a:srcRect/>
          <a:stretch/>
        </p:blipFill>
        <p:spPr>
          <a:xfrm>
            <a:off x="1082717" y="9370529"/>
            <a:ext cx="1316963" cy="472538"/>
          </a:xfrm>
          <a:prstGeom prst="rect">
            <a:avLst/>
          </a:prstGeom>
          <a:noFill/>
          <a:ln>
            <a:noFill/>
          </a:ln>
        </p:spPr>
      </p:pic>
      <p:pic>
        <p:nvPicPr>
          <p:cNvPr id="123" name="Google Shape;123;p1"/>
          <p:cNvPicPr preferRelativeResize="0"/>
          <p:nvPr/>
        </p:nvPicPr>
        <p:blipFill rotWithShape="1">
          <a:blip r:embed="rId8">
            <a:alphaModFix/>
          </a:blip>
          <a:srcRect/>
          <a:stretch/>
        </p:blipFill>
        <p:spPr>
          <a:xfrm>
            <a:off x="115825" y="9372538"/>
            <a:ext cx="890701" cy="505191"/>
          </a:xfrm>
          <a:prstGeom prst="rect">
            <a:avLst/>
          </a:prstGeom>
          <a:noFill/>
          <a:ln>
            <a:noFill/>
          </a:ln>
        </p:spPr>
      </p:pic>
      <p:sp>
        <p:nvSpPr>
          <p:cNvPr id="124" name="Google Shape;124;p1"/>
          <p:cNvSpPr/>
          <p:nvPr/>
        </p:nvSpPr>
        <p:spPr>
          <a:xfrm>
            <a:off x="74075" y="3663831"/>
            <a:ext cx="6728700" cy="342900"/>
          </a:xfrm>
          <a:prstGeom prst="roundRect">
            <a:avLst>
              <a:gd name="adj" fmla="val 16667"/>
            </a:avLst>
          </a:prstGeom>
          <a:solidFill>
            <a:srgbClr val="0C419A"/>
          </a:solidFill>
          <a:ln w="9525" cap="flat" cmpd="sng">
            <a:solidFill>
              <a:srgbClr val="0C419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7000"/>
              </a:lnSpc>
              <a:spcBef>
                <a:spcPts val="0"/>
              </a:spcBef>
              <a:spcAft>
                <a:spcPts val="0"/>
              </a:spcAft>
              <a:buClr>
                <a:srgbClr val="000000"/>
              </a:buClr>
              <a:buSzPts val="1050"/>
              <a:buFont typeface="Arial"/>
              <a:buNone/>
            </a:pPr>
            <a:r>
              <a:rPr lang="fr-FR" sz="1300" b="0" i="0" u="none" strike="noStrike" cap="none">
                <a:solidFill>
                  <a:srgbClr val="0C419A"/>
                </a:solidFill>
                <a:latin typeface="Source Sans Pro"/>
                <a:ea typeface="Source Sans Pro"/>
                <a:cs typeface="Source Sans Pro"/>
                <a:sym typeface="Source Sans Pro"/>
              </a:rPr>
              <a:t>🔎</a:t>
            </a:r>
            <a:r>
              <a:rPr lang="fr-FR" sz="1300" b="1" i="1">
                <a:solidFill>
                  <a:srgbClr val="FFFFFF"/>
                </a:solidFill>
                <a:latin typeface="Source Sans Pro"/>
                <a:ea typeface="Source Sans Pro"/>
                <a:cs typeface="Source Sans Pro"/>
                <a:sym typeface="Source Sans Pro"/>
              </a:rPr>
              <a:t> Les banques ou les mutuelles peuvent -elles accéder à Mon espace santé ?</a:t>
            </a:r>
            <a:endParaRPr sz="1300" b="1" i="1">
              <a:solidFill>
                <a:srgbClr val="FFFFFF"/>
              </a:solidFill>
              <a:latin typeface="Source Sans Pro"/>
              <a:ea typeface="Source Sans Pro"/>
              <a:cs typeface="Source Sans Pro"/>
              <a:sym typeface="Source Sans Pro"/>
            </a:endParaRPr>
          </a:p>
        </p:txBody>
      </p:sp>
      <p:sp>
        <p:nvSpPr>
          <p:cNvPr id="125" name="Google Shape;125;p1"/>
          <p:cNvSpPr/>
          <p:nvPr/>
        </p:nvSpPr>
        <p:spPr>
          <a:xfrm>
            <a:off x="74075" y="4044404"/>
            <a:ext cx="6728700" cy="2703600"/>
          </a:xfrm>
          <a:prstGeom prst="rect">
            <a:avLst/>
          </a:prstGeom>
          <a:solidFill>
            <a:srgbClr val="FFF8FB"/>
          </a:solidFill>
          <a:ln>
            <a:noFill/>
          </a:ln>
        </p:spPr>
        <p:txBody>
          <a:bodyPr spcFirstLastPara="1" wrap="square" lIns="91425" tIns="45700" rIns="91425" bIns="45700" anchor="ctr" anchorCtr="0">
            <a:noAutofit/>
          </a:bodyPr>
          <a:lstStyle/>
          <a:p>
            <a:pPr marL="0" lvl="0" indent="0" algn="just" rtl="0">
              <a:lnSpc>
                <a:spcPct val="115000"/>
              </a:lnSpc>
              <a:spcBef>
                <a:spcPts val="800"/>
              </a:spcBef>
              <a:spcAft>
                <a:spcPts val="0"/>
              </a:spcAft>
              <a:buSzPts val="1100"/>
              <a:buNone/>
            </a:pPr>
            <a:r>
              <a:rPr lang="fr-FR" sz="1100">
                <a:solidFill>
                  <a:schemeClr val="dk1"/>
                </a:solidFill>
                <a:latin typeface="Source Sans Pro"/>
                <a:ea typeface="Source Sans Pro"/>
                <a:cs typeface="Source Sans Pro"/>
                <a:sym typeface="Source Sans Pro"/>
              </a:rPr>
              <a:t>✅ </a:t>
            </a:r>
            <a:r>
              <a:rPr lang="fr-FR" sz="1100">
                <a:solidFill>
                  <a:srgbClr val="0C419A"/>
                </a:solidFill>
                <a:latin typeface="Source Sans Pro"/>
                <a:ea typeface="Source Sans Pro"/>
                <a:cs typeface="Source Sans Pro"/>
                <a:sym typeface="Source Sans Pro"/>
              </a:rPr>
              <a:t>Seuls </a:t>
            </a:r>
            <a:r>
              <a:rPr lang="fr-FR" sz="1100" b="1">
                <a:solidFill>
                  <a:srgbClr val="0C419A"/>
                </a:solidFill>
                <a:latin typeface="Source Sans Pro"/>
                <a:ea typeface="Source Sans Pro"/>
                <a:cs typeface="Source Sans Pro"/>
                <a:sym typeface="Source Sans Pro"/>
              </a:rPr>
              <a:t>l’usager (ou ses représentants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rPr>
              <a:t>légaux</a:t>
            </a:r>
            <a:r>
              <a:rPr lang="fr-FR" sz="1100" b="1">
                <a:solidFill>
                  <a:srgbClr val="0C419A"/>
                </a:solidFill>
                <a:latin typeface="Source Sans Pro"/>
                <a:ea typeface="Source Sans Pro"/>
                <a:cs typeface="Source Sans Pro"/>
                <a:sym typeface="Source Sans Pro"/>
              </a:rPr>
              <a:t>) et les p</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rPr>
              <a:t>rofessionne</a:t>
            </a:r>
            <a:r>
              <a:rPr lang="fr-FR" sz="1100" b="1">
                <a:solidFill>
                  <a:srgbClr val="0C419A"/>
                </a:solidFill>
                <a:latin typeface="Source Sans Pro"/>
                <a:ea typeface="Source Sans Pro"/>
                <a:cs typeface="Source Sans Pro"/>
                <a:sym typeface="Source Sans Pro"/>
              </a:rPr>
              <a:t>ls habilités qui le prennent en charge </a:t>
            </a:r>
            <a:r>
              <a:rPr lang="fr-FR" sz="1100">
                <a:solidFill>
                  <a:srgbClr val="0C419A"/>
                </a:solidFill>
                <a:latin typeface="Source Sans Pro"/>
                <a:ea typeface="Source Sans Pro"/>
                <a:cs typeface="Source Sans Pro"/>
                <a:sym typeface="Source Sans Pro"/>
              </a:rPr>
              <a:t>ont accès à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8"/>
                  </a:ext>
                </a:extLst>
              </a:rPr>
              <a:t>Mon espace santé.</a:t>
            </a:r>
            <a:r>
              <a:rPr lang="fr-FR" sz="1100">
                <a:solidFill>
                  <a:srgbClr val="0C419A"/>
                </a:solidFill>
                <a:latin typeface="Source Sans Pro"/>
                <a:ea typeface="Source Sans Pro"/>
                <a:cs typeface="Source Sans Pro"/>
                <a:sym typeface="Source Sans Pro"/>
              </a:rPr>
              <a:t> Très prochainement, le patient pourra aussi </a:t>
            </a:r>
            <a:r>
              <a:rPr lang="fr-FR" sz="1100" b="1">
                <a:solidFill>
                  <a:srgbClr val="0C419A"/>
                </a:solidFill>
                <a:latin typeface="Source Sans Pro"/>
                <a:ea typeface="Source Sans Pro"/>
                <a:cs typeface="Source Sans Pro"/>
                <a:sym typeface="Source Sans Pro"/>
              </a:rPr>
              <a:t>choisir de partager</a:t>
            </a:r>
            <a:r>
              <a:rPr lang="fr-FR" sz="1100">
                <a:solidFill>
                  <a:srgbClr val="0C419A"/>
                </a:solidFill>
                <a:latin typeface="Source Sans Pro"/>
                <a:ea typeface="Source Sans Pro"/>
                <a:cs typeface="Source Sans Pro"/>
                <a:sym typeface="Source Sans Pro"/>
              </a:rPr>
              <a:t> un document ou une mesure de santé stockée dans son profil Mon espace santé, dans le cadre des applications référencées dans son catalogue de services.</a:t>
            </a:r>
            <a:endParaRPr sz="1100">
              <a:solidFill>
                <a:srgbClr val="0C419A"/>
              </a:solidFill>
              <a:latin typeface="Source Sans Pro"/>
              <a:ea typeface="Source Sans Pro"/>
              <a:cs typeface="Source Sans Pro"/>
              <a:sym typeface="Source Sans Pro"/>
            </a:endParaRPr>
          </a:p>
          <a:p>
            <a:pPr marL="0" lvl="0" indent="0" algn="l" rtl="0">
              <a:lnSpc>
                <a:spcPct val="115000"/>
              </a:lnSpc>
              <a:spcBef>
                <a:spcPts val="800"/>
              </a:spcBef>
              <a:spcAft>
                <a:spcPts val="0"/>
              </a:spcAft>
              <a:buSzPts val="1100"/>
              <a:buNone/>
            </a:pPr>
            <a:r>
              <a:rPr lang="fr-FR" sz="1100">
                <a:solidFill>
                  <a:schemeClr val="dk1"/>
                </a:solidFill>
                <a:latin typeface="Source Sans Pro"/>
                <a:ea typeface="Source Sans Pro"/>
                <a:cs typeface="Source Sans Pro"/>
                <a:sym typeface="Source Sans Pro"/>
              </a:rPr>
              <a:t>⛔</a:t>
            </a:r>
            <a:r>
              <a:rPr lang="fr-FR" sz="1100">
                <a:solidFill>
                  <a:schemeClr val="dk1"/>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0"/>
                  </a:ext>
                </a:extLst>
              </a:rPr>
              <a:t>Aucun autre acteur ne peut accéder aux données médicales stockées dans Mon espace santé </a:t>
            </a:r>
            <a:endParaRPr sz="1100">
              <a:solidFill>
                <a:srgbClr val="0C419A"/>
              </a:solidFill>
              <a:latin typeface="Source Sans Pro"/>
              <a:ea typeface="Source Sans Pro"/>
              <a:cs typeface="Source Sans Pro"/>
              <a:sym typeface="Source Sans Pro"/>
            </a:endParaRPr>
          </a:p>
          <a:p>
            <a:pPr marL="0" lvl="0" indent="0" algn="l" rtl="0">
              <a:lnSpc>
                <a:spcPct val="115000"/>
              </a:lnSpc>
              <a:spcBef>
                <a:spcPts val="800"/>
              </a:spcBef>
              <a:spcAft>
                <a:spcPts val="0"/>
              </a:spcAft>
              <a:buSzPts val="1100"/>
              <a:buNone/>
            </a:pPr>
            <a:r>
              <a:rPr lang="fr-FR" sz="1100">
                <a:solidFill>
                  <a:schemeClr val="dk1"/>
                </a:solidFill>
                <a:latin typeface="Source Sans Pro"/>
                <a:ea typeface="Source Sans Pro"/>
                <a:cs typeface="Source Sans Pro"/>
                <a:sym typeface="Source Sans Pro"/>
              </a:rPr>
              <a:t>⚠️ </a:t>
            </a:r>
            <a:r>
              <a:rPr lang="fr-FR" sz="1100">
                <a:solidFill>
                  <a:srgbClr val="0C419A"/>
                </a:solidFill>
                <a:latin typeface="Source Sans Pro"/>
                <a:ea typeface="Source Sans Pro"/>
                <a:cs typeface="Source Sans Pro"/>
                <a:sym typeface="Source Sans Pro"/>
              </a:rPr>
              <a:t>De plus, les informations présentes dans le dossier médical :</a:t>
            </a:r>
            <a:endParaRPr sz="1100">
              <a:solidFill>
                <a:srgbClr val="0C419A"/>
              </a:solidFill>
              <a:latin typeface="Source Sans Pro"/>
              <a:ea typeface="Source Sans Pro"/>
              <a:cs typeface="Source Sans Pro"/>
              <a:sym typeface="Source Sans Pro"/>
            </a:endParaRPr>
          </a:p>
          <a:p>
            <a:pPr marL="457200" lvl="0" indent="-298450" algn="l" rtl="0">
              <a:lnSpc>
                <a:spcPct val="115000"/>
              </a:lnSpc>
              <a:spcBef>
                <a:spcPts val="800"/>
              </a:spcBef>
              <a:spcAft>
                <a:spcPts val="0"/>
              </a:spcAft>
              <a:buSzPts val="1100"/>
              <a:buFont typeface="Source Sans Pro"/>
              <a:buChar char="●"/>
            </a:pPr>
            <a:r>
              <a:rPr lang="fr-FR" sz="1100">
                <a:solidFill>
                  <a:srgbClr val="0C419A"/>
                </a:solidFill>
                <a:latin typeface="Source Sans Pro"/>
                <a:ea typeface="Source Sans Pro"/>
                <a:cs typeface="Source Sans Pro"/>
                <a:sym typeface="Source Sans Pro"/>
              </a:rPr>
              <a:t>ne peuvent </a:t>
            </a:r>
            <a:r>
              <a:rPr lang="fr-FR" sz="1100" b="1">
                <a:solidFill>
                  <a:srgbClr val="0C419A"/>
                </a:solidFill>
                <a:latin typeface="Source Sans Pro"/>
                <a:ea typeface="Source Sans Pro"/>
                <a:cs typeface="Source Sans Pro"/>
                <a:sym typeface="Source Sans Pro"/>
              </a:rPr>
              <a:t>aucunement être exploitées à des fins commerciales, d’études ou autre</a:t>
            </a:r>
            <a:r>
              <a:rPr lang="fr-FR" sz="1100">
                <a:solidFill>
                  <a:srgbClr val="0C419A"/>
                </a:solidFill>
                <a:latin typeface="Source Sans Pro"/>
                <a:ea typeface="Source Sans Pro"/>
                <a:cs typeface="Source Sans Pro"/>
                <a:sym typeface="Source Sans Pro"/>
              </a:rPr>
              <a:t>. </a:t>
            </a:r>
            <a:endParaRPr sz="1100">
              <a:solidFill>
                <a:srgbClr val="0C419A"/>
              </a:solidFill>
              <a:latin typeface="Source Sans Pro"/>
              <a:ea typeface="Source Sans Pro"/>
              <a:cs typeface="Source Sans Pro"/>
              <a:sym typeface="Source Sans Pro"/>
            </a:endParaRPr>
          </a:p>
          <a:p>
            <a:pPr marL="457200" lvl="0" indent="-298450" algn="l" rtl="0">
              <a:lnSpc>
                <a:spcPct val="115000"/>
              </a:lnSpc>
              <a:spcBef>
                <a:spcPts val="0"/>
              </a:spcBef>
              <a:spcAft>
                <a:spcPts val="0"/>
              </a:spcAft>
              <a:buSzPts val="1100"/>
              <a:buFont typeface="Source Sans Pro"/>
              <a:buChar char="●"/>
            </a:pPr>
            <a:r>
              <a:rPr lang="fr-FR" sz="1100">
                <a:solidFill>
                  <a:srgbClr val="0C419A"/>
                </a:solidFill>
                <a:latin typeface="Source Sans Pro"/>
                <a:ea typeface="Source Sans Pro"/>
                <a:cs typeface="Source Sans Pro"/>
                <a:sym typeface="Source Sans Pro"/>
              </a:rPr>
              <a:t>ne peuvent pas être exigées lors de la conclusion d’un contrat, notamment un contrat relatif à une protection complémentaire en matière de couverture de santé, même avec l’accord du patient. </a:t>
            </a:r>
            <a:r>
              <a:rPr lang="fr-FR" sz="1100" b="1">
                <a:solidFill>
                  <a:srgbClr val="0C419A"/>
                </a:solidFill>
                <a:latin typeface="Source Sans Pro"/>
                <a:ea typeface="Source Sans Pro"/>
                <a:cs typeface="Source Sans Pro"/>
                <a:sym typeface="Source Sans Pro"/>
              </a:rPr>
              <a:t>C’est interdit par la loi et pénalement sanctionné</a:t>
            </a:r>
            <a:r>
              <a:rPr lang="fr-FR" sz="1100">
                <a:solidFill>
                  <a:srgbClr val="0C419A"/>
                </a:solidFill>
                <a:latin typeface="Source Sans Pro"/>
                <a:ea typeface="Source Sans Pro"/>
                <a:cs typeface="Source Sans Pro"/>
                <a:sym typeface="Source Sans Pro"/>
              </a:rPr>
              <a:t> (article L. 1111-18 du code de la santé publique, puni d’un an d'emprisonnement et de 15 000 euros d'amende)</a:t>
            </a:r>
            <a:r>
              <a:rPr lang="fr-FR" sz="1100">
                <a:solidFill>
                  <a:schemeClr val="dk1"/>
                </a:solidFill>
                <a:latin typeface="Source Sans Pro"/>
                <a:ea typeface="Source Sans Pro"/>
                <a:cs typeface="Source Sans Pro"/>
                <a:sym typeface="Source Sans Pro"/>
              </a:rPr>
              <a:t>. </a:t>
            </a:r>
            <a:endParaRPr sz="1100">
              <a:solidFill>
                <a:srgbClr val="0C419A"/>
              </a:solidFill>
              <a:latin typeface="Source Sans Pro"/>
              <a:ea typeface="Source Sans Pro"/>
              <a:cs typeface="Source Sans Pro"/>
              <a:sym typeface="Source Sans Pro"/>
            </a:endParaRPr>
          </a:p>
        </p:txBody>
      </p:sp>
      <p:sp>
        <p:nvSpPr>
          <p:cNvPr id="126" name="Google Shape;126;p1"/>
          <p:cNvSpPr/>
          <p:nvPr/>
        </p:nvSpPr>
        <p:spPr>
          <a:xfrm>
            <a:off x="74063" y="836286"/>
            <a:ext cx="6728700" cy="315900"/>
          </a:xfrm>
          <a:prstGeom prst="roundRect">
            <a:avLst>
              <a:gd name="adj" fmla="val 16667"/>
            </a:avLst>
          </a:prstGeom>
          <a:solidFill>
            <a:srgbClr val="0C419A"/>
          </a:solidFill>
          <a:ln w="9525" cap="flat" cmpd="sng">
            <a:solidFill>
              <a:srgbClr val="0C419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7000"/>
              </a:lnSpc>
              <a:spcBef>
                <a:spcPts val="0"/>
              </a:spcBef>
              <a:spcAft>
                <a:spcPts val="0"/>
              </a:spcAft>
              <a:buClr>
                <a:srgbClr val="000000"/>
              </a:buClr>
              <a:buSzPts val="1050"/>
              <a:buFont typeface="Arial"/>
              <a:buNone/>
            </a:pPr>
            <a:r>
              <a:rPr lang="fr-FR" sz="1300" b="0" i="0" u="none" strike="noStrike" cap="none">
                <a:solidFill>
                  <a:srgbClr val="0C419A"/>
                </a:solidFill>
                <a:latin typeface="Source Sans Pro"/>
                <a:ea typeface="Source Sans Pro"/>
                <a:cs typeface="Source Sans Pro"/>
                <a:sym typeface="Source Sans Pro"/>
              </a:rPr>
              <a:t>🔎 </a:t>
            </a:r>
            <a:r>
              <a:rPr lang="fr-FR" sz="1300" b="1" i="1">
                <a:solidFill>
                  <a:srgbClr val="FFFFFF"/>
                </a:solidFill>
                <a:latin typeface="Source Sans Pro"/>
                <a:ea typeface="Source Sans Pro"/>
                <a:cs typeface="Source Sans Pro"/>
                <a:sym typeface="Source Sans Pro"/>
              </a:rPr>
              <a:t>Que se passe-t-il lors d’une prise en charge en urgence ? </a:t>
            </a:r>
            <a:endParaRPr sz="1300" b="1" i="1" u="none" strike="noStrike" cap="none">
              <a:solidFill>
                <a:srgbClr val="FFFFFF"/>
              </a:solidFill>
              <a:latin typeface="Source Sans Pro"/>
              <a:ea typeface="Source Sans Pro"/>
              <a:cs typeface="Source Sans Pro"/>
              <a:sym typeface="Source Sans Pro"/>
            </a:endParaRPr>
          </a:p>
        </p:txBody>
      </p:sp>
      <p:sp>
        <p:nvSpPr>
          <p:cNvPr id="127" name="Google Shape;127;p1"/>
          <p:cNvSpPr/>
          <p:nvPr/>
        </p:nvSpPr>
        <p:spPr>
          <a:xfrm>
            <a:off x="74075" y="1189859"/>
            <a:ext cx="6728700" cy="2436300"/>
          </a:xfrm>
          <a:prstGeom prst="rect">
            <a:avLst/>
          </a:prstGeom>
          <a:solidFill>
            <a:srgbClr val="FFF8FB"/>
          </a:solidFill>
          <a:ln>
            <a:noFill/>
          </a:ln>
        </p:spPr>
        <p:txBody>
          <a:bodyPr spcFirstLastPara="1" wrap="square" lIns="91425" tIns="45700" rIns="91425" bIns="45700" anchor="ctr" anchorCtr="0">
            <a:noAutofit/>
          </a:bodyPr>
          <a:lstStyle/>
          <a:p>
            <a:pPr marL="0" lvl="0" indent="0" algn="just" rtl="0">
              <a:lnSpc>
                <a:spcPct val="115000"/>
              </a:lnSpc>
              <a:spcBef>
                <a:spcPts val="800"/>
              </a:spcBef>
              <a:spcAft>
                <a:spcPts val="0"/>
              </a:spcAft>
              <a:buSzPts val="1100"/>
              <a:buNone/>
            </a:pPr>
            <a:r>
              <a:rPr lang="fr-FR" sz="1100" b="1">
                <a:solidFill>
                  <a:srgbClr val="0C419A"/>
                </a:solidFill>
                <a:latin typeface="Source Sans Pro"/>
                <a:ea typeface="Source Sans Pro"/>
                <a:cs typeface="Source Sans Pro"/>
                <a:sym typeface="Source Sans Pro"/>
              </a:rPr>
              <a:t>Si vous n’avez pas changé le paramétrage par défaut dans Mon espace santé</a:t>
            </a:r>
            <a:r>
              <a:rPr lang="fr-FR" sz="1100">
                <a:solidFill>
                  <a:srgbClr val="0C419A"/>
                </a:solidFill>
                <a:latin typeface="Source Sans Pro"/>
                <a:ea typeface="Source Sans Pro"/>
                <a:cs typeface="Source Sans Pro"/>
                <a:sym typeface="Source Sans Pro"/>
              </a:rPr>
              <a:t>, 2 modes d'accès particuliers sont prévus pour les situations d'urgence. Ils  sont tracés et vous serez également notifiés de ces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1"/>
                  </a:ext>
                </a:extLst>
              </a:rPr>
              <a:t>accès.</a:t>
            </a:r>
            <a:endParaRPr sz="1100">
              <a:solidFill>
                <a:srgbClr val="0C419A"/>
              </a:solidFill>
              <a:latin typeface="Source Sans Pro"/>
              <a:ea typeface="Source Sans Pro"/>
              <a:cs typeface="Source Sans Pro"/>
              <a:sym typeface="Source Sans Pro"/>
            </a:endParaRPr>
          </a:p>
          <a:p>
            <a:pPr marL="0" lvl="0" indent="0" algn="just" rtl="0">
              <a:lnSpc>
                <a:spcPct val="115000"/>
              </a:lnSpc>
              <a:spcBef>
                <a:spcPts val="800"/>
              </a:spcBef>
              <a:spcAft>
                <a:spcPts val="0"/>
              </a:spcAft>
              <a:buSzPts val="1100"/>
              <a:buNone/>
            </a:pPr>
            <a:r>
              <a:rPr lang="fr-FR" sz="1100">
                <a:solidFill>
                  <a:schemeClr val="dk1"/>
                </a:solidFill>
                <a:latin typeface="Source Sans Pro"/>
                <a:ea typeface="Source Sans Pro"/>
                <a:cs typeface="Source Sans Pro"/>
                <a:sym typeface="Source Sans Pro"/>
              </a:rPr>
              <a:t>🚨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2"/>
                  </a:ext>
                </a:extLst>
              </a:rPr>
              <a:t>L’accès « </a:t>
            </a:r>
            <a:r>
              <a:rPr lang="fr-FR" sz="1100" b="1">
                <a:solidFill>
                  <a:srgbClr val="0C419A"/>
                </a:solidFill>
                <a:latin typeface="Source Sans Pro"/>
                <a:ea typeface="Source Sans Pro"/>
                <a:cs typeface="Source Sans Pro"/>
                <a:sym typeface="Source Sans Pro"/>
              </a:rPr>
              <a:t>régulateurs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3"/>
                  </a:ext>
                </a:extLst>
              </a:rPr>
              <a:t>SAMU/Centre 15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4"/>
                  </a:ext>
                </a:extLst>
              </a:rPr>
              <a:t>»</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5"/>
                  </a:ext>
                </a:extLst>
              </a:rPr>
              <a:t> : le médecin régulateur peut accéder au dossier médical d'un patient pour lequel il reçoit un appel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6"/>
                  </a:ext>
                </a:extLst>
              </a:rPr>
              <a:t>case à cocher lors de l’accè</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7"/>
                  </a:ext>
                </a:extLst>
              </a:rPr>
              <a:t>s) ;</a:t>
            </a:r>
            <a:endParaRPr sz="1100">
              <a:solidFill>
                <a:schemeClr val="dk1"/>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8"/>
                </a:ext>
              </a:extLst>
            </a:endParaRPr>
          </a:p>
          <a:p>
            <a:pPr marL="0" lvl="0" indent="0" algn="just" rtl="0">
              <a:lnSpc>
                <a:spcPct val="115000"/>
              </a:lnSpc>
              <a:spcBef>
                <a:spcPts val="800"/>
              </a:spcBef>
              <a:spcAft>
                <a:spcPts val="0"/>
              </a:spcAft>
              <a:buSzPts val="1100"/>
              <a:buNone/>
            </a:pPr>
            <a:r>
              <a:rPr lang="fr-FR" sz="1100">
                <a:solidFill>
                  <a:schemeClr val="dk1"/>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9"/>
                  </a:ext>
                </a:extLst>
              </a:rPr>
              <a:t>🏥 </a:t>
            </a:r>
            <a:r>
              <a:rPr lang="fr-FR" sz="1100" b="1">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0"/>
                  </a:ext>
                </a:extLst>
              </a:rPr>
              <a:t>L’accès « Autres professionnels de santé » en cas d’urgence</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1"/>
                  </a:ext>
                </a:extLst>
              </a:rPr>
              <a:t> : tout professionnel de santé peut consulter le dossier médical d'un patient dont l'état comporte un risque immédiat pour sa santé (dans le cadre du respect de la matrice d’habilitation). Le professionnel déclare alors qu'il accède en urgence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2"/>
                  </a:ext>
                </a:extLst>
              </a:rPr>
              <a:t>case à cocher lors de l’accè</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3"/>
                  </a:ext>
                </a:extLst>
              </a:rPr>
              <a:t>s) et saisit le motif justifiant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4"/>
                  </a:ext>
                </a:extLst>
              </a:rPr>
              <a:t>l'urgence</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5"/>
                  </a:ext>
                </a:extLst>
              </a:rPr>
              <a:t>.</a:t>
            </a:r>
            <a:r>
              <a:rPr lang="fr-FR" sz="1100">
                <a:solidFill>
                  <a:srgbClr val="0C419A"/>
                </a:solidFill>
                <a:latin typeface="Source Sans Pro"/>
                <a:ea typeface="Source Sans Pro"/>
                <a:cs typeface="Source Sans Pro"/>
                <a:sym typeface="Source Sans Pro"/>
              </a:rPr>
              <a:t> </a:t>
            </a:r>
            <a:endParaRPr sz="1100">
              <a:solidFill>
                <a:srgbClr val="0C419A"/>
              </a:solidFill>
              <a:latin typeface="Source Sans Pro"/>
              <a:ea typeface="Source Sans Pro"/>
              <a:cs typeface="Source Sans Pro"/>
              <a:sym typeface="Source Sans Pro"/>
            </a:endParaRPr>
          </a:p>
          <a:p>
            <a:pPr marL="0" lvl="0" indent="0" algn="just" rtl="0">
              <a:lnSpc>
                <a:spcPct val="115000"/>
              </a:lnSpc>
              <a:spcBef>
                <a:spcPts val="1200"/>
              </a:spcBef>
              <a:spcAft>
                <a:spcPts val="1200"/>
              </a:spcAft>
              <a:buSzPts val="1100"/>
              <a:buNone/>
            </a:pPr>
            <a:r>
              <a:rPr lang="fr-FR" sz="1100">
                <a:solidFill>
                  <a:srgbClr val="0C419A"/>
                </a:solidFill>
                <a:latin typeface="Source Sans Pro"/>
                <a:ea typeface="Source Sans Pro"/>
                <a:cs typeface="Source Sans Pro"/>
                <a:sym typeface="Source Sans Pro"/>
              </a:rPr>
              <a:t>Vous pouvez également décider d’ouvrir l’accès à vos documents masqués en cas d’urgence (dans vos paramètres d’accès des professionnels de santé).</a:t>
            </a:r>
            <a:endParaRPr sz="1100">
              <a:solidFill>
                <a:srgbClr val="0C419A"/>
              </a:solidFill>
              <a:latin typeface="Source Sans Pro"/>
              <a:ea typeface="Source Sans Pro"/>
              <a:cs typeface="Source Sans Pro"/>
              <a:sym typeface="Source Sans Pro"/>
            </a:endParaRPr>
          </a:p>
        </p:txBody>
      </p:sp>
      <p:sp>
        <p:nvSpPr>
          <p:cNvPr id="128" name="Google Shape;128;p1"/>
          <p:cNvSpPr/>
          <p:nvPr/>
        </p:nvSpPr>
        <p:spPr>
          <a:xfrm rot="-1348766">
            <a:off x="5420265" y="9204096"/>
            <a:ext cx="1993067" cy="902624"/>
          </a:xfrm>
          <a:custGeom>
            <a:avLst/>
            <a:gdLst/>
            <a:ahLst/>
            <a:cxnLst/>
            <a:rect l="l" t="t" r="r" b="b"/>
            <a:pathLst>
              <a:path w="2540176" h="1572936" extrusionOk="0">
                <a:moveTo>
                  <a:pt x="21018" y="280603"/>
                </a:moveTo>
                <a:cubicBezTo>
                  <a:pt x="1102037" y="-278197"/>
                  <a:pt x="1700457" y="179003"/>
                  <a:pt x="2540176" y="128203"/>
                </a:cubicBezTo>
                <a:lnTo>
                  <a:pt x="2540176" y="1572936"/>
                </a:lnTo>
                <a:lnTo>
                  <a:pt x="465518" y="1572936"/>
                </a:lnTo>
                <a:cubicBezTo>
                  <a:pt x="317351" y="1142158"/>
                  <a:pt x="-97515" y="1168581"/>
                  <a:pt x="21018" y="280603"/>
                </a:cubicBezTo>
                <a:close/>
              </a:path>
            </a:pathLst>
          </a:custGeom>
          <a:solidFill>
            <a:srgbClr val="E11A8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9" name="Google Shape;129;p1"/>
          <p:cNvSpPr/>
          <p:nvPr/>
        </p:nvSpPr>
        <p:spPr>
          <a:xfrm>
            <a:off x="74063" y="6785677"/>
            <a:ext cx="6728700" cy="437700"/>
          </a:xfrm>
          <a:prstGeom prst="roundRect">
            <a:avLst>
              <a:gd name="adj" fmla="val 16667"/>
            </a:avLst>
          </a:prstGeom>
          <a:solidFill>
            <a:srgbClr val="0C419A"/>
          </a:solidFill>
          <a:ln w="9525" cap="flat" cmpd="sng">
            <a:solidFill>
              <a:srgbClr val="0C419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7000"/>
              </a:lnSpc>
              <a:spcBef>
                <a:spcPts val="0"/>
              </a:spcBef>
              <a:spcAft>
                <a:spcPts val="0"/>
              </a:spcAft>
              <a:buClr>
                <a:srgbClr val="000000"/>
              </a:buClr>
              <a:buSzPts val="1050"/>
              <a:buFont typeface="Arial"/>
              <a:buNone/>
            </a:pPr>
            <a:r>
              <a:rPr lang="fr-FR" sz="1300" b="0" i="0" u="none" strike="noStrike" cap="none">
                <a:solidFill>
                  <a:srgbClr val="0C419A"/>
                </a:solidFill>
                <a:latin typeface="Source Sans Pro"/>
                <a:ea typeface="Source Sans Pro"/>
                <a:cs typeface="Source Sans Pro"/>
                <a:sym typeface="Source Sans Pro"/>
              </a:rPr>
              <a:t>🔎</a:t>
            </a:r>
            <a:r>
              <a:rPr lang="fr-FR" sz="1300" b="1" i="1">
                <a:solidFill>
                  <a:srgbClr val="FFFFFF"/>
                </a:solidFill>
                <a:latin typeface="Source Sans Pro"/>
                <a:ea typeface="Source Sans Pro"/>
                <a:cs typeface="Source Sans Pro"/>
                <a:sym typeface="Source Sans Pro"/>
              </a:rPr>
              <a:t>Comment garantir la sécurité des données dans une période où les attaques cyber se multiplient ?</a:t>
            </a:r>
            <a:r>
              <a:rPr lang="fr-FR" sz="1300" b="1">
                <a:solidFill>
                  <a:schemeClr val="dk1"/>
                </a:solidFill>
                <a:latin typeface="Calibri"/>
                <a:ea typeface="Calibri"/>
                <a:cs typeface="Calibri"/>
                <a:sym typeface="Calibri"/>
              </a:rPr>
              <a:t> </a:t>
            </a:r>
            <a:endParaRPr sz="1300" b="1" i="1" u="none" strike="noStrike" cap="none">
              <a:solidFill>
                <a:srgbClr val="FFFFFF"/>
              </a:solidFill>
              <a:latin typeface="Source Sans Pro"/>
              <a:ea typeface="Source Sans Pro"/>
              <a:cs typeface="Source Sans Pro"/>
              <a:sym typeface="Source Sans Pro"/>
            </a:endParaRPr>
          </a:p>
        </p:txBody>
      </p:sp>
      <p:sp>
        <p:nvSpPr>
          <p:cNvPr id="130" name="Google Shape;130;p1"/>
          <p:cNvSpPr/>
          <p:nvPr/>
        </p:nvSpPr>
        <p:spPr>
          <a:xfrm>
            <a:off x="74075" y="7261050"/>
            <a:ext cx="6728700" cy="1923900"/>
          </a:xfrm>
          <a:prstGeom prst="rect">
            <a:avLst/>
          </a:prstGeom>
          <a:solidFill>
            <a:srgbClr val="FFF8FB"/>
          </a:solid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0"/>
              </a:spcAft>
              <a:buSzPts val="1100"/>
              <a:buNone/>
            </a:pPr>
            <a:r>
              <a:rPr lang="fr-FR" sz="1100">
                <a:solidFill>
                  <a:srgbClr val="0C419A"/>
                </a:solidFill>
                <a:latin typeface="Source Sans Pro"/>
                <a:ea typeface="Source Sans Pro"/>
                <a:cs typeface="Source Sans Pro"/>
                <a:sym typeface="Source Sans Pro"/>
              </a:rPr>
              <a:t>La </a:t>
            </a:r>
            <a:r>
              <a:rPr lang="fr-FR" sz="1100" b="1">
                <a:solidFill>
                  <a:srgbClr val="0C419A"/>
                </a:solidFill>
                <a:latin typeface="Source Sans Pro"/>
                <a:ea typeface="Source Sans Pro"/>
                <a:cs typeface="Source Sans Pro"/>
                <a:sym typeface="Source Sans Pro"/>
              </a:rPr>
              <a:t>fiabilité du système de sécurisation des données de santé personnelles </a:t>
            </a:r>
            <a:r>
              <a:rPr lang="fr-FR" sz="1100">
                <a:solidFill>
                  <a:srgbClr val="0C419A"/>
                </a:solidFill>
                <a:latin typeface="Source Sans Pro"/>
                <a:ea typeface="Source Sans Pro"/>
                <a:cs typeface="Source Sans Pro"/>
                <a:sym typeface="Source Sans Pro"/>
              </a:rPr>
              <a:t>de Mon espace santé s’appuie sur la mise en œuvre d’un ensemble de garanties techniques :</a:t>
            </a:r>
            <a:endParaRPr sz="1100">
              <a:solidFill>
                <a:srgbClr val="0C419A"/>
              </a:solidFill>
              <a:latin typeface="Source Sans Pro"/>
              <a:ea typeface="Source Sans Pro"/>
              <a:cs typeface="Source Sans Pro"/>
              <a:sym typeface="Source Sans Pro"/>
            </a:endParaRPr>
          </a:p>
          <a:p>
            <a:pPr marL="0" lvl="0" indent="0" algn="l" rtl="0">
              <a:lnSpc>
                <a:spcPct val="115000"/>
              </a:lnSpc>
              <a:spcBef>
                <a:spcPts val="0"/>
              </a:spcBef>
              <a:spcAft>
                <a:spcPts val="0"/>
              </a:spcAft>
              <a:buSzPts val="1100"/>
              <a:buNone/>
            </a:pPr>
            <a:r>
              <a:rPr lang="fr-FR" sz="1100">
                <a:solidFill>
                  <a:schemeClr val="dk1"/>
                </a:solidFill>
              </a:rPr>
              <a:t>✔️</a:t>
            </a:r>
            <a:r>
              <a:rPr lang="fr-FR" sz="1100">
                <a:solidFill>
                  <a:srgbClr val="0C419A"/>
                </a:solidFill>
                <a:latin typeface="Source Sans Pro"/>
                <a:ea typeface="Source Sans Pro"/>
                <a:cs typeface="Source Sans Pro"/>
                <a:sym typeface="Source Sans Pro"/>
              </a:rPr>
              <a:t>La </a:t>
            </a:r>
            <a:r>
              <a:rPr lang="fr-FR" sz="1100" b="1">
                <a:solidFill>
                  <a:srgbClr val="0C419A"/>
                </a:solidFill>
                <a:latin typeface="Source Sans Pro"/>
                <a:ea typeface="Source Sans Pro"/>
                <a:cs typeface="Source Sans Pro"/>
                <a:sym typeface="Source Sans Pro"/>
              </a:rPr>
              <a:t>conception et l’hébergement en environnement certifié Hébergeurs de Données de Santé</a:t>
            </a:r>
            <a:r>
              <a:rPr lang="fr-FR" sz="1100">
                <a:solidFill>
                  <a:srgbClr val="0C419A"/>
                </a:solidFill>
                <a:latin typeface="Source Sans Pro"/>
                <a:ea typeface="Source Sans Pro"/>
                <a:cs typeface="Source Sans Pro"/>
                <a:sym typeface="Source Sans Pro"/>
              </a:rPr>
              <a:t> (HDS);</a:t>
            </a:r>
            <a:r>
              <a:rPr lang="fr-FR" sz="1100">
                <a:solidFill>
                  <a:schemeClr val="dk1"/>
                </a:solidFill>
              </a:rPr>
              <a:t> </a:t>
            </a:r>
            <a:endParaRPr sz="1100">
              <a:solidFill>
                <a:schemeClr val="dk1"/>
              </a:solidFill>
            </a:endParaRPr>
          </a:p>
          <a:p>
            <a:pPr marL="0" lvl="0" indent="0" algn="l" rtl="0">
              <a:lnSpc>
                <a:spcPct val="115000"/>
              </a:lnSpc>
              <a:spcBef>
                <a:spcPts val="800"/>
              </a:spcBef>
              <a:spcAft>
                <a:spcPts val="0"/>
              </a:spcAft>
              <a:buSzPts val="1100"/>
              <a:buNone/>
            </a:pPr>
            <a:r>
              <a:rPr lang="fr-FR" sz="1100">
                <a:solidFill>
                  <a:schemeClr val="dk1"/>
                </a:solidFill>
              </a:rPr>
              <a:t>✔️</a:t>
            </a:r>
            <a:r>
              <a:rPr lang="fr-FR" sz="1100" b="1">
                <a:solidFill>
                  <a:srgbClr val="0C419A"/>
                </a:solidFill>
                <a:latin typeface="Source Sans Pro"/>
                <a:ea typeface="Source Sans Pro"/>
                <a:cs typeface="Source Sans Pro"/>
                <a:sym typeface="Source Sans Pro"/>
              </a:rPr>
              <a:t>Des vérifications sur les mesures de protection sont réalisées plusieurs fois par an au travers d'audits externes</a:t>
            </a:r>
            <a:r>
              <a:rPr lang="fr-FR" sz="1100">
                <a:solidFill>
                  <a:srgbClr val="0C419A"/>
                </a:solidFill>
                <a:latin typeface="Source Sans Pro"/>
                <a:ea typeface="Source Sans Pro"/>
                <a:cs typeface="Source Sans Pro"/>
                <a:sym typeface="Source Sans Pro"/>
              </a:rPr>
              <a:t>. Ainsi des tests de pénétrations permettent de juger de l’efficacité des mesures en place. Chaque évolution de l’application fait l’objet d'un contrôle systématique.</a:t>
            </a:r>
            <a:endParaRPr sz="1100">
              <a:solidFill>
                <a:srgbClr val="0C419A"/>
              </a:solidFill>
              <a:latin typeface="Source Sans Pro"/>
              <a:ea typeface="Source Sans Pro"/>
              <a:cs typeface="Source Sans Pro"/>
              <a:sym typeface="Source Sans Pro"/>
            </a:endParaRPr>
          </a:p>
          <a:p>
            <a:pPr marL="0" lvl="0" indent="0" algn="l" rtl="0">
              <a:lnSpc>
                <a:spcPct val="115000"/>
              </a:lnSpc>
              <a:spcBef>
                <a:spcPts val="800"/>
              </a:spcBef>
              <a:spcAft>
                <a:spcPts val="800"/>
              </a:spcAft>
              <a:buSzPts val="1100"/>
              <a:buNone/>
            </a:pPr>
            <a:r>
              <a:rPr lang="fr-FR" sz="1100">
                <a:solidFill>
                  <a:srgbClr val="0C419A"/>
                </a:solidFill>
                <a:latin typeface="Source Sans Pro"/>
                <a:ea typeface="Source Sans Pro"/>
                <a:cs typeface="Source Sans Pro"/>
                <a:sym typeface="Source Sans Pro"/>
              </a:rPr>
              <a:t>✔️Par ailleurs, au regard de la réglementation en vigueur, les </a:t>
            </a:r>
            <a:r>
              <a:rPr lang="fr-FR" sz="1100" b="1">
                <a:solidFill>
                  <a:srgbClr val="0C419A"/>
                </a:solidFill>
                <a:latin typeface="Source Sans Pro"/>
                <a:ea typeface="Source Sans Pro"/>
                <a:cs typeface="Source Sans Pro"/>
                <a:sym typeface="Source Sans Pro"/>
              </a:rPr>
              <a:t>homologations </a:t>
            </a:r>
            <a:r>
              <a:rPr lang="fr-FR" sz="1100">
                <a:solidFill>
                  <a:srgbClr val="0C419A"/>
                </a:solidFill>
                <a:latin typeface="Source Sans Pro"/>
                <a:ea typeface="Source Sans Pro"/>
                <a:cs typeface="Source Sans Pro"/>
                <a:sym typeface="Source Sans Pro"/>
              </a:rPr>
              <a:t>nécessaires sont réalisées lors de chaque évolution majeure de l’application (</a:t>
            </a:r>
            <a:r>
              <a:rPr lang="fr-FR" sz="1100">
                <a:solidFill>
                  <a:srgbClr val="0C419A"/>
                </a:solidFill>
                <a:latin typeface="Source Sans Pro"/>
                <a:ea typeface="Source Sans Pro"/>
                <a:cs typeface="Source Sans Pro"/>
                <a:sym typeface="Source Sans Pr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6"/>
                  </a:ext>
                </a:extLst>
              </a:rPr>
              <a:t>Référentiel Général de S</a:t>
            </a:r>
            <a:r>
              <a:rPr lang="fr-FR" sz="1100">
                <a:solidFill>
                  <a:srgbClr val="0C419A"/>
                </a:solidFill>
                <a:latin typeface="Source Sans Pro"/>
                <a:ea typeface="Source Sans Pro"/>
                <a:cs typeface="Source Sans Pro"/>
                <a:sym typeface="Source Sans Pro"/>
              </a:rPr>
              <a:t>écurité, HDS).</a:t>
            </a:r>
            <a:endParaRPr sz="1100">
              <a:solidFill>
                <a:srgbClr val="0C419A"/>
              </a:solidFill>
              <a:latin typeface="Source Sans Pro"/>
              <a:ea typeface="Source Sans Pro"/>
              <a:cs typeface="Source Sans Pro"/>
              <a:sym typeface="Source Sans Pro"/>
            </a:endParaRPr>
          </a:p>
        </p:txBody>
      </p:sp>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AE0B9F4D87B548B1314A2EA701E485" ma:contentTypeVersion="17" ma:contentTypeDescription="Crée un document." ma:contentTypeScope="" ma:versionID="2f2034109df1949c0bf3d10af39916b1">
  <xsd:schema xmlns:xsd="http://www.w3.org/2001/XMLSchema" xmlns:xs="http://www.w3.org/2001/XMLSchema" xmlns:p="http://schemas.microsoft.com/office/2006/metadata/properties" xmlns:ns2="f4de0d3e-c1c8-497b-b180-6870024160e7" xmlns:ns3="e4f78465-d3a7-4b07-9642-61c325299fc0" targetNamespace="http://schemas.microsoft.com/office/2006/metadata/properties" ma:root="true" ma:fieldsID="77c71724d4f83f4d73fb0ccb26f383f4" ns2:_="" ns3:_="">
    <xsd:import namespace="f4de0d3e-c1c8-497b-b180-6870024160e7"/>
    <xsd:import namespace="e4f78465-d3a7-4b07-9642-61c325299fc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de0d3e-c1c8-497b-b180-6870024160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alises d’images" ma:readOnly="false" ma:fieldId="{5cf76f15-5ced-4ddc-b409-7134ff3c332f}" ma:taxonomyMulti="true" ma:sspId="27b0ebcd-6f27-4f07-8134-dc73aee9a97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4f78465-d3a7-4b07-9642-61c325299fc0" elementFormDefault="qualified">
    <xsd:import namespace="http://schemas.microsoft.com/office/2006/documentManagement/types"/>
    <xsd:import namespace="http://schemas.microsoft.com/office/infopath/2007/PartnerControls"/>
    <xsd:element name="SharedWithUsers" ma:index="14"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Partagé avec détails" ma:internalName="SharedWithDetails" ma:readOnly="true">
      <xsd:simpleType>
        <xsd:restriction base="dms:Note">
          <xsd:maxLength value="255"/>
        </xsd:restriction>
      </xsd:simpleType>
    </xsd:element>
    <xsd:element name="TaxCatchAll" ma:index="21" nillable="true" ma:displayName="Taxonomy Catch All Column" ma:hidden="true" ma:list="{2d04aec7-69ba-4f21-8722-c1118c27a3a8}" ma:internalName="TaxCatchAll" ma:showField="CatchAllData" ma:web="e4f78465-d3a7-4b07-9642-61c325299fc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4f78465-d3a7-4b07-9642-61c325299fc0" xsi:nil="true"/>
    <lcf76f155ced4ddcb4097134ff3c332f xmlns="f4de0d3e-c1c8-497b-b180-6870024160e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07FABAE-C4B5-41F3-A7E6-358750D4D781}"/>
</file>

<file path=customXml/itemProps2.xml><?xml version="1.0" encoding="utf-8"?>
<ds:datastoreItem xmlns:ds="http://schemas.openxmlformats.org/officeDocument/2006/customXml" ds:itemID="{A875113B-B15E-465F-B45D-888D7C65E33C}"/>
</file>

<file path=customXml/itemProps3.xml><?xml version="1.0" encoding="utf-8"?>
<ds:datastoreItem xmlns:ds="http://schemas.openxmlformats.org/officeDocument/2006/customXml" ds:itemID="{8CC8C26A-A1D5-46AF-9738-50850B24DC99}"/>
</file>

<file path=docProps/app.xml><?xml version="1.0" encoding="utf-8"?>
<Properties xmlns="http://schemas.openxmlformats.org/officeDocument/2006/extended-properties" xmlns:vt="http://schemas.openxmlformats.org/officeDocument/2006/docPropsVTypes">
  <TotalTime>0</TotalTime>
  <Words>954</Words>
  <Application>Microsoft Office PowerPoint</Application>
  <PresentationFormat>Format A4 (210 x 297 mm)</PresentationFormat>
  <Paragraphs>34</Paragraphs>
  <Slides>2</Slides>
  <Notes>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vt:i4>
      </vt:variant>
    </vt:vector>
  </HeadingPairs>
  <TitlesOfParts>
    <vt:vector size="6" baseType="lpstr">
      <vt:lpstr>Arial</vt:lpstr>
      <vt:lpstr>Calibri</vt:lpstr>
      <vt:lpstr>Source Sans Pro</vt:lpstr>
      <vt:lpstr>Thème Office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Laure Jallet</dc:creator>
  <cp:lastModifiedBy>Laurane BOUSSON</cp:lastModifiedBy>
  <cp:revision>1</cp:revision>
  <dcterms:created xsi:type="dcterms:W3CDTF">2021-05-07T13:35:12Z</dcterms:created>
  <dcterms:modified xsi:type="dcterms:W3CDTF">2025-03-27T16:08:36Z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0x01010087AE0B9F4D87B548B1314A2EA701E485</vt:lpwstr>
  </property>
  <property fmtid="{D5CDD505-2E9C-101B-9397-08002B2CF9AE}" pid="3" name="_ExtendedDescription">
    <vt:lpwstr/>
  </property>
  <property fmtid="{D5CDD505-2E9C-101B-9397-08002B2CF9AE}" pid="4" name="TriggerFlowInfo">
    <vt:lpwstr/>
  </property>
</Properties>
</file>