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Lst>
  <p:sldSz cy="9906000" cx="6858000"/>
  <p:notesSz cx="6858000" cy="9144000"/>
  <p:embeddedFontLst>
    <p:embeddedFont>
      <p:font typeface="Roboto"/>
      <p:regular r:id="rId17"/>
      <p:bold r:id="rId18"/>
      <p:italic r:id="rId19"/>
      <p:boldItalic r:id="rId20"/>
    </p:embeddedFont>
    <p:embeddedFont>
      <p:font typeface="Helvetica Neue"/>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324">
          <p15:clr>
            <a:srgbClr val="9AA0A6"/>
          </p15:clr>
        </p15:guide>
      </p15:sldGuideLst>
    </p:ext>
    <p:ext uri="GoogleSlidesCustomDataVersion2">
      <go:slidesCustomData xmlns:go="http://customooxmlschemas.google.com/" r:id="rId25" roundtripDataSignature="AMtx7miGGN3dJDh6TzrvugAFaRPr17Ota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4902BB7-5598-4410-B051-45CD0D34E49F}">
  <a:tblStyle styleId="{94902BB7-5598-4410-B051-45CD0D34E49F}"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9FD6B203-FF06-4DF0-8BEB-B6BD34F80BBB}" styleName="Table_1">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324" orient="horz"/>
      </p:guideLst>
    </p:cSldViewPr>
  </p:slideViewPr>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font" Target="fonts/Roboto-bold.fntdata"/><Relationship Id="rId26" Type="http://schemas.openxmlformats.org/officeDocument/2006/relationships/customXml" Target="../customXml/item1.xml"/><Relationship Id="rId21" Type="http://schemas.openxmlformats.org/officeDocument/2006/relationships/font" Target="fonts/HelveticaNeue-regular.fntdata"/><Relationship Id="rId3" Type="http://schemas.openxmlformats.org/officeDocument/2006/relationships/presProps" Target="presProps.xml"/><Relationship Id="rId25" Type="http://customschemas.google.com/relationships/presentationmetadata" Target="metadata"/><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font" Target="fonts/Roboto-regular.fntdata"/><Relationship Id="rId20" Type="http://schemas.openxmlformats.org/officeDocument/2006/relationships/font" Target="fonts/Roboto-boldItalic.fntdata"/><Relationship Id="rId2" Type="http://schemas.openxmlformats.org/officeDocument/2006/relationships/viewProps" Target="viewProps.xml"/><Relationship Id="rId16" Type="http://schemas.openxmlformats.org/officeDocument/2006/relationships/slide" Target="slides/slide10.xml"/><Relationship Id="rId24" Type="http://schemas.openxmlformats.org/officeDocument/2006/relationships/font" Target="fonts/HelveticaNeue-boldItalic.fntdata"/><Relationship Id="rId1" Type="http://schemas.openxmlformats.org/officeDocument/2006/relationships/theme" Target="theme/theme2.xml"/><Relationship Id="rId6" Type="http://schemas.openxmlformats.org/officeDocument/2006/relationships/notesMaster" Target="notesMasters/notesMaster1.xml"/><Relationship Id="rId11" Type="http://schemas.openxmlformats.org/officeDocument/2006/relationships/slide" Target="slides/slide5.xml"/><Relationship Id="rId23" Type="http://schemas.openxmlformats.org/officeDocument/2006/relationships/font" Target="fonts/HelveticaNeue-italic.fntdata"/><Relationship Id="rId5" Type="http://schemas.openxmlformats.org/officeDocument/2006/relationships/slideMaster" Target="slideMasters/slideMaster1.xml"/><Relationship Id="rId15" Type="http://schemas.openxmlformats.org/officeDocument/2006/relationships/slide" Target="slides/slide9.xml"/><Relationship Id="rId28" Type="http://schemas.openxmlformats.org/officeDocument/2006/relationships/customXml" Target="../customXml/item3.xml"/><Relationship Id="rId10" Type="http://schemas.openxmlformats.org/officeDocument/2006/relationships/slide" Target="slides/slide4.xml"/><Relationship Id="rId19" Type="http://schemas.openxmlformats.org/officeDocument/2006/relationships/font" Target="fonts/Roboto-italic.fntdata"/><Relationship Id="rId22" Type="http://schemas.openxmlformats.org/officeDocument/2006/relationships/font" Target="fonts/HelveticaNeue-bold.fntdata"/><Relationship Id="rId4" Type="http://schemas.openxmlformats.org/officeDocument/2006/relationships/tableStyles" Target="tableStyles.xml"/><Relationship Id="rId9" Type="http://schemas.openxmlformats.org/officeDocument/2006/relationships/slide" Target="slides/slide3.xml"/><Relationship Id="rId14" Type="http://schemas.openxmlformats.org/officeDocument/2006/relationships/slide" Target="slides/slide8.xml"/><Relationship Id="rId27"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2360613" y="1143000"/>
            <a:ext cx="2136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monespacesante.fr/protection-donnees-personnelles"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148a03d1727_0_93:notes"/>
          <p:cNvSpPr/>
          <p:nvPr>
            <p:ph idx="2" type="sldImg"/>
          </p:nvPr>
        </p:nvSpPr>
        <p:spPr>
          <a:xfrm>
            <a:off x="2360613" y="1143000"/>
            <a:ext cx="21369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g148a03d1727_0_9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7" name="Google Shape;87;g148a03d1727_0_9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149d9ed3e97_0_44:notes"/>
          <p:cNvSpPr/>
          <p:nvPr>
            <p:ph idx="2" type="sldImg"/>
          </p:nvPr>
        </p:nvSpPr>
        <p:spPr>
          <a:xfrm>
            <a:off x="2360613" y="1143000"/>
            <a:ext cx="21369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2" name="Google Shape;292;g149d9ed3e97_0_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fr-FR" sz="1050">
                <a:highlight>
                  <a:srgbClr val="FFFFFF"/>
                </a:highlight>
                <a:latin typeface="Roboto"/>
                <a:ea typeface="Roboto"/>
                <a:cs typeface="Roboto"/>
                <a:sym typeface="Roboto"/>
              </a:rPr>
              <a:t>100 dernières traces</a:t>
            </a:r>
            <a:endParaRPr/>
          </a:p>
        </p:txBody>
      </p:sp>
      <p:sp>
        <p:nvSpPr>
          <p:cNvPr id="293" name="Google Shape;293;g149d9ed3e97_0_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FR"/>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15170c853cb_5_96:notes"/>
          <p:cNvSpPr/>
          <p:nvPr>
            <p:ph idx="2" type="sldImg"/>
          </p:nvPr>
        </p:nvSpPr>
        <p:spPr>
          <a:xfrm>
            <a:off x="2360613" y="1143000"/>
            <a:ext cx="21369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2" name="Google Shape;102;g15170c853cb_5_9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300"/>
              </a:spcBef>
              <a:spcAft>
                <a:spcPts val="0"/>
              </a:spcAft>
              <a:buClr>
                <a:schemeClr val="dk1"/>
              </a:buClr>
              <a:buSzPts val="1100"/>
              <a:buFont typeface="Arial"/>
              <a:buNone/>
            </a:pPr>
            <a:r>
              <a:rPr lang="fr-FR" sz="1100">
                <a:solidFill>
                  <a:srgbClr val="0C419A"/>
                </a:solidFill>
                <a:latin typeface="Arial"/>
                <a:ea typeface="Arial"/>
                <a:cs typeface="Arial"/>
                <a:sym typeface="Arial"/>
              </a:rPr>
              <a:t>🔎</a:t>
            </a:r>
            <a:r>
              <a:rPr lang="fr-FR" sz="1000">
                <a:solidFill>
                  <a:srgbClr val="002060"/>
                </a:solidFill>
                <a:latin typeface="Arial"/>
                <a:ea typeface="Arial"/>
                <a:cs typeface="Arial"/>
                <a:sym typeface="Arial"/>
              </a:rPr>
              <a:t>Le patient peut </a:t>
            </a:r>
            <a:r>
              <a:rPr b="1" lang="fr-FR" sz="1000">
                <a:solidFill>
                  <a:srgbClr val="002060"/>
                </a:solidFill>
                <a:latin typeface="Arial"/>
                <a:ea typeface="Arial"/>
                <a:cs typeface="Arial"/>
                <a:sym typeface="Arial"/>
              </a:rPr>
              <a:t>revenir sur sa décision</a:t>
            </a:r>
            <a:r>
              <a:rPr b="1" lang="fr-FR" sz="1000">
                <a:solidFill>
                  <a:srgbClr val="002060"/>
                </a:solidFill>
                <a:latin typeface="Arial"/>
                <a:ea typeface="Arial"/>
                <a:cs typeface="Arial"/>
                <a:sym typeface="Arial"/>
                <a:extLst>
                  <a:ext uri="http://customooxmlschemas.google.com/">
                    <go:slidesCustomData xmlns:go="http://customooxmlschemas.google.com/" textRoundtripDataId="2"/>
                  </a:ext>
                </a:extLst>
              </a:rPr>
              <a:t> </a:t>
            </a:r>
            <a:r>
              <a:rPr b="1" lang="fr-FR" sz="1000">
                <a:solidFill>
                  <a:srgbClr val="002060"/>
                </a:solidFill>
                <a:latin typeface="Arial"/>
                <a:ea typeface="Arial"/>
                <a:cs typeface="Arial"/>
                <a:sym typeface="Arial"/>
              </a:rPr>
              <a:t>à tout moment et demander la suppression d'un document </a:t>
            </a:r>
            <a:r>
              <a:rPr lang="fr-FR" sz="1000">
                <a:solidFill>
                  <a:srgbClr val="002060"/>
                </a:solidFill>
                <a:latin typeface="Arial"/>
                <a:ea typeface="Arial"/>
                <a:cs typeface="Arial"/>
                <a:sym typeface="Arial"/>
              </a:rPr>
              <a:t>auprès du professionnel qui en est l’auteur.</a:t>
            </a:r>
            <a:endParaRPr i="1" sz="1000">
              <a:solidFill>
                <a:srgbClr val="002060"/>
              </a:solidFill>
              <a:latin typeface="Arial"/>
              <a:ea typeface="Arial"/>
              <a:cs typeface="Arial"/>
              <a:sym typeface="Arial"/>
            </a:endParaRPr>
          </a:p>
          <a:p>
            <a:pPr indent="0" lvl="0" marL="0" rtl="0" algn="l">
              <a:lnSpc>
                <a:spcPct val="100000"/>
              </a:lnSpc>
              <a:spcBef>
                <a:spcPts val="300"/>
              </a:spcBef>
              <a:spcAft>
                <a:spcPts val="0"/>
              </a:spcAft>
              <a:buSzPts val="1400"/>
              <a:buNone/>
            </a:pPr>
            <a:r>
              <a:t/>
            </a:r>
            <a:endParaRPr b="1" sz="1000">
              <a:solidFill>
                <a:schemeClr val="lt1"/>
              </a:solidFill>
              <a:latin typeface="Arial"/>
              <a:ea typeface="Arial"/>
              <a:cs typeface="Arial"/>
              <a:sym typeface="Arial"/>
            </a:endParaRPr>
          </a:p>
        </p:txBody>
      </p:sp>
      <p:sp>
        <p:nvSpPr>
          <p:cNvPr id="103" name="Google Shape;103;g15170c853cb_5_9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1355da87025_2_0:notes"/>
          <p:cNvSpPr/>
          <p:nvPr>
            <p:ph idx="2" type="sldImg"/>
          </p:nvPr>
        </p:nvSpPr>
        <p:spPr>
          <a:xfrm>
            <a:off x="2360613" y="1143000"/>
            <a:ext cx="21369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3" name="Google Shape;123;g1355da87025_2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4" name="Google Shape;124;g1355da87025_2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FR"/>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13d84071ecd_4_0:notes"/>
          <p:cNvSpPr/>
          <p:nvPr>
            <p:ph idx="2" type="sldImg"/>
          </p:nvPr>
        </p:nvSpPr>
        <p:spPr>
          <a:xfrm>
            <a:off x="2360613" y="1143000"/>
            <a:ext cx="21369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g13d84071ecd_4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0" name="Google Shape;140;g13d84071ecd_4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FR"/>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15170c853cb_5_0:notes"/>
          <p:cNvSpPr/>
          <p:nvPr>
            <p:ph idx="2" type="sldImg"/>
          </p:nvPr>
        </p:nvSpPr>
        <p:spPr>
          <a:xfrm>
            <a:off x="2360613" y="1143000"/>
            <a:ext cx="21369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 name="Google Shape;159;g15170c853cb_5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fr-FR"/>
              <a:t>Idéalement, rajouter avantages et inconvénients </a:t>
            </a:r>
            <a:endParaRPr/>
          </a:p>
          <a:p>
            <a:pPr indent="-298450" lvl="0" marL="457200" rtl="0" algn="just">
              <a:lnSpc>
                <a:spcPct val="107000"/>
              </a:lnSpc>
              <a:spcBef>
                <a:spcPts val="400"/>
              </a:spcBef>
              <a:spcAft>
                <a:spcPts val="0"/>
              </a:spcAft>
              <a:buClr>
                <a:srgbClr val="0C419A"/>
              </a:buClr>
              <a:buSzPts val="1100"/>
              <a:buFont typeface="Arial"/>
              <a:buChar char="-"/>
            </a:pPr>
            <a:r>
              <a:rPr lang="fr-FR" sz="1100">
                <a:solidFill>
                  <a:srgbClr val="0C419A"/>
                </a:solidFill>
                <a:latin typeface="Arial"/>
                <a:ea typeface="Arial"/>
                <a:cs typeface="Arial"/>
                <a:sym typeface="Arial"/>
              </a:rPr>
              <a:t>Avantages : </a:t>
            </a:r>
            <a:endParaRPr sz="1100">
              <a:solidFill>
                <a:srgbClr val="0C419A"/>
              </a:solidFill>
              <a:latin typeface="Arial"/>
              <a:ea typeface="Arial"/>
              <a:cs typeface="Arial"/>
              <a:sym typeface="Arial"/>
            </a:endParaRPr>
          </a:p>
          <a:p>
            <a:pPr indent="-298450" lvl="1" marL="914400" rtl="0" algn="just">
              <a:lnSpc>
                <a:spcPct val="107000"/>
              </a:lnSpc>
              <a:spcBef>
                <a:spcPts val="0"/>
              </a:spcBef>
              <a:spcAft>
                <a:spcPts val="0"/>
              </a:spcAft>
              <a:buClr>
                <a:srgbClr val="0C419A"/>
              </a:buClr>
              <a:buSzPts val="1100"/>
              <a:buFont typeface="Arial"/>
              <a:buChar char="-"/>
            </a:pPr>
            <a:r>
              <a:rPr lang="fr-FR" sz="1100">
                <a:solidFill>
                  <a:srgbClr val="0C419A"/>
                </a:solidFill>
                <a:latin typeface="Arial"/>
                <a:ea typeface="Arial"/>
                <a:cs typeface="Arial"/>
                <a:sym typeface="Arial"/>
              </a:rPr>
              <a:t>solution “industrielle” = une fois la mise à jour faite (adaptation /paramétrage des modèles), elle s’applique à tous les patients. </a:t>
            </a:r>
            <a:endParaRPr sz="1100">
              <a:solidFill>
                <a:srgbClr val="0C419A"/>
              </a:solidFill>
              <a:latin typeface="Arial"/>
              <a:ea typeface="Arial"/>
              <a:cs typeface="Arial"/>
              <a:sym typeface="Arial"/>
            </a:endParaRPr>
          </a:p>
          <a:p>
            <a:pPr indent="-298450" lvl="1" marL="914400" rtl="0" algn="just">
              <a:lnSpc>
                <a:spcPct val="107000"/>
              </a:lnSpc>
              <a:spcBef>
                <a:spcPts val="0"/>
              </a:spcBef>
              <a:spcAft>
                <a:spcPts val="0"/>
              </a:spcAft>
              <a:buClr>
                <a:srgbClr val="0C419A"/>
              </a:buClr>
              <a:buSzPts val="1100"/>
              <a:buFont typeface="Arial"/>
              <a:buChar char="-"/>
            </a:pPr>
            <a:r>
              <a:rPr lang="fr-FR" sz="1100">
                <a:solidFill>
                  <a:srgbClr val="0C419A"/>
                </a:solidFill>
                <a:latin typeface="Arial"/>
                <a:ea typeface="Arial"/>
                <a:cs typeface="Arial"/>
                <a:sym typeface="Arial"/>
              </a:rPr>
              <a:t>Moins de risques d’oubli</a:t>
            </a:r>
            <a:endParaRPr sz="1100">
              <a:solidFill>
                <a:srgbClr val="0C419A"/>
              </a:solidFill>
              <a:latin typeface="Arial"/>
              <a:ea typeface="Arial"/>
              <a:cs typeface="Arial"/>
              <a:sym typeface="Arial"/>
            </a:endParaRPr>
          </a:p>
          <a:p>
            <a:pPr indent="-298450" lvl="1" marL="914400" rtl="0" algn="just">
              <a:lnSpc>
                <a:spcPct val="107000"/>
              </a:lnSpc>
              <a:spcBef>
                <a:spcPts val="0"/>
              </a:spcBef>
              <a:spcAft>
                <a:spcPts val="0"/>
              </a:spcAft>
              <a:buClr>
                <a:srgbClr val="0C419A"/>
              </a:buClr>
              <a:buSzPts val="1100"/>
              <a:buFont typeface="Arial"/>
              <a:buChar char="-"/>
            </a:pPr>
            <a:r>
              <a:rPr lang="fr-FR" sz="1100">
                <a:solidFill>
                  <a:srgbClr val="0C419A"/>
                </a:solidFill>
                <a:latin typeface="Arial"/>
                <a:ea typeface="Arial"/>
                <a:cs typeface="Arial"/>
                <a:sym typeface="Arial"/>
              </a:rPr>
              <a:t>Inconvénients : la réception de l’information ne signifie pas toujours qu’elle est bien intégrée</a:t>
            </a:r>
            <a:endParaRPr sz="1100">
              <a:solidFill>
                <a:srgbClr val="0C419A"/>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a:p>
        </p:txBody>
      </p:sp>
      <p:sp>
        <p:nvSpPr>
          <p:cNvPr id="160" name="Google Shape;160;g15170c853cb_5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FR"/>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1336f334ee9_7_122:notes"/>
          <p:cNvSpPr/>
          <p:nvPr>
            <p:ph idx="2" type="sldImg"/>
          </p:nvPr>
        </p:nvSpPr>
        <p:spPr>
          <a:xfrm>
            <a:off x="2360613" y="1143000"/>
            <a:ext cx="21369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0" name="Google Shape;180;g1336f334ee9_7_12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1" name="Google Shape;181;g1336f334ee9_7_12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FR"/>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1352a017951_0_10:notes"/>
          <p:cNvSpPr/>
          <p:nvPr>
            <p:ph idx="2" type="sldImg"/>
          </p:nvPr>
        </p:nvSpPr>
        <p:spPr>
          <a:xfrm>
            <a:off x="2360613" y="1143000"/>
            <a:ext cx="21369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4" name="Google Shape;204;g1352a017951_0_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100"/>
              <a:buNone/>
            </a:pPr>
            <a:r>
              <a:rPr b="1" lang="fr-FR" sz="1100" u="sng">
                <a:solidFill>
                  <a:srgbClr val="0C419A"/>
                </a:solidFill>
                <a:latin typeface="Arial"/>
                <a:ea typeface="Arial"/>
                <a:cs typeface="Arial"/>
                <a:sym typeface="Arial"/>
              </a:rPr>
              <a:t>Information formelle </a:t>
            </a:r>
            <a:r>
              <a:rPr b="1" lang="fr-FR" sz="1100">
                <a:solidFill>
                  <a:srgbClr val="0C419A"/>
                </a:solidFill>
                <a:latin typeface="Arial"/>
                <a:ea typeface="Arial"/>
                <a:cs typeface="Arial"/>
                <a:sym typeface="Arial"/>
              </a:rPr>
              <a:t>: </a:t>
            </a:r>
            <a:r>
              <a:rPr lang="fr-FR" sz="1100">
                <a:solidFill>
                  <a:srgbClr val="0C419A"/>
                </a:solidFill>
                <a:latin typeface="Arial"/>
                <a:ea typeface="Arial"/>
                <a:cs typeface="Arial"/>
                <a:sym typeface="Arial"/>
              </a:rPr>
              <a:t>Afin de participer efficacement à votre prise en charge, j’ai/j’aurais besoin de consulter votre profil Mon espace santé et d’y déposer </a:t>
            </a:r>
            <a:r>
              <a:rPr i="1" lang="fr-FR" sz="1100">
                <a:solidFill>
                  <a:srgbClr val="0C419A"/>
                </a:solidFill>
                <a:highlight>
                  <a:srgbClr val="D9D9D9"/>
                </a:highlight>
                <a:latin typeface="Arial"/>
                <a:ea typeface="Arial"/>
                <a:cs typeface="Arial"/>
                <a:sym typeface="Arial"/>
              </a:rPr>
              <a:t>[indiquer la nature de(s) document(s) alimenté (s) ou à défaut : les documents utiles à la prévention, la continuité et la coordination de vos soins]</a:t>
            </a:r>
            <a:r>
              <a:rPr lang="fr-FR" sz="1100">
                <a:solidFill>
                  <a:srgbClr val="0C419A"/>
                </a:solidFill>
                <a:latin typeface="Arial"/>
                <a:ea typeface="Arial"/>
                <a:cs typeface="Arial"/>
                <a:sym typeface="Arial"/>
              </a:rPr>
              <a:t>, qui pourront être consultés par les autres professionnels qui vous prennent en charge dans le cadre de cet</a:t>
            </a:r>
            <a:r>
              <a:rPr i="1" lang="fr-FR" sz="1100">
                <a:solidFill>
                  <a:srgbClr val="0C419A"/>
                </a:solidFill>
                <a:highlight>
                  <a:srgbClr val="D9D9D9"/>
                </a:highlight>
                <a:latin typeface="Arial"/>
                <a:ea typeface="Arial"/>
                <a:cs typeface="Arial"/>
                <a:sym typeface="Arial"/>
              </a:rPr>
              <a:t> [épisode de soins].</a:t>
            </a:r>
            <a:r>
              <a:rPr lang="fr-FR" sz="1100">
                <a:solidFill>
                  <a:srgbClr val="0C419A"/>
                </a:solidFill>
                <a:latin typeface="Arial"/>
                <a:ea typeface="Arial"/>
                <a:cs typeface="Arial"/>
                <a:sym typeface="Arial"/>
              </a:rPr>
              <a:t> V</a:t>
            </a:r>
            <a:r>
              <a:rPr lang="fr-FR" sz="1100">
                <a:solidFill>
                  <a:srgbClr val="0C419A"/>
                </a:solidFill>
                <a:latin typeface="Arial"/>
                <a:ea typeface="Arial"/>
                <a:cs typeface="Arial"/>
                <a:sym typeface="Arial"/>
                <a:extLst>
                  <a:ext uri="http://customooxmlschemas.google.com/">
                    <go:slidesCustomData xmlns:go="http://customooxmlschemas.google.com/" textRoundtripDataId="189"/>
                  </a:ext>
                </a:extLst>
              </a:rPr>
              <a:t>ous pouvez vous y opposer (avec un motif légitime pour la partie alimentation)</a:t>
            </a:r>
            <a:r>
              <a:rPr lang="fr-FR" sz="1100">
                <a:solidFill>
                  <a:srgbClr val="0C419A"/>
                </a:solidFill>
                <a:latin typeface="Arial"/>
                <a:ea typeface="Arial"/>
                <a:cs typeface="Arial"/>
                <a:sym typeface="Arial"/>
              </a:rPr>
              <a:t>, mais cela pourrait avoir des conséquences sur la qualité de votre prise en charge. </a:t>
            </a:r>
            <a:endParaRPr sz="1100">
              <a:solidFill>
                <a:srgbClr val="0C419A"/>
              </a:solidFill>
              <a:latin typeface="Arial"/>
              <a:ea typeface="Arial"/>
              <a:cs typeface="Arial"/>
              <a:sym typeface="Arial"/>
            </a:endParaRPr>
          </a:p>
          <a:p>
            <a:pPr indent="0" lvl="0" marL="0" rtl="0" algn="l">
              <a:lnSpc>
                <a:spcPct val="115000"/>
              </a:lnSpc>
              <a:spcBef>
                <a:spcPts val="1200"/>
              </a:spcBef>
              <a:spcAft>
                <a:spcPts val="0"/>
              </a:spcAft>
              <a:buSzPts val="1100"/>
              <a:buNone/>
            </a:pPr>
            <a:r>
              <a:rPr lang="fr-FR" sz="1100">
                <a:solidFill>
                  <a:srgbClr val="0C419A"/>
                </a:solidFill>
                <a:latin typeface="Arial"/>
                <a:ea typeface="Arial"/>
                <a:cs typeface="Arial"/>
                <a:sym typeface="Arial"/>
              </a:rPr>
              <a:t> Vous avez également la possibilité de gérer la confidentialité de votre espace santé (par exemple masquer un ou tous vos documents, bloquer des professionnels  de santé ou tout simplement fermer votre espace santé). Pour plus d’informations sur vos droits, vous pouvez consulter la page données personnelles de mon espace santé (</a:t>
            </a:r>
            <a:r>
              <a:rPr lang="fr-FR" sz="1100" u="sng">
                <a:solidFill>
                  <a:srgbClr val="0C419A"/>
                </a:solidFill>
                <a:latin typeface="Arial"/>
                <a:ea typeface="Arial"/>
                <a:cs typeface="Arial"/>
                <a:sym typeface="Arial"/>
              </a:rPr>
              <a:t>h</a:t>
            </a:r>
            <a:r>
              <a:rPr lang="fr-FR" sz="1100" u="sng">
                <a:solidFill>
                  <a:srgbClr val="0C419A"/>
                </a:solidFill>
                <a:latin typeface="Arial"/>
                <a:ea typeface="Arial"/>
                <a:cs typeface="Arial"/>
                <a:sym typeface="Arial"/>
                <a:hlinkClick r:id="rId2">
                  <a:extLst>
                    <a:ext uri="{A12FA001-AC4F-418D-AE19-62706E023703}">
                      <ahyp:hlinkClr val="tx"/>
                    </a:ext>
                  </a:extLst>
                </a:hlinkClick>
              </a:rPr>
              <a:t>ttps://www.monespacesante.fr/protection-donnees-personnelles</a:t>
            </a:r>
            <a:r>
              <a:rPr lang="fr-FR" sz="1100">
                <a:solidFill>
                  <a:srgbClr val="0C419A"/>
                </a:solidFill>
                <a:latin typeface="Arial"/>
                <a:ea typeface="Arial"/>
                <a:cs typeface="Arial"/>
                <a:sym typeface="Arial"/>
              </a:rPr>
              <a:t>)</a:t>
            </a:r>
            <a:endParaRPr b="1" sz="1100" u="sng">
              <a:solidFill>
                <a:srgbClr val="0C419A"/>
              </a:solidFill>
              <a:latin typeface="Arial"/>
              <a:ea typeface="Arial"/>
              <a:cs typeface="Arial"/>
              <a:sym typeface="Arial"/>
            </a:endParaRPr>
          </a:p>
          <a:p>
            <a:pPr indent="0" lvl="0" marL="0" rtl="0" algn="just">
              <a:lnSpc>
                <a:spcPct val="115000"/>
              </a:lnSpc>
              <a:spcBef>
                <a:spcPts val="1200"/>
              </a:spcBef>
              <a:spcAft>
                <a:spcPts val="0"/>
              </a:spcAft>
              <a:buClr>
                <a:schemeClr val="dk1"/>
              </a:buClr>
              <a:buSzPts val="1100"/>
              <a:buFont typeface="Arial"/>
              <a:buNone/>
            </a:pPr>
            <a:r>
              <a:rPr b="1" lang="fr-FR" sz="1100" u="sng">
                <a:solidFill>
                  <a:srgbClr val="0C419A"/>
                </a:solidFill>
                <a:latin typeface="Arial"/>
                <a:ea typeface="Arial"/>
                <a:cs typeface="Arial"/>
                <a:sym typeface="Arial"/>
              </a:rPr>
              <a:t>Information plus informelle</a:t>
            </a:r>
            <a:r>
              <a:rPr b="1" lang="fr-FR" sz="1100">
                <a:solidFill>
                  <a:srgbClr val="0C419A"/>
                </a:solidFill>
                <a:latin typeface="Arial"/>
                <a:ea typeface="Arial"/>
                <a:cs typeface="Arial"/>
                <a:sym typeface="Arial"/>
              </a:rPr>
              <a:t> :</a:t>
            </a:r>
            <a:r>
              <a:rPr lang="fr-FR" sz="1100">
                <a:solidFill>
                  <a:srgbClr val="0C419A"/>
                </a:solidFill>
                <a:latin typeface="Arial"/>
                <a:ea typeface="Arial"/>
                <a:cs typeface="Arial"/>
                <a:sym typeface="Arial"/>
              </a:rPr>
              <a:t> Avec l’arrivée de Mon espace santé, le carnet de santé numérique des français, vous pouvez désormais retrouver tous vos documents de santé (comptes-rendus, résultats d’examens, courriers, etc.) dans un endroit unique et sécurisé ! Sauf opposition de votre part, je déposerai donc les documents issus de</a:t>
            </a:r>
            <a:r>
              <a:rPr i="1" lang="fr-FR" sz="1100">
                <a:solidFill>
                  <a:srgbClr val="0C419A"/>
                </a:solidFill>
                <a:highlight>
                  <a:srgbClr val="D9D9D9"/>
                </a:highlight>
                <a:latin typeface="Arial"/>
                <a:ea typeface="Arial"/>
                <a:cs typeface="Arial"/>
                <a:sym typeface="Arial"/>
              </a:rPr>
              <a:t> [acte de prise en charge] [citer si pertinent] </a:t>
            </a:r>
            <a:r>
              <a:rPr lang="fr-FR" sz="1100">
                <a:solidFill>
                  <a:srgbClr val="0C419A"/>
                </a:solidFill>
                <a:latin typeface="Arial"/>
                <a:ea typeface="Arial"/>
                <a:cs typeface="Arial"/>
                <a:sym typeface="Arial"/>
              </a:rPr>
              <a:t>dans votre espace santé, </a:t>
            </a:r>
            <a:r>
              <a:rPr lang="fr-FR" sz="1100">
                <a:solidFill>
                  <a:srgbClr val="0C419A"/>
                </a:solidFill>
                <a:latin typeface="Arial"/>
                <a:ea typeface="Arial"/>
                <a:cs typeface="Arial"/>
                <a:sym typeface="Arial"/>
                <a:extLst>
                  <a:ext uri="http://customooxmlschemas.google.com/">
                    <go:slidesCustomData xmlns:go="http://customooxmlschemas.google.com/" textRoundtripDataId="190"/>
                  </a:ext>
                </a:extLst>
              </a:rPr>
              <a:t>et je serai peut-être amené consulter les documents et informations disponibles dans votre profil Mon espace santé utiles à votre prise en charge</a:t>
            </a:r>
            <a:r>
              <a:rPr lang="fr-FR" sz="1100">
                <a:solidFill>
                  <a:srgbClr val="0C419A"/>
                </a:solidFill>
                <a:latin typeface="Arial"/>
                <a:ea typeface="Arial"/>
                <a:cs typeface="Arial"/>
                <a:sym typeface="Arial"/>
              </a:rPr>
              <a:t>. Ça va vous simplifier la vie pour ne perdre aucun document et pour que votre suivi médical soit facilité (par exemple si vous déménagez, si vous êtes admis en état d’urgence, quand vous allez voir mes confrères, etc.)</a:t>
            </a:r>
            <a:endParaRPr sz="1100">
              <a:solidFill>
                <a:srgbClr val="0C419A"/>
              </a:solidFill>
              <a:latin typeface="Arial"/>
              <a:ea typeface="Arial"/>
              <a:cs typeface="Arial"/>
              <a:sym typeface="Arial"/>
            </a:endParaRPr>
          </a:p>
          <a:p>
            <a:pPr indent="0" lvl="0" marL="0" rtl="0" algn="l">
              <a:lnSpc>
                <a:spcPct val="100000"/>
              </a:lnSpc>
              <a:spcBef>
                <a:spcPts val="1200"/>
              </a:spcBef>
              <a:spcAft>
                <a:spcPts val="0"/>
              </a:spcAft>
              <a:buSzPts val="1400"/>
              <a:buNone/>
            </a:pPr>
            <a:r>
              <a:t/>
            </a:r>
            <a:endParaRPr/>
          </a:p>
        </p:txBody>
      </p:sp>
      <p:sp>
        <p:nvSpPr>
          <p:cNvPr id="205" name="Google Shape;205;g1352a017951_0_1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FR"/>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132f8dabbae_0_0:notes"/>
          <p:cNvSpPr/>
          <p:nvPr>
            <p:ph idx="2" type="sldImg"/>
          </p:nvPr>
        </p:nvSpPr>
        <p:spPr>
          <a:xfrm>
            <a:off x="2360613" y="1143000"/>
            <a:ext cx="21369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5" name="Google Shape;225;g132f8dabbae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fr-FR" sz="1050">
                <a:highlight>
                  <a:srgbClr val="FFFFFF"/>
                </a:highlight>
                <a:latin typeface="Roboto"/>
                <a:ea typeface="Roboto"/>
                <a:cs typeface="Roboto"/>
                <a:sym typeface="Roboto"/>
              </a:rPr>
              <a:t>100 dernières traces</a:t>
            </a:r>
            <a:endParaRPr/>
          </a:p>
        </p:txBody>
      </p:sp>
      <p:sp>
        <p:nvSpPr>
          <p:cNvPr id="226" name="Google Shape;226;g132f8dabbae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FR"/>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132f8dabbae_0_27:notes"/>
          <p:cNvSpPr/>
          <p:nvPr>
            <p:ph idx="2" type="sldImg"/>
          </p:nvPr>
        </p:nvSpPr>
        <p:spPr>
          <a:xfrm>
            <a:off x="2360613" y="1143000"/>
            <a:ext cx="21369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3" name="Google Shape;253;g132f8dabbae_0_2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4" name="Google Shape;254;g132f8dabbae_0_2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FR"/>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e de titre" type="title">
  <p:cSld name="TITLE">
    <p:spTree>
      <p:nvGrpSpPr>
        <p:cNvPr id="15" name="Shape 15"/>
        <p:cNvGrpSpPr/>
        <p:nvPr/>
      </p:nvGrpSpPr>
      <p:grpSpPr>
        <a:xfrm>
          <a:off x="0" y="0"/>
          <a:ext cx="0" cy="0"/>
          <a:chOff x="0" y="0"/>
          <a:chExt cx="0" cy="0"/>
        </a:xfrm>
      </p:grpSpPr>
      <p:sp>
        <p:nvSpPr>
          <p:cNvPr id="16" name="Google Shape;16;p4"/>
          <p:cNvSpPr txBox="1"/>
          <p:nvPr>
            <p:ph type="ctrTitle"/>
          </p:nvPr>
        </p:nvSpPr>
        <p:spPr>
          <a:xfrm>
            <a:off x="514350" y="1621191"/>
            <a:ext cx="5829300" cy="3448756"/>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4"/>
          <p:cNvSpPr txBox="1"/>
          <p:nvPr>
            <p:ph idx="1" type="subTitle"/>
          </p:nvPr>
        </p:nvSpPr>
        <p:spPr>
          <a:xfrm>
            <a:off x="857250" y="5202944"/>
            <a:ext cx="5143500" cy="2391656"/>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sp>
        <p:nvSpPr>
          <p:cNvPr id="18" name="Google Shape;18;p4"/>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4"/>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4"/>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et texte vertical" type="vertTx">
  <p:cSld name="VERTICAL_TEXT">
    <p:spTree>
      <p:nvGrpSpPr>
        <p:cNvPr id="72" name="Shape 72"/>
        <p:cNvGrpSpPr/>
        <p:nvPr/>
      </p:nvGrpSpPr>
      <p:grpSpPr>
        <a:xfrm>
          <a:off x="0" y="0"/>
          <a:ext cx="0" cy="0"/>
          <a:chOff x="0" y="0"/>
          <a:chExt cx="0" cy="0"/>
        </a:xfrm>
      </p:grpSpPr>
      <p:sp>
        <p:nvSpPr>
          <p:cNvPr id="73" name="Google Shape;73;p13"/>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13"/>
          <p:cNvSpPr txBox="1"/>
          <p:nvPr>
            <p:ph idx="1" type="body"/>
          </p:nvPr>
        </p:nvSpPr>
        <p:spPr>
          <a:xfrm rot="5400000">
            <a:off x="286367" y="2822135"/>
            <a:ext cx="6285266" cy="59150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75" name="Google Shape;75;p13"/>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3"/>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13"/>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vertical et texte" type="vertTitleAndTx">
  <p:cSld name="VERTICAL_TITLE_AND_VERTICAL_TEXT">
    <p:spTree>
      <p:nvGrpSpPr>
        <p:cNvPr id="78" name="Shape 78"/>
        <p:cNvGrpSpPr/>
        <p:nvPr/>
      </p:nvGrpSpPr>
      <p:grpSpPr>
        <a:xfrm>
          <a:off x="0" y="0"/>
          <a:ext cx="0" cy="0"/>
          <a:chOff x="0" y="0"/>
          <a:chExt cx="0" cy="0"/>
        </a:xfrm>
      </p:grpSpPr>
      <p:sp>
        <p:nvSpPr>
          <p:cNvPr id="79" name="Google Shape;79;p14"/>
          <p:cNvSpPr txBox="1"/>
          <p:nvPr>
            <p:ph type="title"/>
          </p:nvPr>
        </p:nvSpPr>
        <p:spPr>
          <a:xfrm rot="5400000">
            <a:off x="1449696" y="3985464"/>
            <a:ext cx="8394877" cy="147875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14"/>
          <p:cNvSpPr txBox="1"/>
          <p:nvPr>
            <p:ph idx="1" type="body"/>
          </p:nvPr>
        </p:nvSpPr>
        <p:spPr>
          <a:xfrm rot="5400000">
            <a:off x="-1550679" y="2549570"/>
            <a:ext cx="8394877" cy="43505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81" name="Google Shape;81;p14"/>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14"/>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14"/>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et contenu" type="obj">
  <p:cSld name="OBJECT">
    <p:spTree>
      <p:nvGrpSpPr>
        <p:cNvPr id="21" name="Shape 21"/>
        <p:cNvGrpSpPr/>
        <p:nvPr/>
      </p:nvGrpSpPr>
      <p:grpSpPr>
        <a:xfrm>
          <a:off x="0" y="0"/>
          <a:ext cx="0" cy="0"/>
          <a:chOff x="0" y="0"/>
          <a:chExt cx="0" cy="0"/>
        </a:xfrm>
      </p:grpSpPr>
      <p:sp>
        <p:nvSpPr>
          <p:cNvPr id="22" name="Google Shape;22;p5"/>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5"/>
          <p:cNvSpPr txBox="1"/>
          <p:nvPr>
            <p:ph idx="1" type="body"/>
          </p:nvPr>
        </p:nvSpPr>
        <p:spPr>
          <a:xfrm>
            <a:off x="471488" y="2637014"/>
            <a:ext cx="5915025" cy="628526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4" name="Google Shape;24;p5"/>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5"/>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5"/>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de section" type="secHead">
  <p:cSld name="SECTION_HEADER">
    <p:spTree>
      <p:nvGrpSpPr>
        <p:cNvPr id="27" name="Shape 27"/>
        <p:cNvGrpSpPr/>
        <p:nvPr/>
      </p:nvGrpSpPr>
      <p:grpSpPr>
        <a:xfrm>
          <a:off x="0" y="0"/>
          <a:ext cx="0" cy="0"/>
          <a:chOff x="0" y="0"/>
          <a:chExt cx="0" cy="0"/>
        </a:xfrm>
      </p:grpSpPr>
      <p:sp>
        <p:nvSpPr>
          <p:cNvPr id="28" name="Google Shape;28;p6"/>
          <p:cNvSpPr txBox="1"/>
          <p:nvPr>
            <p:ph type="title"/>
          </p:nvPr>
        </p:nvSpPr>
        <p:spPr>
          <a:xfrm>
            <a:off x="467916" y="2469624"/>
            <a:ext cx="5915025" cy="412062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6"/>
          <p:cNvSpPr txBox="1"/>
          <p:nvPr>
            <p:ph idx="1" type="body"/>
          </p:nvPr>
        </p:nvSpPr>
        <p:spPr>
          <a:xfrm>
            <a:off x="467916" y="6629226"/>
            <a:ext cx="5915025" cy="216693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sz="1800">
                <a:solidFill>
                  <a:schemeClr val="dk1"/>
                </a:solidFill>
              </a:defRPr>
            </a:lvl1pPr>
            <a:lvl2pPr indent="-228600" lvl="1" marL="914400" algn="l">
              <a:lnSpc>
                <a:spcPct val="90000"/>
              </a:lnSpc>
              <a:spcBef>
                <a:spcPts val="375"/>
              </a:spcBef>
              <a:spcAft>
                <a:spcPts val="0"/>
              </a:spcAft>
              <a:buClr>
                <a:srgbClr val="888888"/>
              </a:buClr>
              <a:buSzPts val="1500"/>
              <a:buNone/>
              <a:defRPr sz="1500">
                <a:solidFill>
                  <a:srgbClr val="888888"/>
                </a:solidFill>
              </a:defRPr>
            </a:lvl2pPr>
            <a:lvl3pPr indent="-228600" lvl="2" marL="1371600" algn="l">
              <a:lnSpc>
                <a:spcPct val="90000"/>
              </a:lnSpc>
              <a:spcBef>
                <a:spcPts val="375"/>
              </a:spcBef>
              <a:spcAft>
                <a:spcPts val="0"/>
              </a:spcAft>
              <a:buClr>
                <a:srgbClr val="888888"/>
              </a:buClr>
              <a:buSzPts val="1350"/>
              <a:buNone/>
              <a:defRPr sz="1350">
                <a:solidFill>
                  <a:srgbClr val="888888"/>
                </a:solidFill>
              </a:defRPr>
            </a:lvl3pPr>
            <a:lvl4pPr indent="-228600" lvl="3" marL="1828800" algn="l">
              <a:lnSpc>
                <a:spcPct val="90000"/>
              </a:lnSpc>
              <a:spcBef>
                <a:spcPts val="375"/>
              </a:spcBef>
              <a:spcAft>
                <a:spcPts val="0"/>
              </a:spcAft>
              <a:buClr>
                <a:srgbClr val="888888"/>
              </a:buClr>
              <a:buSzPts val="1200"/>
              <a:buNone/>
              <a:defRPr sz="1200">
                <a:solidFill>
                  <a:srgbClr val="888888"/>
                </a:solidFill>
              </a:defRPr>
            </a:lvl4pPr>
            <a:lvl5pPr indent="-228600" lvl="4" marL="2286000" algn="l">
              <a:lnSpc>
                <a:spcPct val="90000"/>
              </a:lnSpc>
              <a:spcBef>
                <a:spcPts val="375"/>
              </a:spcBef>
              <a:spcAft>
                <a:spcPts val="0"/>
              </a:spcAft>
              <a:buClr>
                <a:srgbClr val="888888"/>
              </a:buClr>
              <a:buSzPts val="1200"/>
              <a:buNone/>
              <a:defRPr sz="1200">
                <a:solidFill>
                  <a:srgbClr val="888888"/>
                </a:solidFill>
              </a:defRPr>
            </a:lvl5pPr>
            <a:lvl6pPr indent="-228600" lvl="5" marL="2743200" algn="l">
              <a:lnSpc>
                <a:spcPct val="90000"/>
              </a:lnSpc>
              <a:spcBef>
                <a:spcPts val="375"/>
              </a:spcBef>
              <a:spcAft>
                <a:spcPts val="0"/>
              </a:spcAft>
              <a:buClr>
                <a:srgbClr val="888888"/>
              </a:buClr>
              <a:buSzPts val="1200"/>
              <a:buNone/>
              <a:defRPr sz="1200">
                <a:solidFill>
                  <a:srgbClr val="888888"/>
                </a:solidFill>
              </a:defRPr>
            </a:lvl6pPr>
            <a:lvl7pPr indent="-228600" lvl="6" marL="3200400" algn="l">
              <a:lnSpc>
                <a:spcPct val="90000"/>
              </a:lnSpc>
              <a:spcBef>
                <a:spcPts val="375"/>
              </a:spcBef>
              <a:spcAft>
                <a:spcPts val="0"/>
              </a:spcAft>
              <a:buClr>
                <a:srgbClr val="888888"/>
              </a:buClr>
              <a:buSzPts val="1200"/>
              <a:buNone/>
              <a:defRPr sz="1200">
                <a:solidFill>
                  <a:srgbClr val="888888"/>
                </a:solidFill>
              </a:defRPr>
            </a:lvl7pPr>
            <a:lvl8pPr indent="-228600" lvl="7" marL="3657600" algn="l">
              <a:lnSpc>
                <a:spcPct val="90000"/>
              </a:lnSpc>
              <a:spcBef>
                <a:spcPts val="375"/>
              </a:spcBef>
              <a:spcAft>
                <a:spcPts val="0"/>
              </a:spcAft>
              <a:buClr>
                <a:srgbClr val="888888"/>
              </a:buClr>
              <a:buSzPts val="1200"/>
              <a:buNone/>
              <a:defRPr sz="1200">
                <a:solidFill>
                  <a:srgbClr val="888888"/>
                </a:solidFill>
              </a:defRPr>
            </a:lvl8pPr>
            <a:lvl9pPr indent="-228600" lvl="8" marL="4114800" algn="l">
              <a:lnSpc>
                <a:spcPct val="90000"/>
              </a:lnSpc>
              <a:spcBef>
                <a:spcPts val="375"/>
              </a:spcBef>
              <a:spcAft>
                <a:spcPts val="0"/>
              </a:spcAft>
              <a:buClr>
                <a:srgbClr val="888888"/>
              </a:buClr>
              <a:buSzPts val="1200"/>
              <a:buNone/>
              <a:defRPr sz="1200">
                <a:solidFill>
                  <a:srgbClr val="888888"/>
                </a:solidFill>
              </a:defRPr>
            </a:lvl9pPr>
          </a:lstStyle>
          <a:p/>
        </p:txBody>
      </p:sp>
      <p:sp>
        <p:nvSpPr>
          <p:cNvPr id="30" name="Google Shape;30;p6"/>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6"/>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6"/>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ux contenus" type="twoObj">
  <p:cSld name="TWO_OBJECTS">
    <p:spTree>
      <p:nvGrpSpPr>
        <p:cNvPr id="33" name="Shape 33"/>
        <p:cNvGrpSpPr/>
        <p:nvPr/>
      </p:nvGrpSpPr>
      <p:grpSpPr>
        <a:xfrm>
          <a:off x="0" y="0"/>
          <a:ext cx="0" cy="0"/>
          <a:chOff x="0" y="0"/>
          <a:chExt cx="0" cy="0"/>
        </a:xfrm>
      </p:grpSpPr>
      <p:sp>
        <p:nvSpPr>
          <p:cNvPr id="34" name="Google Shape;34;p7"/>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7"/>
          <p:cNvSpPr txBox="1"/>
          <p:nvPr>
            <p:ph idx="1" type="body"/>
          </p:nvPr>
        </p:nvSpPr>
        <p:spPr>
          <a:xfrm>
            <a:off x="471488" y="2637014"/>
            <a:ext cx="2914650" cy="628526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36" name="Google Shape;36;p7"/>
          <p:cNvSpPr txBox="1"/>
          <p:nvPr>
            <p:ph idx="2" type="body"/>
          </p:nvPr>
        </p:nvSpPr>
        <p:spPr>
          <a:xfrm>
            <a:off x="3471863" y="2637014"/>
            <a:ext cx="2914650" cy="628526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37" name="Google Shape;37;p7"/>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7"/>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7"/>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ison" type="twoTxTwoObj">
  <p:cSld name="TWO_OBJECTS_WITH_TEXT">
    <p:spTree>
      <p:nvGrpSpPr>
        <p:cNvPr id="40" name="Shape 40"/>
        <p:cNvGrpSpPr/>
        <p:nvPr/>
      </p:nvGrpSpPr>
      <p:grpSpPr>
        <a:xfrm>
          <a:off x="0" y="0"/>
          <a:ext cx="0" cy="0"/>
          <a:chOff x="0" y="0"/>
          <a:chExt cx="0" cy="0"/>
        </a:xfrm>
      </p:grpSpPr>
      <p:sp>
        <p:nvSpPr>
          <p:cNvPr id="41" name="Google Shape;41;p8"/>
          <p:cNvSpPr txBox="1"/>
          <p:nvPr>
            <p:ph type="title"/>
          </p:nvPr>
        </p:nvSpPr>
        <p:spPr>
          <a:xfrm>
            <a:off x="472381"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8"/>
          <p:cNvSpPr txBox="1"/>
          <p:nvPr>
            <p:ph idx="1" type="body"/>
          </p:nvPr>
        </p:nvSpPr>
        <p:spPr>
          <a:xfrm>
            <a:off x="472381" y="2428347"/>
            <a:ext cx="2901255" cy="1190095"/>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43" name="Google Shape;43;p8"/>
          <p:cNvSpPr txBox="1"/>
          <p:nvPr>
            <p:ph idx="2" type="body"/>
          </p:nvPr>
        </p:nvSpPr>
        <p:spPr>
          <a:xfrm>
            <a:off x="472381" y="3618442"/>
            <a:ext cx="2901255" cy="532218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4" name="Google Shape;44;p8"/>
          <p:cNvSpPr txBox="1"/>
          <p:nvPr>
            <p:ph idx="3" type="body"/>
          </p:nvPr>
        </p:nvSpPr>
        <p:spPr>
          <a:xfrm>
            <a:off x="3471863" y="2428347"/>
            <a:ext cx="2915543" cy="1190095"/>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45" name="Google Shape;45;p8"/>
          <p:cNvSpPr txBox="1"/>
          <p:nvPr>
            <p:ph idx="4" type="body"/>
          </p:nvPr>
        </p:nvSpPr>
        <p:spPr>
          <a:xfrm>
            <a:off x="3471863" y="3618442"/>
            <a:ext cx="2915543" cy="532218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6" name="Google Shape;46;p8"/>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8"/>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8"/>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seul" type="titleOnly">
  <p:cSld name="TITLE_ONLY">
    <p:spTree>
      <p:nvGrpSpPr>
        <p:cNvPr id="49" name="Shape 49"/>
        <p:cNvGrpSpPr/>
        <p:nvPr/>
      </p:nvGrpSpPr>
      <p:grpSpPr>
        <a:xfrm>
          <a:off x="0" y="0"/>
          <a:ext cx="0" cy="0"/>
          <a:chOff x="0" y="0"/>
          <a:chExt cx="0" cy="0"/>
        </a:xfrm>
      </p:grpSpPr>
      <p:sp>
        <p:nvSpPr>
          <p:cNvPr id="50" name="Google Shape;50;p9"/>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9"/>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9"/>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9"/>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ide" type="blank">
  <p:cSld name="BLANK">
    <p:spTree>
      <p:nvGrpSpPr>
        <p:cNvPr id="54" name="Shape 54"/>
        <p:cNvGrpSpPr/>
        <p:nvPr/>
      </p:nvGrpSpPr>
      <p:grpSpPr>
        <a:xfrm>
          <a:off x="0" y="0"/>
          <a:ext cx="0" cy="0"/>
          <a:chOff x="0" y="0"/>
          <a:chExt cx="0" cy="0"/>
        </a:xfrm>
      </p:grpSpPr>
      <p:sp>
        <p:nvSpPr>
          <p:cNvPr id="55" name="Google Shape;55;p10"/>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0"/>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10"/>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u avec légende" type="objTx">
  <p:cSld name="OBJECT_WITH_CAPTION_TEXT">
    <p:spTree>
      <p:nvGrpSpPr>
        <p:cNvPr id="58" name="Shape 58"/>
        <p:cNvGrpSpPr/>
        <p:nvPr/>
      </p:nvGrpSpPr>
      <p:grpSpPr>
        <a:xfrm>
          <a:off x="0" y="0"/>
          <a:ext cx="0" cy="0"/>
          <a:chOff x="0" y="0"/>
          <a:chExt cx="0" cy="0"/>
        </a:xfrm>
      </p:grpSpPr>
      <p:sp>
        <p:nvSpPr>
          <p:cNvPr id="59" name="Google Shape;59;p11"/>
          <p:cNvSpPr txBox="1"/>
          <p:nvPr>
            <p:ph type="title"/>
          </p:nvPr>
        </p:nvSpPr>
        <p:spPr>
          <a:xfrm>
            <a:off x="472381" y="660400"/>
            <a:ext cx="2211884" cy="23114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1"/>
          <p:cNvSpPr txBox="1"/>
          <p:nvPr>
            <p:ph idx="1" type="body"/>
          </p:nvPr>
        </p:nvSpPr>
        <p:spPr>
          <a:xfrm>
            <a:off x="2915543" y="1426283"/>
            <a:ext cx="3471863" cy="7039681"/>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750"/>
              </a:spcBef>
              <a:spcAft>
                <a:spcPts val="0"/>
              </a:spcAft>
              <a:buClr>
                <a:schemeClr val="dk1"/>
              </a:buClr>
              <a:buSzPts val="2400"/>
              <a:buChar char="•"/>
              <a:defRPr sz="2400"/>
            </a:lvl1pPr>
            <a:lvl2pPr indent="-361950" lvl="1" marL="914400" algn="l">
              <a:lnSpc>
                <a:spcPct val="90000"/>
              </a:lnSpc>
              <a:spcBef>
                <a:spcPts val="375"/>
              </a:spcBef>
              <a:spcAft>
                <a:spcPts val="0"/>
              </a:spcAft>
              <a:buClr>
                <a:schemeClr val="dk1"/>
              </a:buClr>
              <a:buSzPts val="2100"/>
              <a:buChar char="•"/>
              <a:defRPr sz="2100"/>
            </a:lvl2pPr>
            <a:lvl3pPr indent="-342900" lvl="2" marL="1371600" algn="l">
              <a:lnSpc>
                <a:spcPct val="90000"/>
              </a:lnSpc>
              <a:spcBef>
                <a:spcPts val="375"/>
              </a:spcBef>
              <a:spcAft>
                <a:spcPts val="0"/>
              </a:spcAft>
              <a:buClr>
                <a:schemeClr val="dk1"/>
              </a:buClr>
              <a:buSzPts val="1800"/>
              <a:buChar char="•"/>
              <a:defRPr sz="1800"/>
            </a:lvl3pPr>
            <a:lvl4pPr indent="-323850" lvl="3" marL="1828800" algn="l">
              <a:lnSpc>
                <a:spcPct val="90000"/>
              </a:lnSpc>
              <a:spcBef>
                <a:spcPts val="375"/>
              </a:spcBef>
              <a:spcAft>
                <a:spcPts val="0"/>
              </a:spcAft>
              <a:buClr>
                <a:schemeClr val="dk1"/>
              </a:buClr>
              <a:buSzPts val="1500"/>
              <a:buChar char="•"/>
              <a:defRPr sz="1500"/>
            </a:lvl4pPr>
            <a:lvl5pPr indent="-323850" lvl="4" marL="2286000" algn="l">
              <a:lnSpc>
                <a:spcPct val="90000"/>
              </a:lnSpc>
              <a:spcBef>
                <a:spcPts val="375"/>
              </a:spcBef>
              <a:spcAft>
                <a:spcPts val="0"/>
              </a:spcAft>
              <a:buClr>
                <a:schemeClr val="dk1"/>
              </a:buClr>
              <a:buSzPts val="1500"/>
              <a:buChar char="•"/>
              <a:defRPr sz="1500"/>
            </a:lvl5pPr>
            <a:lvl6pPr indent="-323850" lvl="5" marL="2743200" algn="l">
              <a:lnSpc>
                <a:spcPct val="90000"/>
              </a:lnSpc>
              <a:spcBef>
                <a:spcPts val="375"/>
              </a:spcBef>
              <a:spcAft>
                <a:spcPts val="0"/>
              </a:spcAft>
              <a:buClr>
                <a:schemeClr val="dk1"/>
              </a:buClr>
              <a:buSzPts val="1500"/>
              <a:buChar char="•"/>
              <a:defRPr sz="1500"/>
            </a:lvl6pPr>
            <a:lvl7pPr indent="-323850" lvl="6" marL="3200400" algn="l">
              <a:lnSpc>
                <a:spcPct val="90000"/>
              </a:lnSpc>
              <a:spcBef>
                <a:spcPts val="375"/>
              </a:spcBef>
              <a:spcAft>
                <a:spcPts val="0"/>
              </a:spcAft>
              <a:buClr>
                <a:schemeClr val="dk1"/>
              </a:buClr>
              <a:buSzPts val="1500"/>
              <a:buChar char="•"/>
              <a:defRPr sz="1500"/>
            </a:lvl7pPr>
            <a:lvl8pPr indent="-323850" lvl="7" marL="3657600" algn="l">
              <a:lnSpc>
                <a:spcPct val="90000"/>
              </a:lnSpc>
              <a:spcBef>
                <a:spcPts val="375"/>
              </a:spcBef>
              <a:spcAft>
                <a:spcPts val="0"/>
              </a:spcAft>
              <a:buClr>
                <a:schemeClr val="dk1"/>
              </a:buClr>
              <a:buSzPts val="1500"/>
              <a:buChar char="•"/>
              <a:defRPr sz="1500"/>
            </a:lvl8pPr>
            <a:lvl9pPr indent="-323850" lvl="8" marL="4114800" algn="l">
              <a:lnSpc>
                <a:spcPct val="90000"/>
              </a:lnSpc>
              <a:spcBef>
                <a:spcPts val="375"/>
              </a:spcBef>
              <a:spcAft>
                <a:spcPts val="0"/>
              </a:spcAft>
              <a:buClr>
                <a:schemeClr val="dk1"/>
              </a:buClr>
              <a:buSzPts val="1500"/>
              <a:buChar char="•"/>
              <a:defRPr sz="1500"/>
            </a:lvl9pPr>
          </a:lstStyle>
          <a:p/>
        </p:txBody>
      </p:sp>
      <p:sp>
        <p:nvSpPr>
          <p:cNvPr id="61" name="Google Shape;61;p11"/>
          <p:cNvSpPr txBox="1"/>
          <p:nvPr>
            <p:ph idx="2" type="body"/>
          </p:nvPr>
        </p:nvSpPr>
        <p:spPr>
          <a:xfrm>
            <a:off x="472381" y="2971800"/>
            <a:ext cx="2211884" cy="55056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62" name="Google Shape;62;p11"/>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1"/>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11"/>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avec légende" type="picTx">
  <p:cSld name="PICTURE_WITH_CAPTION_TEXT">
    <p:spTree>
      <p:nvGrpSpPr>
        <p:cNvPr id="65" name="Shape 65"/>
        <p:cNvGrpSpPr/>
        <p:nvPr/>
      </p:nvGrpSpPr>
      <p:grpSpPr>
        <a:xfrm>
          <a:off x="0" y="0"/>
          <a:ext cx="0" cy="0"/>
          <a:chOff x="0" y="0"/>
          <a:chExt cx="0" cy="0"/>
        </a:xfrm>
      </p:grpSpPr>
      <p:sp>
        <p:nvSpPr>
          <p:cNvPr id="66" name="Google Shape;66;p12"/>
          <p:cNvSpPr txBox="1"/>
          <p:nvPr>
            <p:ph type="title"/>
          </p:nvPr>
        </p:nvSpPr>
        <p:spPr>
          <a:xfrm>
            <a:off x="472381" y="660400"/>
            <a:ext cx="2211884" cy="23114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2"/>
          <p:cNvSpPr/>
          <p:nvPr>
            <p:ph idx="2" type="pic"/>
          </p:nvPr>
        </p:nvSpPr>
        <p:spPr>
          <a:xfrm>
            <a:off x="2915543" y="1426283"/>
            <a:ext cx="3471863" cy="7039681"/>
          </a:xfrm>
          <a:prstGeom prst="rect">
            <a:avLst/>
          </a:prstGeom>
          <a:noFill/>
          <a:ln>
            <a:noFill/>
          </a:ln>
        </p:spPr>
      </p:sp>
      <p:sp>
        <p:nvSpPr>
          <p:cNvPr id="68" name="Google Shape;68;p12"/>
          <p:cNvSpPr txBox="1"/>
          <p:nvPr>
            <p:ph idx="1" type="body"/>
          </p:nvPr>
        </p:nvSpPr>
        <p:spPr>
          <a:xfrm>
            <a:off x="472381" y="2971800"/>
            <a:ext cx="2211884" cy="55056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69" name="Google Shape;69;p12"/>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2"/>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12"/>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3"/>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3"/>
          <p:cNvSpPr txBox="1"/>
          <p:nvPr>
            <p:ph idx="1" type="body"/>
          </p:nvPr>
        </p:nvSpPr>
        <p:spPr>
          <a:xfrm>
            <a:off x="471488" y="2637014"/>
            <a:ext cx="5915025" cy="6285266"/>
          </a:xfrm>
          <a:prstGeom prst="rect">
            <a:avLst/>
          </a:prstGeom>
          <a:noFill/>
          <a:ln>
            <a:noFill/>
          </a:ln>
        </p:spPr>
        <p:txBody>
          <a:bodyPr anchorCtr="0" anchor="t" bIns="45700" lIns="91425" spcFirstLastPara="1" rIns="91425" wrap="square" tIns="45700">
            <a:normAutofit/>
          </a:bodyPr>
          <a:lstStyle>
            <a:lvl1pPr indent="-361950" lvl="0" marL="457200" marR="0" rtl="0" algn="l">
              <a:lnSpc>
                <a:spcPct val="90000"/>
              </a:lnSpc>
              <a:spcBef>
                <a:spcPts val="75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4325" lvl="3" marL="1828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4pPr>
            <a:lvl5pPr indent="-314325" lvl="4" marL="22860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12" name="Google Shape;12;p3"/>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3"/>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3"/>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esante.gouv.fr/" TargetMode="External"/><Relationship Id="rId4" Type="http://schemas.openxmlformats.org/officeDocument/2006/relationships/image" Target="../media/image5.png"/><Relationship Id="rId9" Type="http://schemas.openxmlformats.org/officeDocument/2006/relationships/image" Target="../media/image2.jpg"/><Relationship Id="rId5" Type="http://schemas.openxmlformats.org/officeDocument/2006/relationships/image" Target="../media/image1.png"/><Relationship Id="rId6" Type="http://schemas.openxmlformats.org/officeDocument/2006/relationships/image" Target="../media/image6.png"/><Relationship Id="rId7" Type="http://schemas.openxmlformats.org/officeDocument/2006/relationships/hyperlink" Target="https://emojipedia.org/light-bulb/" TargetMode="External"/><Relationship Id="rId8" Type="http://schemas.openxmlformats.org/officeDocument/2006/relationships/hyperlink" Target="https://www.monespacesante.fr/" TargetMode="External"/></Relationships>
</file>

<file path=ppt/slides/_rels/slide10.xml.rels><?xml version="1.0" encoding="UTF-8" standalone="yes"?><Relationships xmlns="http://schemas.openxmlformats.org/package/2006/relationships"><Relationship Id="rId11" Type="http://schemas.openxmlformats.org/officeDocument/2006/relationships/image" Target="../media/image19.png"/><Relationship Id="rId10" Type="http://schemas.openxmlformats.org/officeDocument/2006/relationships/image" Target="../media/image6.png"/><Relationship Id="rId12"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s://www.monespacesante.fr/" TargetMode="External"/><Relationship Id="rId4" Type="http://schemas.openxmlformats.org/officeDocument/2006/relationships/image" Target="../media/image2.jpg"/><Relationship Id="rId9" Type="http://schemas.openxmlformats.org/officeDocument/2006/relationships/image" Target="../media/image1.png"/><Relationship Id="rId5" Type="http://schemas.openxmlformats.org/officeDocument/2006/relationships/hyperlink" Target="https://emojipedia.org/light-bulb/" TargetMode="External"/><Relationship Id="rId6" Type="http://schemas.openxmlformats.org/officeDocument/2006/relationships/hyperlink" Target="https://www.dmp.fr/matrice-habilitation" TargetMode="External"/><Relationship Id="rId7" Type="http://schemas.openxmlformats.org/officeDocument/2006/relationships/hyperlink" Target="https://esante.gouv.fr/" TargetMode="External"/><Relationship Id="rId8"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emojipedia.org/pen/" TargetMode="External"/><Relationship Id="rId4" Type="http://schemas.openxmlformats.org/officeDocument/2006/relationships/hyperlink" Target="https://emojipedia.org/light-bulb/" TargetMode="External"/><Relationship Id="rId11" Type="http://schemas.openxmlformats.org/officeDocument/2006/relationships/image" Target="../media/image2.jpg"/><Relationship Id="rId10" Type="http://schemas.openxmlformats.org/officeDocument/2006/relationships/hyperlink" Target="https://www.monespacesante.fr/" TargetMode="External"/><Relationship Id="rId9"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hyperlink" Target="https://esante.gouv.fr/" TargetMode="External"/><Relationship Id="rId7" Type="http://schemas.openxmlformats.org/officeDocument/2006/relationships/image" Target="../media/image5.png"/><Relationship Id="rId8"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s://www.monespacesante.fr/" TargetMode="External"/><Relationship Id="rId4" Type="http://schemas.openxmlformats.org/officeDocument/2006/relationships/image" Target="../media/image2.jpg"/><Relationship Id="rId11" Type="http://schemas.openxmlformats.org/officeDocument/2006/relationships/image" Target="../media/image6.png"/><Relationship Id="rId10" Type="http://schemas.openxmlformats.org/officeDocument/2006/relationships/image" Target="../media/image1.png"/><Relationship Id="rId9" Type="http://schemas.openxmlformats.org/officeDocument/2006/relationships/image" Target="../media/image5.png"/><Relationship Id="rId5" Type="http://schemas.openxmlformats.org/officeDocument/2006/relationships/hyperlink" Target="https://emojipedia.org/light-bulb/" TargetMode="External"/><Relationship Id="rId6" Type="http://schemas.openxmlformats.org/officeDocument/2006/relationships/hyperlink" Target="https://www.legifrance.gouv.fr/jorf/id/JORFTEXT000045726627" TargetMode="External"/><Relationship Id="rId7" Type="http://schemas.openxmlformats.org/officeDocument/2006/relationships/hyperlink" Target="https://emojipedia.org/light-bulb/" TargetMode="External"/><Relationship Id="rId8" Type="http://schemas.openxmlformats.org/officeDocument/2006/relationships/hyperlink" Target="https://esante.gouv.fr/"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s://emojipedia.org/light-bulb/" TargetMode="External"/><Relationship Id="rId4" Type="http://schemas.openxmlformats.org/officeDocument/2006/relationships/hyperlink" Target="https://www.monespacesante.fr/" TargetMode="External"/><Relationship Id="rId9" Type="http://schemas.openxmlformats.org/officeDocument/2006/relationships/image" Target="../media/image6.png"/><Relationship Id="rId5" Type="http://schemas.openxmlformats.org/officeDocument/2006/relationships/image" Target="../media/image2.jpg"/><Relationship Id="rId6" Type="http://schemas.openxmlformats.org/officeDocument/2006/relationships/hyperlink" Target="https://esante.gouv.fr/" TargetMode="External"/><Relationship Id="rId7" Type="http://schemas.openxmlformats.org/officeDocument/2006/relationships/image" Target="../media/image5.png"/><Relationship Id="rId8"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s://www.monespacesante.fr/" TargetMode="External"/><Relationship Id="rId4" Type="http://schemas.openxmlformats.org/officeDocument/2006/relationships/image" Target="../media/image2.jpg"/><Relationship Id="rId11" Type="http://schemas.openxmlformats.org/officeDocument/2006/relationships/image" Target="../media/image6.png"/><Relationship Id="rId10" Type="http://schemas.openxmlformats.org/officeDocument/2006/relationships/image" Target="../media/image1.png"/><Relationship Id="rId9" Type="http://schemas.openxmlformats.org/officeDocument/2006/relationships/image" Target="../media/image5.png"/><Relationship Id="rId5" Type="http://schemas.openxmlformats.org/officeDocument/2006/relationships/hyperlink" Target="https://emojipedia.org/light-bulb/" TargetMode="External"/><Relationship Id="rId6" Type="http://schemas.openxmlformats.org/officeDocument/2006/relationships/hyperlink" Target="https://emojipedia.org/light-bulb/" TargetMode="External"/><Relationship Id="rId7" Type="http://schemas.openxmlformats.org/officeDocument/2006/relationships/image" Target="../media/image9.png"/><Relationship Id="rId8" Type="http://schemas.openxmlformats.org/officeDocument/2006/relationships/hyperlink" Target="https://esante.gouv.fr/" TargetMode="External"/></Relationships>
</file>

<file path=ppt/slides/_rels/slide6.xml.rels><?xml version="1.0" encoding="UTF-8" standalone="yes"?><Relationships xmlns="http://schemas.openxmlformats.org/package/2006/relationships"><Relationship Id="rId20" Type="http://schemas.openxmlformats.org/officeDocument/2006/relationships/image" Target="../media/image1.png"/><Relationship Id="rId11" Type="http://schemas.openxmlformats.org/officeDocument/2006/relationships/hyperlink" Target="https://www.monespacesante.fr/" TargetMode="External"/><Relationship Id="rId10" Type="http://schemas.openxmlformats.org/officeDocument/2006/relationships/hyperlink" Target="https://emojipedia.org/light-bulb/" TargetMode="External"/><Relationship Id="rId21" Type="http://schemas.openxmlformats.org/officeDocument/2006/relationships/image" Target="../media/image6.png"/><Relationship Id="rId13" Type="http://schemas.openxmlformats.org/officeDocument/2006/relationships/hyperlink" Target="https://www.monespacesante.fr/questions-frequentes" TargetMode="External"/><Relationship Id="rId12" Type="http://schemas.openxmlformats.org/officeDocument/2006/relationships/hyperlink" Target="https://www.monespacesante.fr/protection-donnees-personnelles" TargetMode="External"/><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s://www.monespacesante.fr/" TargetMode="External"/><Relationship Id="rId4" Type="http://schemas.openxmlformats.org/officeDocument/2006/relationships/image" Target="../media/image2.jpg"/><Relationship Id="rId9" Type="http://schemas.openxmlformats.org/officeDocument/2006/relationships/hyperlink" Target="https://emojipedia.org/pen/" TargetMode="External"/><Relationship Id="rId15" Type="http://schemas.openxmlformats.org/officeDocument/2006/relationships/hyperlink" Target="https://www.monespacesante.fr/" TargetMode="External"/><Relationship Id="rId14" Type="http://schemas.openxmlformats.org/officeDocument/2006/relationships/hyperlink" Target="https://emojipedia.org/light-bulb/" TargetMode="External"/><Relationship Id="rId17" Type="http://schemas.openxmlformats.org/officeDocument/2006/relationships/hyperlink" Target="https://www.monespacesante.fr/questions-frequentes" TargetMode="External"/><Relationship Id="rId16" Type="http://schemas.openxmlformats.org/officeDocument/2006/relationships/hyperlink" Target="https://www.monespacesante.fr/protection-donnees-personnelles" TargetMode="External"/><Relationship Id="rId5" Type="http://schemas.openxmlformats.org/officeDocument/2006/relationships/hyperlink" Target="https://emojipedia.org/light-bulb/" TargetMode="External"/><Relationship Id="rId19" Type="http://schemas.openxmlformats.org/officeDocument/2006/relationships/image" Target="../media/image5.png"/><Relationship Id="rId6" Type="http://schemas.openxmlformats.org/officeDocument/2006/relationships/hyperlink" Target="https://www.monespacesante.fr/" TargetMode="External"/><Relationship Id="rId18" Type="http://schemas.openxmlformats.org/officeDocument/2006/relationships/hyperlink" Target="https://esante.gouv.fr/" TargetMode="External"/><Relationship Id="rId7" Type="http://schemas.openxmlformats.org/officeDocument/2006/relationships/hyperlink" Target="https://www.monespacesante.fr/questions-frequentes" TargetMode="External"/><Relationship Id="rId8" Type="http://schemas.openxmlformats.org/officeDocument/2006/relationships/hyperlink" Target="https://emojipedia.org/pen/" TargetMode="External"/></Relationships>
</file>

<file path=ppt/slides/_rels/slide7.xml.rels><?xml version="1.0" encoding="UTF-8" standalone="yes"?><Relationships xmlns="http://schemas.openxmlformats.org/package/2006/relationships"><Relationship Id="rId10" Type="http://schemas.openxmlformats.org/officeDocument/2006/relationships/hyperlink" Target="https://emojipedia.org/pen/" TargetMode="External"/><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s://www.monespacesante.fr/" TargetMode="External"/><Relationship Id="rId4" Type="http://schemas.openxmlformats.org/officeDocument/2006/relationships/image" Target="../media/image2.jpg"/><Relationship Id="rId9" Type="http://schemas.openxmlformats.org/officeDocument/2006/relationships/image" Target="../media/image6.png"/><Relationship Id="rId5" Type="http://schemas.openxmlformats.org/officeDocument/2006/relationships/hyperlink" Target="https://www.monespacesante.fr/protection-donnees-personnelles" TargetMode="External"/><Relationship Id="rId6" Type="http://schemas.openxmlformats.org/officeDocument/2006/relationships/hyperlink" Target="https://esante.gouv.fr/" TargetMode="External"/><Relationship Id="rId7" Type="http://schemas.openxmlformats.org/officeDocument/2006/relationships/image" Target="../media/image5.png"/><Relationship Id="rId8" Type="http://schemas.openxmlformats.org/officeDocument/2006/relationships/image" Target="../media/image1.png"/></Relationships>
</file>

<file path=ppt/slides/_rels/slide8.xml.rels><?xml version="1.0" encoding="UTF-8" standalone="yes"?><Relationships xmlns="http://schemas.openxmlformats.org/package/2006/relationships"><Relationship Id="rId11" Type="http://schemas.openxmlformats.org/officeDocument/2006/relationships/hyperlink" Target="https://emojipedia.org/light-bulb/" TargetMode="External"/><Relationship Id="rId10" Type="http://schemas.openxmlformats.org/officeDocument/2006/relationships/hyperlink" Target="https://emojipedia.org/light-bulb/" TargetMode="External"/><Relationship Id="rId13" Type="http://schemas.openxmlformats.org/officeDocument/2006/relationships/image" Target="../media/image5.png"/><Relationship Id="rId12" Type="http://schemas.openxmlformats.org/officeDocument/2006/relationships/hyperlink" Target="https://esante.gouv.fr/" TargetMode="External"/><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s://emojipedia.org/light-bulb/" TargetMode="External"/><Relationship Id="rId4" Type="http://schemas.openxmlformats.org/officeDocument/2006/relationships/hyperlink" Target="https://www.monespacesante.fr/" TargetMode="External"/><Relationship Id="rId9" Type="http://schemas.openxmlformats.org/officeDocument/2006/relationships/hyperlink" Target="https://emojipedia.org/light-bulb/" TargetMode="External"/><Relationship Id="rId15" Type="http://schemas.openxmlformats.org/officeDocument/2006/relationships/image" Target="../media/image6.png"/><Relationship Id="rId14" Type="http://schemas.openxmlformats.org/officeDocument/2006/relationships/image" Target="../media/image1.png"/><Relationship Id="rId5" Type="http://schemas.openxmlformats.org/officeDocument/2006/relationships/image" Target="../media/image2.jpg"/><Relationship Id="rId6" Type="http://schemas.openxmlformats.org/officeDocument/2006/relationships/image" Target="../media/image17.png"/><Relationship Id="rId7" Type="http://schemas.openxmlformats.org/officeDocument/2006/relationships/image" Target="../media/image15.png"/><Relationship Id="rId8" Type="http://schemas.openxmlformats.org/officeDocument/2006/relationships/image" Target="../media/image10.png"/></Relationships>
</file>

<file path=ppt/slides/_rels/slide9.xml.rels><?xml version="1.0" encoding="UTF-8" standalone="yes"?><Relationships xmlns="http://schemas.openxmlformats.org/package/2006/relationships"><Relationship Id="rId11" Type="http://schemas.openxmlformats.org/officeDocument/2006/relationships/image" Target="../media/image5.png"/><Relationship Id="rId10" Type="http://schemas.openxmlformats.org/officeDocument/2006/relationships/hyperlink" Target="https://esante.gouv.fr/" TargetMode="External"/><Relationship Id="rId13" Type="http://schemas.openxmlformats.org/officeDocument/2006/relationships/image" Target="../media/image6.png"/><Relationship Id="rId12"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s://www.monespacesante.fr/" TargetMode="External"/><Relationship Id="rId4" Type="http://schemas.openxmlformats.org/officeDocument/2006/relationships/image" Target="../media/image2.jpg"/><Relationship Id="rId9" Type="http://schemas.openxmlformats.org/officeDocument/2006/relationships/image" Target="../media/image14.png"/><Relationship Id="rId14" Type="http://schemas.openxmlformats.org/officeDocument/2006/relationships/image" Target="../media/image12.png"/><Relationship Id="rId5" Type="http://schemas.openxmlformats.org/officeDocument/2006/relationships/image" Target="../media/image11.png"/><Relationship Id="rId6" Type="http://schemas.openxmlformats.org/officeDocument/2006/relationships/image" Target="../media/image18.png"/><Relationship Id="rId7" Type="http://schemas.openxmlformats.org/officeDocument/2006/relationships/image" Target="../media/image16.png"/><Relationship Id="rId8"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grpSp>
        <p:nvGrpSpPr>
          <p:cNvPr id="89" name="Google Shape;89;g148a03d1727_0_93"/>
          <p:cNvGrpSpPr/>
          <p:nvPr/>
        </p:nvGrpSpPr>
        <p:grpSpPr>
          <a:xfrm>
            <a:off x="0" y="8818200"/>
            <a:ext cx="6871716" cy="1084200"/>
            <a:chOff x="13900" y="8818200"/>
            <a:chExt cx="6858000" cy="1084200"/>
          </a:xfrm>
        </p:grpSpPr>
        <p:sp>
          <p:nvSpPr>
            <p:cNvPr id="90" name="Google Shape;90;g148a03d1727_0_93"/>
            <p:cNvSpPr/>
            <p:nvPr/>
          </p:nvSpPr>
          <p:spPr>
            <a:xfrm>
              <a:off x="13900" y="8818200"/>
              <a:ext cx="6858000" cy="1084200"/>
            </a:xfrm>
            <a:prstGeom prst="rect">
              <a:avLst/>
            </a:prstGeom>
            <a:solidFill>
              <a:srgbClr val="EAD1DC"/>
            </a:solidFill>
            <a:ln cap="flat" cmpd="sng" w="9525">
              <a:solidFill>
                <a:srgbClr val="EAD1DC"/>
              </a:solidFill>
              <a:prstDash val="solid"/>
              <a:round/>
              <a:headEnd len="sm" w="sm" type="none"/>
              <a:tailEnd len="sm" w="sm" type="none"/>
            </a:ln>
            <a:effectLst>
              <a:outerShdw blurRad="57150" rotWithShape="0" algn="bl" dir="5400000" dist="19050">
                <a:srgbClr val="000000">
                  <a:alpha val="0"/>
                </a:srgbClr>
              </a:outerShdw>
            </a:effectLst>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91" name="Google Shape;91;g148a03d1727_0_93">
              <a:hlinkClick r:id="rId3"/>
            </p:cNvPr>
            <p:cNvPicPr preferRelativeResize="0"/>
            <p:nvPr/>
          </p:nvPicPr>
          <p:blipFill rotWithShape="1">
            <a:blip r:embed="rId4">
              <a:alphaModFix/>
            </a:blip>
            <a:srcRect b="0" l="0" r="0" t="0"/>
            <a:stretch/>
          </p:blipFill>
          <p:spPr>
            <a:xfrm>
              <a:off x="5527880" y="9053173"/>
              <a:ext cx="1075570" cy="618628"/>
            </a:xfrm>
            <a:prstGeom prst="rect">
              <a:avLst/>
            </a:prstGeom>
            <a:noFill/>
            <a:ln>
              <a:noFill/>
            </a:ln>
          </p:spPr>
        </p:pic>
        <p:pic>
          <p:nvPicPr>
            <p:cNvPr id="92" name="Google Shape;92;g148a03d1727_0_93"/>
            <p:cNvPicPr preferRelativeResize="0"/>
            <p:nvPr/>
          </p:nvPicPr>
          <p:blipFill rotWithShape="1">
            <a:blip r:embed="rId5">
              <a:alphaModFix/>
            </a:blip>
            <a:srcRect b="0" l="0" r="0" t="0"/>
            <a:stretch/>
          </p:blipFill>
          <p:spPr>
            <a:xfrm>
              <a:off x="3432704" y="9008700"/>
              <a:ext cx="1860746" cy="667652"/>
            </a:xfrm>
            <a:prstGeom prst="rect">
              <a:avLst/>
            </a:prstGeom>
            <a:noFill/>
            <a:ln>
              <a:noFill/>
            </a:ln>
          </p:spPr>
        </p:pic>
        <p:pic>
          <p:nvPicPr>
            <p:cNvPr id="93" name="Google Shape;93;g148a03d1727_0_93"/>
            <p:cNvPicPr preferRelativeResize="0"/>
            <p:nvPr/>
          </p:nvPicPr>
          <p:blipFill rotWithShape="1">
            <a:blip r:embed="rId6">
              <a:alphaModFix/>
            </a:blip>
            <a:srcRect b="0" l="0" r="0" t="0"/>
            <a:stretch/>
          </p:blipFill>
          <p:spPr>
            <a:xfrm>
              <a:off x="2066575" y="9011539"/>
              <a:ext cx="1258477" cy="713786"/>
            </a:xfrm>
            <a:prstGeom prst="rect">
              <a:avLst/>
            </a:prstGeom>
            <a:noFill/>
            <a:ln>
              <a:noFill/>
            </a:ln>
          </p:spPr>
        </p:pic>
      </p:grpSp>
      <p:sp>
        <p:nvSpPr>
          <p:cNvPr id="94" name="Google Shape;94;g148a03d1727_0_93"/>
          <p:cNvSpPr/>
          <p:nvPr/>
        </p:nvSpPr>
        <p:spPr>
          <a:xfrm rot="787303">
            <a:off x="-224989" y="64146"/>
            <a:ext cx="1540832" cy="977240"/>
          </a:xfrm>
          <a:prstGeom prst="flowChartDisplay">
            <a:avLst/>
          </a:prstGeom>
          <a:solidFill>
            <a:srgbClr val="2458A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95" name="Google Shape;95;g148a03d1727_0_93"/>
          <p:cNvSpPr/>
          <p:nvPr/>
        </p:nvSpPr>
        <p:spPr>
          <a:xfrm>
            <a:off x="0" y="628650"/>
            <a:ext cx="6858000" cy="2707500"/>
          </a:xfrm>
          <a:prstGeom prst="rect">
            <a:avLst/>
          </a:prstGeom>
          <a:solidFill>
            <a:srgbClr val="EAD1DC"/>
          </a:solidFill>
          <a:ln cap="flat" cmpd="sng" w="9525">
            <a:solidFill>
              <a:srgbClr val="EAD1D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g148a03d1727_0_93"/>
          <p:cNvSpPr txBox="1"/>
          <p:nvPr/>
        </p:nvSpPr>
        <p:spPr>
          <a:xfrm>
            <a:off x="31050" y="1362075"/>
            <a:ext cx="6674700" cy="1403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1200"/>
              </a:spcAft>
              <a:buClr>
                <a:schemeClr val="dk1"/>
              </a:buClr>
              <a:buSzPts val="1800"/>
              <a:buFont typeface="Arial"/>
              <a:buNone/>
            </a:pPr>
            <a:r>
              <a:rPr b="1" i="0" lang="fr-FR" sz="2400" u="none" cap="none" strike="noStrike">
                <a:solidFill>
                  <a:srgbClr val="E11A81"/>
                </a:solidFill>
                <a:latin typeface="Arial"/>
                <a:ea typeface="Arial"/>
                <a:cs typeface="Arial"/>
                <a:sym typeface="Arial"/>
              </a:rPr>
              <a:t>MON ESPACE SANTÉ ET LA PROTECTION DES DONNÉES : COMMENT RESPECTER VOS OBLIGATIONS D’INFORMATION DES PATIENTS ?</a:t>
            </a:r>
            <a:endParaRPr b="1" i="0" sz="2600" u="none" cap="none" strike="noStrike">
              <a:solidFill>
                <a:srgbClr val="E11A81"/>
              </a:solidFill>
              <a:latin typeface="Arial"/>
              <a:ea typeface="Arial"/>
              <a:cs typeface="Arial"/>
              <a:sym typeface="Arial"/>
            </a:endParaRPr>
          </a:p>
        </p:txBody>
      </p:sp>
      <p:sp>
        <p:nvSpPr>
          <p:cNvPr id="97" name="Google Shape;97;g148a03d1727_0_93"/>
          <p:cNvSpPr txBox="1"/>
          <p:nvPr/>
        </p:nvSpPr>
        <p:spPr>
          <a:xfrm>
            <a:off x="0" y="3914625"/>
            <a:ext cx="6858000" cy="3598500"/>
          </a:xfrm>
          <a:prstGeom prst="rect">
            <a:avLst/>
          </a:prstGeom>
          <a:solidFill>
            <a:srgbClr val="EDEDED"/>
          </a:solidFill>
          <a:ln>
            <a:noFill/>
          </a:ln>
        </p:spPr>
        <p:txBody>
          <a:bodyPr anchorCtr="0" anchor="ctr" bIns="91425" lIns="91425" spcFirstLastPara="1" rIns="91425" wrap="square" tIns="91425">
            <a:noAutofit/>
          </a:bodyPr>
          <a:lstStyle/>
          <a:p>
            <a:pPr indent="0" lvl="0" marL="0" marR="0" rtl="0" algn="just">
              <a:lnSpc>
                <a:spcPct val="110000"/>
              </a:lnSpc>
              <a:spcBef>
                <a:spcPts val="400"/>
              </a:spcBef>
              <a:spcAft>
                <a:spcPts val="0"/>
              </a:spcAft>
              <a:buClr>
                <a:srgbClr val="000000"/>
              </a:buClr>
              <a:buSzPts val="1200"/>
              <a:buFont typeface="Arial"/>
              <a:buNone/>
            </a:pPr>
            <a:r>
              <a:rPr b="0" i="0" lang="fr-FR" sz="1200" u="none" cap="none" strike="noStrike">
                <a:solidFill>
                  <a:srgbClr val="002060"/>
                </a:solidFill>
                <a:uFill>
                  <a:noFill/>
                </a:uFill>
                <a:latin typeface="Arial"/>
                <a:ea typeface="Arial"/>
                <a:cs typeface="Arial"/>
                <a:sym typeface="Arial"/>
                <a:hlinkClick r:id="rId7">
                  <a:extLst>
                    <a:ext uri="{A12FA001-AC4F-418D-AE19-62706E023703}">
                      <ahyp:hlinkClr val="tx"/>
                    </a:ext>
                  </a:extLst>
                </a:hlinkClick>
              </a:rPr>
              <a:t>💡</a:t>
            </a:r>
            <a:r>
              <a:rPr b="1" i="0" lang="fr-FR" sz="1200" u="none" cap="none" strike="noStrike">
                <a:solidFill>
                  <a:srgbClr val="002060"/>
                </a:solidFill>
                <a:latin typeface="Arial"/>
                <a:ea typeface="Arial"/>
                <a:cs typeface="Arial"/>
                <a:sym typeface="Arial"/>
              </a:rPr>
              <a:t> </a:t>
            </a:r>
            <a:r>
              <a:rPr b="1" i="0" lang="fr-FR" sz="1200" u="none" cap="none" strike="noStrike">
                <a:solidFill>
                  <a:srgbClr val="002060"/>
                </a:solidFill>
                <a:latin typeface="Arial"/>
                <a:ea typeface="Arial"/>
                <a:cs typeface="Arial"/>
                <a:sym typeface="Arial"/>
                <a:extLst>
                  <a:ext uri="http://customooxmlschemas.google.com/">
                    <go:slidesCustomData xmlns:go="http://customooxmlschemas.google.com/" textRoundtripDataId="0"/>
                  </a:ext>
                </a:extLst>
              </a:rPr>
              <a:t>Ce </a:t>
            </a:r>
            <a:r>
              <a:rPr b="1" i="0" lang="fr-FR" sz="1200" u="none" cap="none" strike="noStrike">
                <a:solidFill>
                  <a:srgbClr val="002060"/>
                </a:solidFill>
                <a:latin typeface="Arial"/>
                <a:ea typeface="Arial"/>
                <a:cs typeface="Arial"/>
                <a:sym typeface="Arial"/>
              </a:rPr>
              <a:t>document a pour objectif de préciser les </a:t>
            </a:r>
            <a:r>
              <a:rPr b="1" i="0" lang="fr-FR" sz="1200" u="sng" cap="none" strike="noStrike">
                <a:solidFill>
                  <a:srgbClr val="002060"/>
                </a:solidFill>
                <a:latin typeface="Arial"/>
                <a:ea typeface="Arial"/>
                <a:cs typeface="Arial"/>
                <a:sym typeface="Arial"/>
              </a:rPr>
              <a:t>règles applicables en matière d’information des patients dans les situations d’alimentation et de consultation d’un profil Mon espace santé.</a:t>
            </a:r>
            <a:endParaRPr b="1" i="0" sz="1200" u="sng" cap="none" strike="noStrike">
              <a:solidFill>
                <a:srgbClr val="002060"/>
              </a:solidFill>
              <a:latin typeface="Arial"/>
              <a:ea typeface="Arial"/>
              <a:cs typeface="Arial"/>
              <a:sym typeface="Arial"/>
            </a:endParaRPr>
          </a:p>
          <a:p>
            <a:pPr indent="0" lvl="0" marL="0" marR="0" rtl="0" algn="just">
              <a:lnSpc>
                <a:spcPct val="110000"/>
              </a:lnSpc>
              <a:spcBef>
                <a:spcPts val="400"/>
              </a:spcBef>
              <a:spcAft>
                <a:spcPts val="0"/>
              </a:spcAft>
              <a:buClr>
                <a:srgbClr val="000000"/>
              </a:buClr>
              <a:buSzPts val="1200"/>
              <a:buFont typeface="Arial"/>
              <a:buNone/>
            </a:pPr>
            <a:r>
              <a:rPr b="1" i="0" lang="fr-FR" sz="1200" u="none" cap="none" strike="noStrike">
                <a:solidFill>
                  <a:srgbClr val="002060"/>
                </a:solidFill>
                <a:latin typeface="Arial"/>
                <a:ea typeface="Arial"/>
                <a:cs typeface="Arial"/>
                <a:sym typeface="Arial"/>
              </a:rPr>
              <a:t> </a:t>
            </a:r>
            <a:endParaRPr b="1" i="0" sz="1200" u="none" cap="none" strike="noStrike">
              <a:solidFill>
                <a:srgbClr val="002060"/>
              </a:solidFill>
              <a:latin typeface="Arial"/>
              <a:ea typeface="Arial"/>
              <a:cs typeface="Arial"/>
              <a:sym typeface="Arial"/>
            </a:endParaRPr>
          </a:p>
          <a:p>
            <a:pPr indent="0" lvl="0" marL="0" marR="0" rtl="0" algn="just">
              <a:lnSpc>
                <a:spcPct val="110000"/>
              </a:lnSpc>
              <a:spcBef>
                <a:spcPts val="400"/>
              </a:spcBef>
              <a:spcAft>
                <a:spcPts val="0"/>
              </a:spcAft>
              <a:buClr>
                <a:srgbClr val="000000"/>
              </a:buClr>
              <a:buSzPts val="1200"/>
              <a:buFont typeface="Arial"/>
              <a:buNone/>
            </a:pPr>
            <a:r>
              <a:rPr b="0" i="0" lang="fr-FR" sz="1200" u="none" cap="none" strike="noStrike">
                <a:solidFill>
                  <a:srgbClr val="002060"/>
                </a:solidFill>
                <a:latin typeface="Arial"/>
                <a:ea typeface="Arial"/>
                <a:cs typeface="Arial"/>
                <a:sym typeface="Arial"/>
              </a:rPr>
              <a:t>Il précise donc : </a:t>
            </a:r>
            <a:endParaRPr b="0" i="0" sz="1200" u="none" cap="none" strike="noStrike">
              <a:solidFill>
                <a:srgbClr val="002060"/>
              </a:solidFill>
              <a:latin typeface="Arial"/>
              <a:ea typeface="Arial"/>
              <a:cs typeface="Arial"/>
              <a:sym typeface="Arial"/>
            </a:endParaRPr>
          </a:p>
          <a:p>
            <a:pPr indent="-257175" lvl="0" marL="450000" marR="0" rtl="0" algn="just">
              <a:lnSpc>
                <a:spcPct val="110000"/>
              </a:lnSpc>
              <a:spcBef>
                <a:spcPts val="400"/>
              </a:spcBef>
              <a:spcAft>
                <a:spcPts val="0"/>
              </a:spcAft>
              <a:buClr>
                <a:srgbClr val="002060"/>
              </a:buClr>
              <a:buSzPts val="1200"/>
              <a:buFont typeface="Arial"/>
              <a:buChar char="❏"/>
            </a:pPr>
            <a:r>
              <a:rPr b="1" i="0" lang="fr-FR" sz="1200" u="none" cap="none" strike="noStrike">
                <a:solidFill>
                  <a:srgbClr val="002060"/>
                </a:solidFill>
                <a:latin typeface="Arial"/>
                <a:ea typeface="Arial"/>
                <a:cs typeface="Arial"/>
                <a:sym typeface="Arial"/>
              </a:rPr>
              <a:t>le cadre juridique applicable et les implications concrètes </a:t>
            </a:r>
            <a:r>
              <a:rPr b="0" i="0" lang="fr-FR" sz="1200" u="none" cap="none" strike="noStrike">
                <a:solidFill>
                  <a:srgbClr val="002060"/>
                </a:solidFill>
                <a:latin typeface="Arial"/>
                <a:ea typeface="Arial"/>
                <a:cs typeface="Arial"/>
                <a:sym typeface="Arial"/>
              </a:rPr>
              <a:t>(que dit la loi pour les 2 </a:t>
            </a:r>
            <a:r>
              <a:rPr b="0" i="0" lang="fr-FR" sz="1200" u="none" cap="none" strike="noStrike">
                <a:solidFill>
                  <a:srgbClr val="002060"/>
                </a:solidFill>
                <a:latin typeface="Arial"/>
                <a:ea typeface="Arial"/>
                <a:cs typeface="Arial"/>
                <a:sym typeface="Arial"/>
                <a:extLst>
                  <a:ext uri="http://customooxmlschemas.google.com/">
                    <go:slidesCustomData xmlns:go="http://customooxmlschemas.google.com/" textRoundtripDataId="1"/>
                  </a:ext>
                </a:extLst>
              </a:rPr>
              <a:t>cas de figure</a:t>
            </a:r>
            <a:r>
              <a:rPr b="0" i="0" lang="fr-FR" sz="1200" u="none" cap="none" strike="noStrike">
                <a:solidFill>
                  <a:srgbClr val="002060"/>
                </a:solidFill>
                <a:latin typeface="Arial"/>
                <a:ea typeface="Arial"/>
                <a:cs typeface="Arial"/>
                <a:sym typeface="Arial"/>
              </a:rPr>
              <a:t>, les documents concernés, etc.?)</a:t>
            </a:r>
            <a:endParaRPr b="0" i="0" sz="1200" u="none" cap="none" strike="noStrike">
              <a:solidFill>
                <a:srgbClr val="002060"/>
              </a:solidFill>
              <a:latin typeface="Arial"/>
              <a:ea typeface="Arial"/>
              <a:cs typeface="Arial"/>
              <a:sym typeface="Arial"/>
            </a:endParaRPr>
          </a:p>
          <a:p>
            <a:pPr indent="-257175" lvl="0" marL="450000" marR="0" rtl="0" algn="just">
              <a:lnSpc>
                <a:spcPct val="110000"/>
              </a:lnSpc>
              <a:spcBef>
                <a:spcPts val="400"/>
              </a:spcBef>
              <a:spcAft>
                <a:spcPts val="0"/>
              </a:spcAft>
              <a:buClr>
                <a:srgbClr val="002060"/>
              </a:buClr>
              <a:buSzPts val="1200"/>
              <a:buFont typeface="Arial"/>
              <a:buChar char="❏"/>
            </a:pPr>
            <a:r>
              <a:rPr b="1" i="0" lang="fr-FR" sz="1200" u="none" cap="none" strike="noStrike">
                <a:solidFill>
                  <a:srgbClr val="002060"/>
                </a:solidFill>
                <a:latin typeface="Arial"/>
                <a:ea typeface="Arial"/>
                <a:cs typeface="Arial"/>
                <a:sym typeface="Arial"/>
              </a:rPr>
              <a:t>les implications pratiques dans le contexte de prise en charge </a:t>
            </a:r>
            <a:r>
              <a:rPr b="0" i="0" lang="fr-FR" sz="1200" u="none" cap="none" strike="noStrike">
                <a:solidFill>
                  <a:srgbClr val="002060"/>
                </a:solidFill>
                <a:latin typeface="Arial"/>
                <a:ea typeface="Arial"/>
                <a:cs typeface="Arial"/>
                <a:sym typeface="Arial"/>
              </a:rPr>
              <a:t>(quand informer ? comment ?)</a:t>
            </a:r>
            <a:endParaRPr b="0" i="0" sz="1200" u="none" cap="none" strike="noStrike">
              <a:solidFill>
                <a:srgbClr val="002060"/>
              </a:solidFill>
              <a:latin typeface="Arial"/>
              <a:ea typeface="Arial"/>
              <a:cs typeface="Arial"/>
              <a:sym typeface="Arial"/>
            </a:endParaRPr>
          </a:p>
          <a:p>
            <a:pPr indent="-257175" lvl="0" marL="450000" marR="0" rtl="0" algn="just">
              <a:lnSpc>
                <a:spcPct val="110000"/>
              </a:lnSpc>
              <a:spcBef>
                <a:spcPts val="400"/>
              </a:spcBef>
              <a:spcAft>
                <a:spcPts val="0"/>
              </a:spcAft>
              <a:buClr>
                <a:srgbClr val="002060"/>
              </a:buClr>
              <a:buSzPts val="1200"/>
              <a:buFont typeface="Arial"/>
              <a:buChar char="❏"/>
            </a:pPr>
            <a:r>
              <a:rPr b="1" i="0" lang="fr-FR" sz="1200" u="none" cap="none" strike="noStrike">
                <a:solidFill>
                  <a:srgbClr val="002060"/>
                </a:solidFill>
                <a:latin typeface="Arial"/>
                <a:ea typeface="Arial"/>
                <a:cs typeface="Arial"/>
                <a:sym typeface="Arial"/>
              </a:rPr>
              <a:t>des propositions de mentions d’informations pour se mettre en conformité</a:t>
            </a:r>
            <a:endParaRPr b="1" i="0" sz="1200" u="none" cap="none" strike="noStrike">
              <a:solidFill>
                <a:srgbClr val="002060"/>
              </a:solidFill>
              <a:latin typeface="Arial"/>
              <a:ea typeface="Arial"/>
              <a:cs typeface="Arial"/>
              <a:sym typeface="Arial"/>
            </a:endParaRPr>
          </a:p>
          <a:p>
            <a:pPr indent="-257175" lvl="0" marL="450000" marR="0" rtl="0" algn="just">
              <a:lnSpc>
                <a:spcPct val="110000"/>
              </a:lnSpc>
              <a:spcBef>
                <a:spcPts val="400"/>
              </a:spcBef>
              <a:spcAft>
                <a:spcPts val="0"/>
              </a:spcAft>
              <a:buClr>
                <a:srgbClr val="002060"/>
              </a:buClr>
              <a:buSzPts val="1200"/>
              <a:buFont typeface="Arial"/>
              <a:buChar char="❏"/>
            </a:pPr>
            <a:r>
              <a:rPr b="1" i="0" lang="fr-FR" sz="1200" u="none" cap="none" strike="noStrike">
                <a:solidFill>
                  <a:srgbClr val="002060"/>
                </a:solidFill>
                <a:latin typeface="Arial"/>
                <a:ea typeface="Arial"/>
                <a:cs typeface="Arial"/>
                <a:sym typeface="Arial"/>
              </a:rPr>
              <a:t>un zoom sur les cas de figure spécifiques à certaines situations</a:t>
            </a:r>
            <a:r>
              <a:rPr b="0" i="0" lang="fr-FR" sz="1200" u="none" cap="none" strike="noStrike">
                <a:solidFill>
                  <a:srgbClr val="002060"/>
                </a:solidFill>
                <a:latin typeface="Arial"/>
                <a:ea typeface="Arial"/>
                <a:cs typeface="Arial"/>
                <a:sym typeface="Arial"/>
              </a:rPr>
              <a:t> (cas d’urgence, mineurs, majeurs protégés, etc.)</a:t>
            </a:r>
            <a:endParaRPr b="0" i="0" sz="1200" u="none" cap="none" strike="noStrike">
              <a:solidFill>
                <a:srgbClr val="002060"/>
              </a:solidFill>
              <a:latin typeface="Arial"/>
              <a:ea typeface="Arial"/>
              <a:cs typeface="Arial"/>
              <a:sym typeface="Arial"/>
            </a:endParaRPr>
          </a:p>
          <a:p>
            <a:pPr indent="-257175" lvl="0" marL="450000" marR="0" rtl="0" algn="just">
              <a:lnSpc>
                <a:spcPct val="110000"/>
              </a:lnSpc>
              <a:spcBef>
                <a:spcPts val="400"/>
              </a:spcBef>
              <a:spcAft>
                <a:spcPts val="400"/>
              </a:spcAft>
              <a:buClr>
                <a:srgbClr val="002060"/>
              </a:buClr>
              <a:buSzPts val="1200"/>
              <a:buFont typeface="Arial"/>
              <a:buChar char="❏"/>
            </a:pPr>
            <a:r>
              <a:rPr b="1" i="0" lang="fr-FR" sz="1200" u="none" cap="none" strike="noStrike">
                <a:solidFill>
                  <a:srgbClr val="002060"/>
                </a:solidFill>
                <a:latin typeface="Arial"/>
                <a:ea typeface="Arial"/>
                <a:cs typeface="Arial"/>
                <a:sym typeface="Arial"/>
              </a:rPr>
              <a:t>des précisions sur les mécanismes mis en place dans Mon espace santé qui permettent à chaque patient d’avoir la main sur la confidentialité de ses données</a:t>
            </a:r>
            <a:r>
              <a:rPr b="0" i="0" lang="fr-FR" sz="1200" u="none" cap="none" strike="noStrike">
                <a:solidFill>
                  <a:srgbClr val="002060"/>
                </a:solidFill>
                <a:latin typeface="Arial"/>
                <a:ea typeface="Arial"/>
                <a:cs typeface="Arial"/>
                <a:sym typeface="Arial"/>
              </a:rPr>
              <a:t> (que peut-il faire ? comment ça marche concrètement, qu’est-ce que ça implique pour le professionnel de santé ?)</a:t>
            </a:r>
            <a:r>
              <a:rPr b="1" i="0" lang="fr-FR" sz="1200" u="none" cap="none" strike="noStrike">
                <a:solidFill>
                  <a:srgbClr val="002060"/>
                </a:solidFill>
                <a:latin typeface="Arial"/>
                <a:ea typeface="Arial"/>
                <a:cs typeface="Arial"/>
                <a:sym typeface="Arial"/>
              </a:rPr>
              <a:t> </a:t>
            </a:r>
            <a:endParaRPr b="1" i="0" sz="1200" u="none" cap="none" strike="noStrike">
              <a:solidFill>
                <a:srgbClr val="002060"/>
              </a:solidFill>
              <a:latin typeface="Arial"/>
              <a:ea typeface="Arial"/>
              <a:cs typeface="Arial"/>
              <a:sym typeface="Arial"/>
            </a:endParaRPr>
          </a:p>
        </p:txBody>
      </p:sp>
      <p:pic>
        <p:nvPicPr>
          <p:cNvPr descr="Mon Espace Santé | G_NIUS" id="98" name="Google Shape;98;g148a03d1727_0_93">
            <a:hlinkClick r:id="rId8"/>
          </p:cNvPr>
          <p:cNvPicPr preferRelativeResize="0"/>
          <p:nvPr/>
        </p:nvPicPr>
        <p:blipFill rotWithShape="1">
          <a:blip r:embed="rId9">
            <a:alphaModFix/>
          </a:blip>
          <a:srcRect b="0" l="0" r="0" t="0"/>
          <a:stretch/>
        </p:blipFill>
        <p:spPr>
          <a:xfrm>
            <a:off x="4987163" y="0"/>
            <a:ext cx="1884728" cy="1254225"/>
          </a:xfrm>
          <a:prstGeom prst="rect">
            <a:avLst/>
          </a:prstGeom>
          <a:noFill/>
          <a:ln>
            <a:noFill/>
          </a:ln>
        </p:spPr>
      </p:pic>
      <p:sp>
        <p:nvSpPr>
          <p:cNvPr id="99" name="Google Shape;99;g148a03d1727_0_93"/>
          <p:cNvSpPr txBox="1"/>
          <p:nvPr/>
        </p:nvSpPr>
        <p:spPr>
          <a:xfrm>
            <a:off x="97600" y="9449325"/>
            <a:ext cx="1722300" cy="323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900"/>
              <a:buFont typeface="Arial"/>
              <a:buNone/>
            </a:pPr>
            <a:r>
              <a:rPr b="0" i="0" lang="fr-FR" sz="900" u="none" cap="none" strike="noStrike">
                <a:solidFill>
                  <a:srgbClr val="000000"/>
                </a:solidFill>
                <a:latin typeface="Arial"/>
                <a:ea typeface="Arial"/>
                <a:cs typeface="Arial"/>
                <a:sym typeface="Arial"/>
              </a:rPr>
              <a:t>Date de mise à jour : 05/06/2023</a:t>
            </a:r>
            <a:endParaRPr b="0" i="0" sz="9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g149d9ed3e97_0_44"/>
          <p:cNvSpPr/>
          <p:nvPr/>
        </p:nvSpPr>
        <p:spPr>
          <a:xfrm rot="-677127">
            <a:off x="-909662" y="-447823"/>
            <a:ext cx="2202894" cy="1271715"/>
          </a:xfrm>
          <a:prstGeom prst="ellipse">
            <a:avLst/>
          </a:prstGeom>
          <a:solidFill>
            <a:srgbClr val="EDEDE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96" name="Google Shape;296;g149d9ed3e97_0_44"/>
          <p:cNvSpPr/>
          <p:nvPr/>
        </p:nvSpPr>
        <p:spPr>
          <a:xfrm>
            <a:off x="10075" y="-11200"/>
            <a:ext cx="6858000" cy="474900"/>
          </a:xfrm>
          <a:prstGeom prst="rect">
            <a:avLst/>
          </a:prstGeom>
          <a:solidFill>
            <a:srgbClr val="EAD1DC"/>
          </a:solidFill>
          <a:ln cap="flat" cmpd="sng" w="9525">
            <a:solidFill>
              <a:srgbClr val="EAD1D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 name="Google Shape;297;g149d9ed3e97_0_44"/>
          <p:cNvSpPr/>
          <p:nvPr/>
        </p:nvSpPr>
        <p:spPr>
          <a:xfrm>
            <a:off x="188722" y="-20425"/>
            <a:ext cx="5969400" cy="474900"/>
          </a:xfrm>
          <a:prstGeom prst="roundRect">
            <a:avLst>
              <a:gd fmla="val 16667" name="adj"/>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1400"/>
              <a:buFont typeface="Arial"/>
              <a:buNone/>
            </a:pPr>
            <a:r>
              <a:rPr b="1" i="0" lang="fr-FR" sz="1400" u="none" cap="none" strike="noStrike">
                <a:solidFill>
                  <a:srgbClr val="E11A81"/>
                </a:solidFill>
                <a:latin typeface="Arial"/>
                <a:ea typeface="Arial"/>
                <a:cs typeface="Arial"/>
                <a:sym typeface="Arial"/>
              </a:rPr>
              <a:t>RESPONSABILITE ET MECANISMES DE CONTROLE </a:t>
            </a:r>
            <a:endParaRPr b="1" i="0" sz="1400" u="none" cap="none" strike="noStrike">
              <a:solidFill>
                <a:srgbClr val="E11A81"/>
              </a:solidFill>
              <a:latin typeface="Arial"/>
              <a:ea typeface="Arial"/>
              <a:cs typeface="Arial"/>
              <a:sym typeface="Arial"/>
            </a:endParaRPr>
          </a:p>
        </p:txBody>
      </p:sp>
      <p:pic>
        <p:nvPicPr>
          <p:cNvPr descr="Mon Espace Santé | G_NIUS" id="298" name="Google Shape;298;g149d9ed3e97_0_44">
            <a:hlinkClick r:id="rId3"/>
          </p:cNvPr>
          <p:cNvPicPr preferRelativeResize="0"/>
          <p:nvPr/>
        </p:nvPicPr>
        <p:blipFill rotWithShape="1">
          <a:blip r:embed="rId4">
            <a:alphaModFix/>
          </a:blip>
          <a:srcRect b="0" l="0" r="0" t="0"/>
          <a:stretch/>
        </p:blipFill>
        <p:spPr>
          <a:xfrm>
            <a:off x="6158250" y="-12525"/>
            <a:ext cx="713639" cy="474900"/>
          </a:xfrm>
          <a:prstGeom prst="rect">
            <a:avLst/>
          </a:prstGeom>
          <a:noFill/>
          <a:ln>
            <a:noFill/>
          </a:ln>
        </p:spPr>
      </p:pic>
      <p:sp>
        <p:nvSpPr>
          <p:cNvPr id="299" name="Google Shape;299;g149d9ed3e97_0_44"/>
          <p:cNvSpPr/>
          <p:nvPr/>
        </p:nvSpPr>
        <p:spPr>
          <a:xfrm>
            <a:off x="13900" y="7476613"/>
            <a:ext cx="6858000" cy="315900"/>
          </a:xfrm>
          <a:prstGeom prst="roundRect">
            <a:avLst>
              <a:gd fmla="val 0" name="adj"/>
            </a:avLst>
          </a:prstGeom>
          <a:solidFill>
            <a:srgbClr val="E11A81"/>
          </a:solidFill>
          <a:ln cap="flat" cmpd="sng" w="9525">
            <a:solidFill>
              <a:srgbClr val="E11A8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1050"/>
              <a:buFont typeface="Arial"/>
              <a:buNone/>
            </a:pPr>
            <a:r>
              <a:rPr b="1" i="0" lang="fr-FR" sz="1200" u="none" cap="none" strike="noStrike">
                <a:solidFill>
                  <a:schemeClr val="lt1"/>
                </a:solidFill>
                <a:latin typeface="Arial"/>
                <a:ea typeface="Arial"/>
                <a:cs typeface="Arial"/>
                <a:sym typeface="Arial"/>
              </a:rPr>
              <a:t>Des mécanismes complémentaires de contrôle</a:t>
            </a:r>
            <a:endParaRPr b="1" i="0" sz="1200" u="none" cap="none" strike="noStrike">
              <a:solidFill>
                <a:schemeClr val="lt1"/>
              </a:solidFill>
              <a:latin typeface="Arial"/>
              <a:ea typeface="Arial"/>
              <a:cs typeface="Arial"/>
              <a:sym typeface="Arial"/>
            </a:endParaRPr>
          </a:p>
        </p:txBody>
      </p:sp>
      <p:sp>
        <p:nvSpPr>
          <p:cNvPr id="300" name="Google Shape;300;g149d9ed3e97_0_44"/>
          <p:cNvSpPr/>
          <p:nvPr/>
        </p:nvSpPr>
        <p:spPr>
          <a:xfrm>
            <a:off x="0" y="1417107"/>
            <a:ext cx="6858000" cy="239400"/>
          </a:xfrm>
          <a:prstGeom prst="roundRect">
            <a:avLst>
              <a:gd fmla="val 0" name="adj"/>
            </a:avLst>
          </a:prstGeom>
          <a:solidFill>
            <a:srgbClr val="E11A81"/>
          </a:solidFill>
          <a:ln cap="flat" cmpd="sng" w="9525">
            <a:solidFill>
              <a:srgbClr val="E11A8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1050"/>
              <a:buFont typeface="Arial"/>
              <a:buNone/>
            </a:pPr>
            <a:r>
              <a:rPr b="1" i="0" lang="fr-FR" sz="1200" u="none" cap="none" strike="noStrike">
                <a:solidFill>
                  <a:schemeClr val="lt1"/>
                </a:solidFill>
                <a:latin typeface="Arial"/>
                <a:ea typeface="Arial"/>
                <a:cs typeface="Arial"/>
                <a:sym typeface="Arial"/>
              </a:rPr>
              <a:t>Le numérique s’inscrit dans le cadre existant de responsabilité des professionnels de santé</a:t>
            </a:r>
            <a:endParaRPr b="1" i="1" sz="1200" u="none" cap="none" strike="noStrike">
              <a:solidFill>
                <a:schemeClr val="lt1"/>
              </a:solidFill>
              <a:latin typeface="Arial"/>
              <a:ea typeface="Arial"/>
              <a:cs typeface="Arial"/>
              <a:sym typeface="Arial"/>
            </a:endParaRPr>
          </a:p>
        </p:txBody>
      </p:sp>
      <p:sp>
        <p:nvSpPr>
          <p:cNvPr id="301" name="Google Shape;301;g149d9ed3e97_0_44"/>
          <p:cNvSpPr txBox="1"/>
          <p:nvPr/>
        </p:nvSpPr>
        <p:spPr>
          <a:xfrm>
            <a:off x="0" y="494650"/>
            <a:ext cx="6858000" cy="882600"/>
          </a:xfrm>
          <a:prstGeom prst="rect">
            <a:avLst/>
          </a:prstGeom>
          <a:solidFill>
            <a:srgbClr val="EDEDED"/>
          </a:solidFill>
          <a:ln>
            <a:noFill/>
          </a:ln>
        </p:spPr>
        <p:txBody>
          <a:bodyPr anchorCtr="0" anchor="t" bIns="91425" lIns="91425" spcFirstLastPara="1" rIns="91425" wrap="square" tIns="91425">
            <a:noAutofit/>
          </a:bodyPr>
          <a:lstStyle/>
          <a:p>
            <a:pPr indent="0" lvl="0" marL="0" marR="0" rtl="0" algn="l">
              <a:lnSpc>
                <a:spcPct val="115000"/>
              </a:lnSpc>
              <a:spcBef>
                <a:spcPts val="300"/>
              </a:spcBef>
              <a:spcAft>
                <a:spcPts val="0"/>
              </a:spcAft>
              <a:buClr>
                <a:srgbClr val="000000"/>
              </a:buClr>
              <a:buSzPts val="1100"/>
              <a:buFont typeface="Arial"/>
              <a:buNone/>
            </a:pPr>
            <a:r>
              <a:rPr b="0" i="0" lang="fr-FR" sz="1000" u="none" cap="none" strike="noStrike">
                <a:solidFill>
                  <a:srgbClr val="2458A1"/>
                </a:solidFill>
                <a:uFill>
                  <a:noFill/>
                </a:uFill>
                <a:latin typeface="Arial"/>
                <a:ea typeface="Arial"/>
                <a:cs typeface="Arial"/>
                <a:sym typeface="Arial"/>
                <a:hlinkClick r:id="rId5">
                  <a:extLst>
                    <a:ext uri="{A12FA001-AC4F-418D-AE19-62706E023703}">
                      <ahyp:hlinkClr val="tx"/>
                    </a:ext>
                  </a:extLst>
                </a:hlinkClick>
              </a:rPr>
              <a:t>💡</a:t>
            </a:r>
            <a:r>
              <a:rPr b="1" i="0" lang="fr-FR" sz="1000" u="none" cap="none" strike="noStrike">
                <a:solidFill>
                  <a:srgbClr val="0C419A"/>
                </a:solidFill>
                <a:latin typeface="Arial"/>
                <a:ea typeface="Arial"/>
                <a:cs typeface="Arial"/>
                <a:sym typeface="Arial"/>
              </a:rPr>
              <a:t>Les mécanismes de contrôle sont de plusieurs nature :</a:t>
            </a:r>
            <a:endParaRPr b="1" i="0" sz="1000" u="none" cap="none" strike="noStrike">
              <a:solidFill>
                <a:srgbClr val="0C419A"/>
              </a:solidFill>
              <a:latin typeface="Arial"/>
              <a:ea typeface="Arial"/>
              <a:cs typeface="Arial"/>
              <a:sym typeface="Arial"/>
            </a:endParaRPr>
          </a:p>
          <a:p>
            <a:pPr indent="0" lvl="0" marL="0" marR="0" rtl="0" algn="l">
              <a:lnSpc>
                <a:spcPct val="115000"/>
              </a:lnSpc>
              <a:spcBef>
                <a:spcPts val="300"/>
              </a:spcBef>
              <a:spcAft>
                <a:spcPts val="0"/>
              </a:spcAft>
              <a:buClr>
                <a:srgbClr val="000000"/>
              </a:buClr>
              <a:buSzPts val="900"/>
              <a:buFont typeface="Arial"/>
              <a:buNone/>
            </a:pPr>
            <a:r>
              <a:rPr b="0" i="0" lang="fr-FR" sz="900" u="none" cap="none" strike="noStrike">
                <a:solidFill>
                  <a:srgbClr val="002060"/>
                </a:solidFill>
                <a:latin typeface="Arial"/>
                <a:ea typeface="Arial"/>
                <a:cs typeface="Arial"/>
                <a:sym typeface="Arial"/>
              </a:rPr>
              <a:t>➡️ </a:t>
            </a:r>
            <a:r>
              <a:rPr b="0" i="0" lang="fr-FR" sz="1000" u="sng" cap="none" strike="noStrike">
                <a:solidFill>
                  <a:srgbClr val="002060"/>
                </a:solidFill>
                <a:latin typeface="Arial"/>
                <a:ea typeface="Arial"/>
                <a:cs typeface="Arial"/>
                <a:sym typeface="Arial"/>
              </a:rPr>
              <a:t>En amont </a:t>
            </a:r>
            <a:r>
              <a:rPr b="0" i="0" lang="fr-FR" sz="1000" u="none" cap="none" strike="noStrike">
                <a:solidFill>
                  <a:srgbClr val="002060"/>
                </a:solidFill>
                <a:latin typeface="Arial"/>
                <a:ea typeface="Arial"/>
                <a:cs typeface="Arial"/>
                <a:sym typeface="Arial"/>
              </a:rPr>
              <a:t>de chaque accès : une </a:t>
            </a:r>
            <a:r>
              <a:rPr b="1" i="0" lang="fr-FR" sz="1000" u="sng" cap="none" strike="noStrike">
                <a:solidFill>
                  <a:srgbClr val="002060"/>
                </a:solidFill>
                <a:latin typeface="Arial"/>
                <a:ea typeface="Arial"/>
                <a:cs typeface="Arial"/>
                <a:sym typeface="Arial"/>
                <a:hlinkClick r:id="rId6">
                  <a:extLst>
                    <a:ext uri="{A12FA001-AC4F-418D-AE19-62706E023703}">
                      <ahyp:hlinkClr val="tx"/>
                    </a:ext>
                  </a:extLst>
                </a:hlinkClick>
              </a:rPr>
              <a:t>matrice d’habilitation</a:t>
            </a:r>
            <a:r>
              <a:rPr b="1" i="0" lang="fr-FR" sz="1000" u="none" cap="none" strike="noStrike">
                <a:solidFill>
                  <a:srgbClr val="002060"/>
                </a:solidFill>
                <a:latin typeface="Arial"/>
                <a:ea typeface="Arial"/>
                <a:cs typeface="Arial"/>
                <a:sym typeface="Arial"/>
              </a:rPr>
              <a:t> </a:t>
            </a:r>
            <a:r>
              <a:rPr b="0" i="0" lang="fr-FR" sz="1000" u="none" cap="none" strike="noStrike">
                <a:solidFill>
                  <a:srgbClr val="002060"/>
                </a:solidFill>
                <a:latin typeface="Arial"/>
                <a:ea typeface="Arial"/>
                <a:cs typeface="Arial"/>
                <a:sym typeface="Arial"/>
              </a:rPr>
              <a:t>conditionne les </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248"/>
                  </a:ext>
                </a:extLst>
              </a:rPr>
              <a:t>accès selon les spécialités et  disciplines à la maille du document </a:t>
            </a:r>
            <a:r>
              <a:rPr b="0" i="0" lang="fr-FR" sz="1000" u="none" cap="none" strike="noStrike">
                <a:solidFill>
                  <a:srgbClr val="002060"/>
                </a:solidFill>
                <a:latin typeface="Arial"/>
                <a:ea typeface="Arial"/>
                <a:cs typeface="Arial"/>
                <a:sym typeface="Arial"/>
              </a:rPr>
              <a:t>et la connexion nécessite des mécanismes d’authentification de haut niveau </a:t>
            </a:r>
            <a:endParaRPr b="0" i="0" sz="1000" u="none" cap="none" strike="noStrike">
              <a:solidFill>
                <a:srgbClr val="002060"/>
              </a:solidFill>
              <a:latin typeface="Arial"/>
              <a:ea typeface="Arial"/>
              <a:cs typeface="Arial"/>
              <a:sym typeface="Arial"/>
            </a:endParaRPr>
          </a:p>
          <a:p>
            <a:pPr indent="0" lvl="0" marL="0" marR="0" rtl="0" algn="l">
              <a:lnSpc>
                <a:spcPct val="115000"/>
              </a:lnSpc>
              <a:spcBef>
                <a:spcPts val="300"/>
              </a:spcBef>
              <a:spcAft>
                <a:spcPts val="0"/>
              </a:spcAft>
              <a:buClr>
                <a:srgbClr val="000000"/>
              </a:buClr>
              <a:buSzPts val="900"/>
              <a:buFont typeface="Arial"/>
              <a:buNone/>
            </a:pPr>
            <a:r>
              <a:rPr b="0" i="0" lang="fr-FR" sz="900" u="none" cap="none" strike="noStrike">
                <a:solidFill>
                  <a:srgbClr val="002060"/>
                </a:solidFill>
                <a:latin typeface="Arial"/>
                <a:ea typeface="Arial"/>
                <a:cs typeface="Arial"/>
                <a:sym typeface="Arial"/>
              </a:rPr>
              <a:t>➡️ </a:t>
            </a:r>
            <a:r>
              <a:rPr b="0" i="0" lang="fr-FR" sz="1000" u="sng" cap="none" strike="noStrike">
                <a:solidFill>
                  <a:srgbClr val="002060"/>
                </a:solidFill>
                <a:latin typeface="Arial"/>
                <a:ea typeface="Arial"/>
                <a:cs typeface="Arial"/>
                <a:sym typeface="Arial"/>
              </a:rPr>
              <a:t>En aval</a:t>
            </a:r>
            <a:r>
              <a:rPr b="0" i="0" lang="fr-FR" sz="1000" u="none" cap="none" strike="noStrike">
                <a:solidFill>
                  <a:srgbClr val="002060"/>
                </a:solidFill>
                <a:latin typeface="Arial"/>
                <a:ea typeface="Arial"/>
                <a:cs typeface="Arial"/>
                <a:sym typeface="Arial"/>
              </a:rPr>
              <a:t> : il existe une </a:t>
            </a:r>
            <a:r>
              <a:rPr b="1" i="0" lang="fr-FR" sz="1000" u="none" cap="none" strike="noStrike">
                <a:solidFill>
                  <a:srgbClr val="002060"/>
                </a:solidFill>
                <a:latin typeface="Arial"/>
                <a:ea typeface="Arial"/>
                <a:cs typeface="Arial"/>
                <a:sym typeface="Arial"/>
              </a:rPr>
              <a:t>traçabilité et une transparence </a:t>
            </a:r>
            <a:r>
              <a:rPr b="0" i="0" lang="fr-FR" sz="1000" u="none" cap="none" strike="noStrike">
                <a:solidFill>
                  <a:srgbClr val="002060"/>
                </a:solidFill>
                <a:latin typeface="Arial"/>
                <a:ea typeface="Arial"/>
                <a:cs typeface="Arial"/>
                <a:sym typeface="Arial"/>
              </a:rPr>
              <a:t>des actions effectuées sur le DMP d’un patient</a:t>
            </a:r>
            <a:endParaRPr b="0" i="0" sz="1000" u="none" cap="none" strike="noStrike">
              <a:solidFill>
                <a:srgbClr val="002060"/>
              </a:solidFill>
              <a:latin typeface="Arial"/>
              <a:ea typeface="Arial"/>
              <a:cs typeface="Arial"/>
              <a:sym typeface="Arial"/>
            </a:endParaRPr>
          </a:p>
        </p:txBody>
      </p:sp>
      <p:grpSp>
        <p:nvGrpSpPr>
          <p:cNvPr id="302" name="Google Shape;302;g149d9ed3e97_0_44"/>
          <p:cNvGrpSpPr/>
          <p:nvPr/>
        </p:nvGrpSpPr>
        <p:grpSpPr>
          <a:xfrm>
            <a:off x="13900" y="9386900"/>
            <a:ext cx="6858000" cy="515400"/>
            <a:chOff x="13900" y="9386900"/>
            <a:chExt cx="6858000" cy="515400"/>
          </a:xfrm>
        </p:grpSpPr>
        <p:sp>
          <p:nvSpPr>
            <p:cNvPr id="303" name="Google Shape;303;g149d9ed3e97_0_44"/>
            <p:cNvSpPr/>
            <p:nvPr/>
          </p:nvSpPr>
          <p:spPr>
            <a:xfrm>
              <a:off x="13900" y="9386900"/>
              <a:ext cx="6858000" cy="515400"/>
            </a:xfrm>
            <a:prstGeom prst="rect">
              <a:avLst/>
            </a:prstGeom>
            <a:solidFill>
              <a:srgbClr val="EAD1DC"/>
            </a:solidFill>
            <a:ln cap="flat" cmpd="sng" w="9525">
              <a:solidFill>
                <a:srgbClr val="EAD1DC"/>
              </a:solidFill>
              <a:prstDash val="solid"/>
              <a:round/>
              <a:headEnd len="sm" w="sm" type="none"/>
              <a:tailEnd len="sm" w="sm" type="none"/>
            </a:ln>
            <a:effectLst>
              <a:outerShdw blurRad="57150" rotWithShape="0" algn="bl" dir="5400000" dist="19050">
                <a:srgbClr val="000000">
                  <a:alpha val="0"/>
                </a:srgbClr>
              </a:outerShdw>
            </a:effectLst>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04" name="Google Shape;304;g149d9ed3e97_0_44">
              <a:hlinkClick r:id="rId7"/>
            </p:cNvPr>
            <p:cNvPicPr preferRelativeResize="0"/>
            <p:nvPr/>
          </p:nvPicPr>
          <p:blipFill rotWithShape="1">
            <a:blip r:embed="rId8">
              <a:alphaModFix/>
            </a:blip>
            <a:srcRect b="0" l="0" r="0" t="0"/>
            <a:stretch/>
          </p:blipFill>
          <p:spPr>
            <a:xfrm>
              <a:off x="5904902" y="9441184"/>
              <a:ext cx="698547" cy="401779"/>
            </a:xfrm>
            <a:prstGeom prst="rect">
              <a:avLst/>
            </a:prstGeom>
            <a:noFill/>
            <a:ln>
              <a:noFill/>
            </a:ln>
          </p:spPr>
        </p:pic>
        <p:pic>
          <p:nvPicPr>
            <p:cNvPr id="305" name="Google Shape;305;g149d9ed3e97_0_44"/>
            <p:cNvPicPr preferRelativeResize="0"/>
            <p:nvPr/>
          </p:nvPicPr>
          <p:blipFill rotWithShape="1">
            <a:blip r:embed="rId9">
              <a:alphaModFix/>
            </a:blip>
            <a:srcRect b="0" l="0" r="0" t="0"/>
            <a:stretch/>
          </p:blipFill>
          <p:spPr>
            <a:xfrm>
              <a:off x="4544155" y="9412300"/>
              <a:ext cx="1208493" cy="433618"/>
            </a:xfrm>
            <a:prstGeom prst="rect">
              <a:avLst/>
            </a:prstGeom>
            <a:noFill/>
            <a:ln>
              <a:noFill/>
            </a:ln>
          </p:spPr>
        </p:pic>
        <p:pic>
          <p:nvPicPr>
            <p:cNvPr id="306" name="Google Shape;306;g149d9ed3e97_0_44"/>
            <p:cNvPicPr preferRelativeResize="0"/>
            <p:nvPr/>
          </p:nvPicPr>
          <p:blipFill rotWithShape="1">
            <a:blip r:embed="rId10">
              <a:alphaModFix/>
            </a:blip>
            <a:srcRect b="0" l="0" r="0" t="0"/>
            <a:stretch/>
          </p:blipFill>
          <p:spPr>
            <a:xfrm>
              <a:off x="3656900" y="9414144"/>
              <a:ext cx="817339" cy="463581"/>
            </a:xfrm>
            <a:prstGeom prst="rect">
              <a:avLst/>
            </a:prstGeom>
            <a:noFill/>
            <a:ln>
              <a:noFill/>
            </a:ln>
          </p:spPr>
        </p:pic>
      </p:grpSp>
      <p:sp>
        <p:nvSpPr>
          <p:cNvPr id="307" name="Google Shape;307;g149d9ed3e97_0_44"/>
          <p:cNvSpPr txBox="1"/>
          <p:nvPr/>
        </p:nvSpPr>
        <p:spPr>
          <a:xfrm>
            <a:off x="0" y="1732700"/>
            <a:ext cx="6858000" cy="3193500"/>
          </a:xfrm>
          <a:prstGeom prst="rect">
            <a:avLst/>
          </a:prstGeom>
          <a:solidFill>
            <a:srgbClr val="EDEDED"/>
          </a:solidFill>
          <a:ln>
            <a:noFill/>
          </a:ln>
        </p:spPr>
        <p:txBody>
          <a:bodyPr anchorCtr="0" anchor="ctr" bIns="0" lIns="91425" spcFirstLastPara="1" rIns="91425" wrap="square" tIns="0">
            <a:noAutofit/>
          </a:bodyPr>
          <a:lstStyle/>
          <a:p>
            <a:pPr indent="0" lvl="0" marL="0" marR="0" rtl="0" algn="l">
              <a:lnSpc>
                <a:spcPct val="100000"/>
              </a:lnSpc>
              <a:spcBef>
                <a:spcPts val="500"/>
              </a:spcBef>
              <a:spcAft>
                <a:spcPts val="0"/>
              </a:spcAft>
              <a:buClr>
                <a:srgbClr val="000000"/>
              </a:buClr>
              <a:buSzPts val="1000"/>
              <a:buFont typeface="Arial"/>
              <a:buNone/>
            </a:pPr>
            <a:r>
              <a:rPr b="1" i="0" lang="fr-FR" sz="1000" u="none" cap="none" strike="noStrike">
                <a:solidFill>
                  <a:srgbClr val="E11A81"/>
                </a:solidFill>
                <a:latin typeface="Arial"/>
                <a:ea typeface="Arial"/>
                <a:cs typeface="Arial"/>
                <a:sym typeface="Arial"/>
              </a:rPr>
              <a:t>Les règles relatives au secret professionnel, à la confidentialité et au respect de la vie privée des personnes s’appliquent pleinement à Mon espace santé.</a:t>
            </a:r>
            <a:endParaRPr b="1" i="0" sz="1000" u="none" cap="none" strike="noStrike">
              <a:solidFill>
                <a:srgbClr val="E11A81"/>
              </a:solidFill>
              <a:latin typeface="Arial"/>
              <a:ea typeface="Arial"/>
              <a:cs typeface="Arial"/>
              <a:sym typeface="Arial"/>
            </a:endParaRPr>
          </a:p>
          <a:p>
            <a:pPr indent="-158750" lvl="0" marL="269999" marR="0" rtl="0" algn="just">
              <a:lnSpc>
                <a:spcPct val="100000"/>
              </a:lnSpc>
              <a:spcBef>
                <a:spcPts val="500"/>
              </a:spcBef>
              <a:spcAft>
                <a:spcPts val="0"/>
              </a:spcAft>
              <a:buClr>
                <a:srgbClr val="2458A1"/>
              </a:buClr>
              <a:buSzPts val="1000"/>
              <a:buFont typeface="Arial"/>
              <a:buChar char="●"/>
            </a:pPr>
            <a:r>
              <a:rPr b="0" i="0" lang="fr-FR" sz="1000" u="none" cap="none" strike="noStrike">
                <a:solidFill>
                  <a:srgbClr val="0C419A"/>
                </a:solidFill>
                <a:latin typeface="Arial"/>
                <a:ea typeface="Arial"/>
                <a:cs typeface="Arial"/>
                <a:sym typeface="Arial"/>
              </a:rPr>
              <a:t>Ce n’est pas parce qu’un professionnel de santé est tenu au secret médical qu’il peut accéder à des informations relatives à la santé d’une personne. La seule qualité de professionnel de santé ne permet pas un accès au DMP d’une personne.</a:t>
            </a:r>
            <a:endParaRPr b="0" i="0" sz="1000" u="none" cap="none" strike="noStrike">
              <a:solidFill>
                <a:srgbClr val="0C419A"/>
              </a:solidFill>
              <a:latin typeface="Arial"/>
              <a:ea typeface="Arial"/>
              <a:cs typeface="Arial"/>
              <a:sym typeface="Arial"/>
            </a:endParaRPr>
          </a:p>
          <a:p>
            <a:pPr indent="-158750" lvl="0" marL="269999" marR="0" rtl="0" algn="just">
              <a:lnSpc>
                <a:spcPct val="100000"/>
              </a:lnSpc>
              <a:spcBef>
                <a:spcPts val="500"/>
              </a:spcBef>
              <a:spcAft>
                <a:spcPts val="0"/>
              </a:spcAft>
              <a:buClr>
                <a:srgbClr val="2458A1"/>
              </a:buClr>
              <a:buSzPts val="1000"/>
              <a:buFont typeface="Arial"/>
              <a:buChar char="●"/>
            </a:pPr>
            <a:r>
              <a:rPr b="0" i="0" lang="fr-FR" sz="1000" u="none" cap="none" strike="noStrike">
                <a:solidFill>
                  <a:srgbClr val="0C419A"/>
                </a:solidFill>
                <a:latin typeface="Arial"/>
                <a:ea typeface="Arial"/>
                <a:cs typeface="Arial"/>
                <a:sym typeface="Arial"/>
              </a:rPr>
              <a:t>Comme pour la pratique courante des soins, </a:t>
            </a:r>
            <a:r>
              <a:rPr b="1" i="0" lang="fr-FR" sz="1000" u="none" cap="none" strike="noStrike">
                <a:solidFill>
                  <a:srgbClr val="0C419A"/>
                </a:solidFill>
                <a:latin typeface="Arial"/>
                <a:ea typeface="Arial"/>
                <a:cs typeface="Arial"/>
                <a:sym typeface="Arial"/>
              </a:rPr>
              <a:t>l’accès aux données d’un patient n’est possible que dans le strict cadre de sa prise en charge pour assurer la prévention, la qualité, la continuité et la prise en charge coordonnée des soins</a:t>
            </a:r>
            <a:r>
              <a:rPr b="0" i="0" lang="fr-FR" sz="1000" u="none" cap="none" strike="noStrike">
                <a:solidFill>
                  <a:srgbClr val="0C419A"/>
                </a:solidFill>
                <a:latin typeface="Arial"/>
                <a:ea typeface="Arial"/>
                <a:cs typeface="Arial"/>
                <a:sym typeface="Arial"/>
              </a:rPr>
              <a:t>. </a:t>
            </a:r>
            <a:endParaRPr b="0" i="0" sz="1000" u="none" cap="none" strike="noStrike">
              <a:solidFill>
                <a:srgbClr val="0C419A"/>
              </a:solidFill>
              <a:latin typeface="Arial"/>
              <a:ea typeface="Arial"/>
              <a:cs typeface="Arial"/>
              <a:sym typeface="Arial"/>
            </a:endParaRPr>
          </a:p>
          <a:p>
            <a:pPr indent="0" lvl="0" marL="0" marR="0" rtl="0" algn="just">
              <a:lnSpc>
                <a:spcPct val="100000"/>
              </a:lnSpc>
              <a:spcBef>
                <a:spcPts val="500"/>
              </a:spcBef>
              <a:spcAft>
                <a:spcPts val="0"/>
              </a:spcAft>
              <a:buClr>
                <a:srgbClr val="000000"/>
              </a:buClr>
              <a:buSzPts val="100"/>
              <a:buFont typeface="Arial"/>
              <a:buNone/>
            </a:pPr>
            <a:r>
              <a:t/>
            </a:r>
            <a:endParaRPr b="0" i="0" sz="100" u="none" cap="none" strike="noStrike">
              <a:solidFill>
                <a:srgbClr val="0C419A"/>
              </a:solidFill>
              <a:latin typeface="Arial"/>
              <a:ea typeface="Arial"/>
              <a:cs typeface="Arial"/>
              <a:sym typeface="Arial"/>
            </a:endParaRPr>
          </a:p>
          <a:p>
            <a:pPr indent="0" lvl="0" marL="0" marR="0" rtl="0" algn="l">
              <a:lnSpc>
                <a:spcPct val="100000"/>
              </a:lnSpc>
              <a:spcBef>
                <a:spcPts val="500"/>
              </a:spcBef>
              <a:spcAft>
                <a:spcPts val="0"/>
              </a:spcAft>
              <a:buClr>
                <a:srgbClr val="000000"/>
              </a:buClr>
              <a:buSzPts val="1000"/>
              <a:buFont typeface="Arial"/>
              <a:buNone/>
            </a:pPr>
            <a:r>
              <a:rPr b="1" i="0" lang="fr-FR" sz="1000" u="none" cap="none" strike="noStrike">
                <a:solidFill>
                  <a:srgbClr val="E11A81"/>
                </a:solidFill>
                <a:latin typeface="Arial"/>
                <a:ea typeface="Arial"/>
                <a:cs typeface="Arial"/>
                <a:sym typeface="Arial"/>
              </a:rPr>
              <a:t>Quelle r</a:t>
            </a:r>
            <a:r>
              <a:rPr b="1" i="0" lang="fr-FR" sz="1000" u="none" cap="none" strike="noStrike">
                <a:solidFill>
                  <a:srgbClr val="E11A81"/>
                </a:solidFill>
                <a:latin typeface="Arial"/>
                <a:ea typeface="Arial"/>
                <a:cs typeface="Arial"/>
                <a:sym typeface="Arial"/>
                <a:extLst>
                  <a:ext uri="http://customooxmlschemas.google.com/">
                    <go:slidesCustomData xmlns:go="http://customooxmlschemas.google.com/" textRoundtripDataId="249"/>
                  </a:ext>
                </a:extLst>
              </a:rPr>
              <a:t>esponsabilité du professionnel de santé ?</a:t>
            </a:r>
            <a:endParaRPr b="1" i="0" sz="1000" u="none" cap="none" strike="noStrike">
              <a:solidFill>
                <a:srgbClr val="E11A81"/>
              </a:solidFill>
              <a:latin typeface="Arial"/>
              <a:ea typeface="Arial"/>
              <a:cs typeface="Arial"/>
              <a:sym typeface="Arial"/>
              <a:extLst>
                <a:ext uri="http://customooxmlschemas.google.com/">
                  <go:slidesCustomData xmlns:go="http://customooxmlschemas.google.com/" textRoundtripDataId="250"/>
                </a:ext>
              </a:extLst>
            </a:endParaRPr>
          </a:p>
          <a:p>
            <a:pPr indent="0" lvl="0" marL="0" marR="0" rtl="0" algn="l">
              <a:lnSpc>
                <a:spcPct val="100000"/>
              </a:lnSpc>
              <a:spcBef>
                <a:spcPts val="500"/>
              </a:spcBef>
              <a:spcAft>
                <a:spcPts val="0"/>
              </a:spcAft>
              <a:buClr>
                <a:srgbClr val="000000"/>
              </a:buClr>
              <a:buSzPts val="1000"/>
              <a:buFont typeface="Arial"/>
              <a:buNone/>
            </a:pP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51"/>
                  </a:ext>
                </a:extLst>
              </a:rPr>
              <a:t>Dans le cadre de la prise en charge d’un patient, </a:t>
            </a:r>
            <a:r>
              <a:rPr b="1"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52"/>
                  </a:ext>
                </a:extLst>
              </a:rPr>
              <a:t>la responsabilité d’un professionnel de santé peut être engagée : </a:t>
            </a:r>
            <a:endParaRPr b="1" i="0"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53"/>
                </a:ext>
              </a:extLst>
            </a:endParaRPr>
          </a:p>
          <a:p>
            <a:pPr indent="-158750" lvl="0" marL="269999" marR="0" rtl="0" algn="just">
              <a:lnSpc>
                <a:spcPct val="100000"/>
              </a:lnSpc>
              <a:spcBef>
                <a:spcPts val="500"/>
              </a:spcBef>
              <a:spcAft>
                <a:spcPts val="0"/>
              </a:spcAft>
              <a:buClr>
                <a:srgbClr val="2458A1"/>
              </a:buClr>
              <a:buSzPts val="1000"/>
              <a:buFont typeface="Arial"/>
              <a:buChar char="●"/>
            </a:pPr>
            <a:r>
              <a:rPr b="1"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54"/>
                  </a:ext>
                </a:extLst>
              </a:rPr>
              <a:t>en cas de litige portant sur l’ignorance d’une information non masquée dans le DMP</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55"/>
                  </a:ext>
                </a:extLst>
              </a:rPr>
              <a:t> (l’article L. 1111-15 du CSP). La responsabilité du professionnel doit être examinée au regard de sa situation conventionnelle. En effet, les professionnels de santé conventionnés ont l’obligation de consulter et d’alimenter le DMP de leurs patients (Al. 7 du L. 1111-14 du CSP).</a:t>
            </a:r>
            <a:endParaRPr b="0" i="0" sz="1000" u="none" cap="none" strike="noStrike">
              <a:solidFill>
                <a:srgbClr val="0C419A"/>
              </a:solidFill>
              <a:latin typeface="Arial"/>
              <a:ea typeface="Arial"/>
              <a:cs typeface="Arial"/>
              <a:sym typeface="Arial"/>
            </a:endParaRPr>
          </a:p>
          <a:p>
            <a:pPr indent="-158750" lvl="0" marL="269999" marR="0" rtl="0" algn="just">
              <a:lnSpc>
                <a:spcPct val="100000"/>
              </a:lnSpc>
              <a:spcBef>
                <a:spcPts val="500"/>
              </a:spcBef>
              <a:spcAft>
                <a:spcPts val="500"/>
              </a:spcAft>
              <a:buClr>
                <a:srgbClr val="2458A1"/>
              </a:buClr>
              <a:buSzPts val="1000"/>
              <a:buFont typeface="Arial"/>
              <a:buChar char="●"/>
            </a:pPr>
            <a:r>
              <a:rPr b="1" i="0" lang="fr-FR" sz="1000" u="none" cap="none" strike="noStrike">
                <a:solidFill>
                  <a:srgbClr val="0C419A"/>
                </a:solidFill>
                <a:latin typeface="Arial"/>
                <a:ea typeface="Arial"/>
                <a:cs typeface="Arial"/>
                <a:sym typeface="Arial"/>
              </a:rPr>
              <a:t>en cas d’e</a:t>
            </a:r>
            <a:r>
              <a:rPr b="1"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56"/>
                  </a:ext>
                </a:extLst>
              </a:rPr>
              <a:t>rreur de diagnostic du professionnel de santé malgré la consultation du DMP</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57"/>
                  </a:ext>
                </a:extLst>
              </a:rPr>
              <a:t> (manquement manifeste du professionnel à l’obligation de dispenser des soins attentifs, consciencieux et conformes aux données acquises de la science).  L’article L. 1142-1 du CSP précise que la responsabilité du professionnel est engagée lorsque l’erreur de diagnostic constitue une faute de ce dernier. Le patient doit apporter les éléments de preuve permettant d’engager la responsabilité du professionnel.</a:t>
            </a:r>
            <a:endParaRPr b="0" i="0" sz="1000" u="none" cap="none" strike="noStrike">
              <a:solidFill>
                <a:srgbClr val="0C419A"/>
              </a:solidFill>
              <a:latin typeface="Arial"/>
              <a:ea typeface="Arial"/>
              <a:cs typeface="Arial"/>
              <a:sym typeface="Arial"/>
            </a:endParaRPr>
          </a:p>
        </p:txBody>
      </p:sp>
      <p:sp>
        <p:nvSpPr>
          <p:cNvPr id="308" name="Google Shape;308;g149d9ed3e97_0_44"/>
          <p:cNvSpPr/>
          <p:nvPr/>
        </p:nvSpPr>
        <p:spPr>
          <a:xfrm>
            <a:off x="0" y="5013975"/>
            <a:ext cx="6858000" cy="315900"/>
          </a:xfrm>
          <a:prstGeom prst="roundRect">
            <a:avLst>
              <a:gd fmla="val 0" name="adj"/>
            </a:avLst>
          </a:prstGeom>
          <a:solidFill>
            <a:srgbClr val="E11A81"/>
          </a:solidFill>
          <a:ln cap="flat" cmpd="sng" w="9525">
            <a:solidFill>
              <a:srgbClr val="E11A8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1050"/>
              <a:buFont typeface="Arial"/>
              <a:buNone/>
            </a:pPr>
            <a:r>
              <a:rPr b="1" i="0" lang="fr-FR" sz="1200" u="none" cap="none" strike="noStrike">
                <a:solidFill>
                  <a:schemeClr val="lt1"/>
                </a:solidFill>
                <a:latin typeface="Arial"/>
                <a:ea typeface="Arial"/>
                <a:cs typeface="Arial"/>
                <a:sym typeface="Arial"/>
              </a:rPr>
              <a:t>Des sanctions claires inscrites dans les textes</a:t>
            </a:r>
            <a:endParaRPr b="1" i="0" sz="1200" u="none" cap="none" strike="noStrike">
              <a:solidFill>
                <a:schemeClr val="lt1"/>
              </a:solidFill>
              <a:latin typeface="Arial"/>
              <a:ea typeface="Arial"/>
              <a:cs typeface="Arial"/>
              <a:sym typeface="Arial"/>
            </a:endParaRPr>
          </a:p>
        </p:txBody>
      </p:sp>
      <p:sp>
        <p:nvSpPr>
          <p:cNvPr id="309" name="Google Shape;309;g149d9ed3e97_0_44"/>
          <p:cNvSpPr txBox="1"/>
          <p:nvPr/>
        </p:nvSpPr>
        <p:spPr>
          <a:xfrm>
            <a:off x="0" y="5431425"/>
            <a:ext cx="6858000" cy="1941600"/>
          </a:xfrm>
          <a:prstGeom prst="rect">
            <a:avLst/>
          </a:prstGeom>
          <a:solidFill>
            <a:srgbClr val="EDEDED"/>
          </a:solidFill>
          <a:ln>
            <a:noFill/>
          </a:ln>
        </p:spPr>
        <p:txBody>
          <a:bodyPr anchorCtr="0" anchor="ctr" bIns="91425" lIns="91425" spcFirstLastPara="1" rIns="91425" wrap="square" tIns="91425">
            <a:noAutofit/>
          </a:bodyPr>
          <a:lstStyle/>
          <a:p>
            <a:pPr indent="0" lvl="0" marL="0" marR="0" rtl="0" algn="l">
              <a:lnSpc>
                <a:spcPct val="100000"/>
              </a:lnSpc>
              <a:spcBef>
                <a:spcPts val="500"/>
              </a:spcBef>
              <a:spcAft>
                <a:spcPts val="0"/>
              </a:spcAft>
              <a:buClr>
                <a:srgbClr val="000000"/>
              </a:buClr>
              <a:buSzPts val="1000"/>
              <a:buFont typeface="Arial"/>
              <a:buNone/>
            </a:pPr>
            <a:r>
              <a:rPr b="0" i="0" lang="fr-FR" sz="1000" u="none" cap="none" strike="noStrike">
                <a:solidFill>
                  <a:srgbClr val="002060"/>
                </a:solidFill>
                <a:latin typeface="Arial"/>
                <a:ea typeface="Arial"/>
                <a:cs typeface="Arial"/>
                <a:sym typeface="Arial"/>
              </a:rPr>
              <a:t>⚠️</a:t>
            </a:r>
            <a:r>
              <a:rPr b="0" i="0" lang="fr-FR" sz="1000" u="none" cap="none" strike="noStrike">
                <a:solidFill>
                  <a:srgbClr val="0C419A"/>
                </a:solidFill>
                <a:latin typeface="Arial"/>
                <a:ea typeface="Arial"/>
                <a:cs typeface="Arial"/>
                <a:sym typeface="Arial"/>
              </a:rPr>
              <a:t>Ainsi, si un professionnel de santé  venait à accéder et diffuser des données auxquelles</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58"/>
                  </a:ext>
                </a:extLst>
              </a:rPr>
              <a:t> il n’est pas habilité </a:t>
            </a:r>
            <a:r>
              <a:rPr b="0" i="0" lang="fr-FR" sz="1000" u="none" cap="none" strike="noStrike">
                <a:solidFill>
                  <a:srgbClr val="0C419A"/>
                </a:solidFill>
                <a:latin typeface="Arial"/>
                <a:ea typeface="Arial"/>
                <a:cs typeface="Arial"/>
                <a:sym typeface="Arial"/>
              </a:rPr>
              <a:t>à accéder, cette consultation contrevient à ses obligations légales et déontologiques en matière de respect de la vie privée et de secret professionnel prévues aux articles L. 1110-4 et R.4127-4 du code de la santé publique.</a:t>
            </a:r>
            <a:endParaRPr b="0" i="0" sz="1000" u="none" cap="none" strike="noStrike">
              <a:solidFill>
                <a:srgbClr val="0C419A"/>
              </a:solidFill>
              <a:latin typeface="Arial"/>
              <a:ea typeface="Arial"/>
              <a:cs typeface="Arial"/>
              <a:sym typeface="Arial"/>
            </a:endParaRPr>
          </a:p>
          <a:p>
            <a:pPr indent="0" lvl="0" marL="0" marR="0" rtl="0" algn="l">
              <a:lnSpc>
                <a:spcPct val="100000"/>
              </a:lnSpc>
              <a:spcBef>
                <a:spcPts val="500"/>
              </a:spcBef>
              <a:spcAft>
                <a:spcPts val="0"/>
              </a:spcAft>
              <a:buClr>
                <a:srgbClr val="000000"/>
              </a:buClr>
              <a:buSzPts val="1000"/>
              <a:buFont typeface="Arial"/>
              <a:buNone/>
            </a:pPr>
            <a:r>
              <a:rPr b="0" i="0" lang="fr-FR" sz="1000" u="none" cap="none" strike="noStrike">
                <a:solidFill>
                  <a:srgbClr val="0C419A"/>
                </a:solidFill>
                <a:latin typeface="Arial"/>
                <a:ea typeface="Arial"/>
                <a:cs typeface="Arial"/>
                <a:sym typeface="Arial"/>
              </a:rPr>
              <a:t>En termes de </a:t>
            </a:r>
            <a:r>
              <a:rPr b="1" i="0" lang="fr-FR" sz="1000" u="none" cap="none" strike="noStrike">
                <a:solidFill>
                  <a:srgbClr val="E11A81"/>
                </a:solidFill>
                <a:latin typeface="Arial"/>
                <a:ea typeface="Arial"/>
                <a:cs typeface="Arial"/>
                <a:sym typeface="Arial"/>
              </a:rPr>
              <a:t>sanctions</a:t>
            </a:r>
            <a:r>
              <a:rPr b="0" i="0" lang="fr-FR" sz="1000" u="none" cap="none" strike="noStrike">
                <a:solidFill>
                  <a:srgbClr val="0C419A"/>
                </a:solidFill>
                <a:latin typeface="Arial"/>
                <a:ea typeface="Arial"/>
                <a:cs typeface="Arial"/>
                <a:sym typeface="Arial"/>
              </a:rPr>
              <a:t>, tout professionnel qui ne respecterait pas ces règles s’expose à :</a:t>
            </a:r>
            <a:endParaRPr b="0" i="0" sz="1000" u="none" cap="none" strike="noStrike">
              <a:solidFill>
                <a:srgbClr val="0C419A"/>
              </a:solidFill>
              <a:latin typeface="Arial"/>
              <a:ea typeface="Arial"/>
              <a:cs typeface="Arial"/>
              <a:sym typeface="Arial"/>
            </a:endParaRPr>
          </a:p>
          <a:p>
            <a:pPr indent="-158750" lvl="0" marL="269999" marR="0" rtl="0" algn="just">
              <a:lnSpc>
                <a:spcPct val="100000"/>
              </a:lnSpc>
              <a:spcBef>
                <a:spcPts val="500"/>
              </a:spcBef>
              <a:spcAft>
                <a:spcPts val="0"/>
              </a:spcAft>
              <a:buClr>
                <a:srgbClr val="2458A1"/>
              </a:buClr>
              <a:buSzPts val="1000"/>
              <a:buFont typeface="Arial"/>
              <a:buChar char="●"/>
            </a:pPr>
            <a:r>
              <a:rPr b="1" i="0" lang="fr-FR" sz="1000" u="none" cap="none" strike="noStrike">
                <a:solidFill>
                  <a:srgbClr val="0C419A"/>
                </a:solidFill>
                <a:latin typeface="Arial"/>
                <a:ea typeface="Arial"/>
                <a:cs typeface="Arial"/>
                <a:sym typeface="Arial"/>
              </a:rPr>
              <a:t>1 an de prison et 15 000 euros d’amende</a:t>
            </a:r>
            <a:r>
              <a:rPr b="0" i="0" lang="fr-FR" sz="1000" u="none" cap="none" strike="noStrike">
                <a:solidFill>
                  <a:srgbClr val="0C419A"/>
                </a:solidFill>
                <a:latin typeface="Arial"/>
                <a:ea typeface="Arial"/>
                <a:cs typeface="Arial"/>
                <a:sym typeface="Arial"/>
              </a:rPr>
              <a:t> (violation du cercle de confiance en cas de révélation d'une information à caractère secret par une personne qui en est dépositaire soit par état ou par profession, soit en raison d'une fonction ou d'une mission temporaire– articles L. 1110-4 V. et L. 1111-18 du CSP, article 226-13 du code pénal) ;</a:t>
            </a:r>
            <a:endParaRPr b="0" i="0" sz="1000" u="none" cap="none" strike="noStrike">
              <a:solidFill>
                <a:srgbClr val="0C419A"/>
              </a:solidFill>
              <a:latin typeface="Arial"/>
              <a:ea typeface="Arial"/>
              <a:cs typeface="Arial"/>
              <a:sym typeface="Arial"/>
            </a:endParaRPr>
          </a:p>
          <a:p>
            <a:pPr indent="-158750" lvl="0" marL="269999" marR="0" rtl="0" algn="just">
              <a:lnSpc>
                <a:spcPct val="100000"/>
              </a:lnSpc>
              <a:spcBef>
                <a:spcPts val="500"/>
              </a:spcBef>
              <a:spcAft>
                <a:spcPts val="0"/>
              </a:spcAft>
              <a:buClr>
                <a:srgbClr val="2458A1"/>
              </a:buClr>
              <a:buSzPts val="1000"/>
              <a:buFont typeface="Arial"/>
              <a:buChar char="●"/>
            </a:pPr>
            <a:r>
              <a:rPr b="1" i="0" lang="fr-FR" sz="1000" u="none" cap="none" strike="noStrike">
                <a:solidFill>
                  <a:srgbClr val="0C419A"/>
                </a:solidFill>
                <a:latin typeface="Arial"/>
                <a:ea typeface="Arial"/>
                <a:cs typeface="Arial"/>
                <a:sym typeface="Arial"/>
              </a:rPr>
              <a:t>5 ans de prison et 150 000 euros d’amende</a:t>
            </a:r>
            <a:r>
              <a:rPr b="0" i="0" lang="fr-FR" sz="1000" u="none" cap="none" strike="noStrike">
                <a:solidFill>
                  <a:srgbClr val="0C419A"/>
                </a:solidFill>
                <a:latin typeface="Arial"/>
                <a:ea typeface="Arial"/>
                <a:cs typeface="Arial"/>
                <a:sym typeface="Arial"/>
              </a:rPr>
              <a:t> (accès frauduleux au DMP, système d’information mis en œuvre par l’Etat – Article 323-1 du code pénal), ainsi que plusieurs peines complémentaires possibles (article 323-5 du code pénal).</a:t>
            </a:r>
            <a:endParaRPr b="0" i="0" sz="1000" u="none" cap="none" strike="noStrike">
              <a:solidFill>
                <a:srgbClr val="0C419A"/>
              </a:solidFill>
              <a:latin typeface="Arial"/>
              <a:ea typeface="Arial"/>
              <a:cs typeface="Arial"/>
              <a:sym typeface="Arial"/>
            </a:endParaRPr>
          </a:p>
          <a:p>
            <a:pPr indent="-158750" lvl="0" marL="269999" marR="0" rtl="0" algn="just">
              <a:lnSpc>
                <a:spcPct val="100000"/>
              </a:lnSpc>
              <a:spcBef>
                <a:spcPts val="500"/>
              </a:spcBef>
              <a:spcAft>
                <a:spcPts val="500"/>
              </a:spcAft>
              <a:buClr>
                <a:srgbClr val="2458A1"/>
              </a:buClr>
              <a:buSzPts val="1000"/>
              <a:buFont typeface="Arial"/>
              <a:buChar char="●"/>
            </a:pPr>
            <a:r>
              <a:rPr b="0" i="0" lang="fr-FR" sz="1000" u="none" cap="none" strike="noStrike">
                <a:solidFill>
                  <a:srgbClr val="0C419A"/>
                </a:solidFill>
                <a:latin typeface="Arial"/>
                <a:ea typeface="Arial"/>
                <a:cs typeface="Arial"/>
                <a:sym typeface="Arial"/>
              </a:rPr>
              <a:t>des </a:t>
            </a:r>
            <a:r>
              <a:rPr b="1" i="0" lang="fr-FR" sz="1000" u="none" cap="none" strike="noStrike">
                <a:solidFill>
                  <a:srgbClr val="0C419A"/>
                </a:solidFill>
                <a:latin typeface="Arial"/>
                <a:ea typeface="Arial"/>
                <a:cs typeface="Arial"/>
                <a:sym typeface="Arial"/>
              </a:rPr>
              <a:t>sanctions ordinales</a:t>
            </a:r>
            <a:r>
              <a:rPr b="0" i="0" lang="fr-FR" sz="1000" u="none" cap="none" strike="noStrike">
                <a:solidFill>
                  <a:srgbClr val="0C419A"/>
                </a:solidFill>
                <a:latin typeface="Arial"/>
                <a:ea typeface="Arial"/>
                <a:cs typeface="Arial"/>
                <a:sym typeface="Arial"/>
              </a:rPr>
              <a:t> pourraient également être prises </a:t>
            </a:r>
            <a:endParaRPr b="0" i="0" sz="1000" u="none" cap="none" strike="noStrike">
              <a:solidFill>
                <a:srgbClr val="2458A1"/>
              </a:solidFill>
              <a:latin typeface="Arial"/>
              <a:ea typeface="Arial"/>
              <a:cs typeface="Arial"/>
              <a:sym typeface="Arial"/>
            </a:endParaRPr>
          </a:p>
        </p:txBody>
      </p:sp>
      <p:sp>
        <p:nvSpPr>
          <p:cNvPr id="310" name="Google Shape;310;g149d9ed3e97_0_44"/>
          <p:cNvSpPr txBox="1"/>
          <p:nvPr/>
        </p:nvSpPr>
        <p:spPr>
          <a:xfrm>
            <a:off x="80575" y="8048626"/>
            <a:ext cx="3147600" cy="1265400"/>
          </a:xfrm>
          <a:prstGeom prst="rect">
            <a:avLst/>
          </a:prstGeom>
          <a:solidFill>
            <a:srgbClr val="EDEDED"/>
          </a:solidFill>
          <a:ln>
            <a:noFill/>
          </a:ln>
        </p:spPr>
        <p:txBody>
          <a:bodyPr anchorCtr="0" anchor="ctr" bIns="91425" lIns="91425" spcFirstLastPara="1" rIns="91425" wrap="square" tIns="91425">
            <a:noAutofit/>
          </a:bodyPr>
          <a:lstStyle/>
          <a:p>
            <a:pPr indent="0" lvl="0" marL="0" marR="0" rtl="0" algn="just">
              <a:lnSpc>
                <a:spcPct val="100000"/>
              </a:lnSpc>
              <a:spcBef>
                <a:spcPts val="500"/>
              </a:spcBef>
              <a:spcAft>
                <a:spcPts val="500"/>
              </a:spcAft>
              <a:buClr>
                <a:srgbClr val="000000"/>
              </a:buClr>
              <a:buSzPts val="1000"/>
              <a:buFont typeface="Arial"/>
              <a:buNone/>
            </a:pPr>
            <a:r>
              <a:rPr b="0" i="0" lang="fr-FR" sz="1000" u="none" cap="none" strike="noStrike">
                <a:solidFill>
                  <a:srgbClr val="0C419A"/>
                </a:solidFill>
                <a:latin typeface="Arial"/>
                <a:ea typeface="Arial"/>
                <a:cs typeface="Arial"/>
                <a:sym typeface="Arial"/>
              </a:rPr>
              <a:t>Des </a:t>
            </a:r>
            <a:r>
              <a:rPr b="1" i="0" lang="fr-FR" sz="1000" u="none" cap="none" strike="noStrike">
                <a:solidFill>
                  <a:srgbClr val="0C419A"/>
                </a:solidFill>
                <a:latin typeface="Arial"/>
                <a:ea typeface="Arial"/>
                <a:cs typeface="Arial"/>
                <a:sym typeface="Arial"/>
              </a:rPr>
              <a:t>mécanismes de contrôle</a:t>
            </a:r>
            <a:r>
              <a:rPr b="0" i="0" lang="fr-FR" sz="1000" u="none" cap="none" strike="noStrike">
                <a:solidFill>
                  <a:srgbClr val="0C419A"/>
                </a:solidFill>
                <a:latin typeface="Arial"/>
                <a:ea typeface="Arial"/>
                <a:cs typeface="Arial"/>
                <a:sym typeface="Arial"/>
              </a:rPr>
              <a:t> ont été mis en place pour détecter d’éventuels mésusages sur l’alimentation et la consultation. Ils peuvent aboutir au </a:t>
            </a:r>
            <a:r>
              <a:rPr b="1" i="0" lang="fr-FR" sz="1000" u="none" cap="none" strike="noStrike">
                <a:solidFill>
                  <a:srgbClr val="0C419A"/>
                </a:solidFill>
                <a:latin typeface="Arial"/>
                <a:ea typeface="Arial"/>
                <a:cs typeface="Arial"/>
                <a:sym typeface="Arial"/>
              </a:rPr>
              <a:t>blocage du professionnel pour la consultation de l’ensemble des DMP ou des sanctions plus graves</a:t>
            </a:r>
            <a:r>
              <a:rPr b="0" i="0" lang="fr-FR" sz="1000" u="none" cap="none" strike="noStrike">
                <a:solidFill>
                  <a:srgbClr val="0C419A"/>
                </a:solidFill>
                <a:latin typeface="Arial"/>
                <a:ea typeface="Arial"/>
                <a:cs typeface="Arial"/>
                <a:sym typeface="Arial"/>
              </a:rPr>
              <a:t>.</a:t>
            </a:r>
            <a:endParaRPr b="0" i="0" sz="1000" u="none" cap="none" strike="noStrike">
              <a:solidFill>
                <a:srgbClr val="0C419A"/>
              </a:solidFill>
              <a:latin typeface="Arial"/>
              <a:ea typeface="Arial"/>
              <a:cs typeface="Arial"/>
              <a:sym typeface="Arial"/>
            </a:endParaRPr>
          </a:p>
        </p:txBody>
      </p:sp>
      <p:pic>
        <p:nvPicPr>
          <p:cNvPr id="311" name="Google Shape;311;g149d9ed3e97_0_44"/>
          <p:cNvPicPr preferRelativeResize="0"/>
          <p:nvPr/>
        </p:nvPicPr>
        <p:blipFill rotWithShape="1">
          <a:blip r:embed="rId11">
            <a:alphaModFix/>
          </a:blip>
          <a:srcRect b="14653" l="25285" r="23000" t="17346"/>
          <a:stretch/>
        </p:blipFill>
        <p:spPr>
          <a:xfrm>
            <a:off x="147881" y="7794797"/>
            <a:ext cx="317375" cy="417354"/>
          </a:xfrm>
          <a:prstGeom prst="rect">
            <a:avLst/>
          </a:prstGeom>
          <a:noFill/>
          <a:ln>
            <a:noFill/>
          </a:ln>
        </p:spPr>
      </p:pic>
      <p:sp>
        <p:nvSpPr>
          <p:cNvPr id="312" name="Google Shape;312;g149d9ed3e97_0_44"/>
          <p:cNvSpPr txBox="1"/>
          <p:nvPr/>
        </p:nvSpPr>
        <p:spPr>
          <a:xfrm>
            <a:off x="3572100" y="8043225"/>
            <a:ext cx="3147600" cy="1265400"/>
          </a:xfrm>
          <a:prstGeom prst="rect">
            <a:avLst/>
          </a:prstGeom>
          <a:solidFill>
            <a:srgbClr val="EDEDED"/>
          </a:solidFill>
          <a:ln>
            <a:noFill/>
          </a:ln>
        </p:spPr>
        <p:txBody>
          <a:bodyPr anchorCtr="0" anchor="ctr" bIns="91425" lIns="91425" spcFirstLastPara="1" rIns="91425" wrap="square" tIns="91425">
            <a:noAutofit/>
          </a:bodyPr>
          <a:lstStyle/>
          <a:p>
            <a:pPr indent="0" lvl="0" marL="0" marR="0" rtl="0" algn="just">
              <a:lnSpc>
                <a:spcPct val="100000"/>
              </a:lnSpc>
              <a:spcBef>
                <a:spcPts val="500"/>
              </a:spcBef>
              <a:spcAft>
                <a:spcPts val="500"/>
              </a:spcAft>
              <a:buClr>
                <a:srgbClr val="000000"/>
              </a:buClr>
              <a:buSzPts val="1000"/>
              <a:buFont typeface="Arial"/>
              <a:buNone/>
            </a:pPr>
            <a:r>
              <a:rPr b="0" i="0" lang="fr-FR" sz="1000" u="none" cap="none" strike="noStrike">
                <a:solidFill>
                  <a:srgbClr val="0C419A"/>
                </a:solidFill>
                <a:latin typeface="Arial"/>
                <a:ea typeface="Arial"/>
                <a:cs typeface="Arial"/>
                <a:sym typeface="Arial"/>
              </a:rPr>
              <a:t>Si un </a:t>
            </a:r>
            <a:r>
              <a:rPr b="1" i="0" lang="fr-FR" sz="1000" u="none" cap="none" strike="noStrike">
                <a:solidFill>
                  <a:srgbClr val="0C419A"/>
                </a:solidFill>
                <a:latin typeface="Arial"/>
                <a:ea typeface="Arial"/>
                <a:cs typeface="Arial"/>
                <a:sym typeface="Arial"/>
              </a:rPr>
              <a:t>patient a un doute</a:t>
            </a:r>
            <a:r>
              <a:rPr b="0" i="0" lang="fr-FR" sz="1000" u="none" cap="none" strike="noStrike">
                <a:solidFill>
                  <a:srgbClr val="0C419A"/>
                </a:solidFill>
                <a:latin typeface="Arial"/>
                <a:ea typeface="Arial"/>
                <a:cs typeface="Arial"/>
                <a:sym typeface="Arial"/>
              </a:rPr>
              <a:t> sur l’accès d’un professionnel de santé à son profil Mon espace santé, par exemple suite à un </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59"/>
                  </a:ext>
                </a:extLst>
              </a:rPr>
              <a:t>mail </a:t>
            </a:r>
            <a:r>
              <a:rPr b="0" i="0" lang="fr-FR" sz="1000" u="none" cap="none" strike="noStrike">
                <a:solidFill>
                  <a:srgbClr val="0C419A"/>
                </a:solidFill>
                <a:latin typeface="Arial"/>
                <a:ea typeface="Arial"/>
                <a:cs typeface="Arial"/>
                <a:sym typeface="Arial"/>
              </a:rPr>
              <a:t>de notifications d’accès, il peut </a:t>
            </a:r>
            <a:r>
              <a:rPr b="1" i="0" lang="fr-FR" sz="1000" u="none" cap="none" strike="noStrike">
                <a:solidFill>
                  <a:srgbClr val="0C419A"/>
                </a:solidFill>
                <a:latin typeface="Arial"/>
                <a:ea typeface="Arial"/>
                <a:cs typeface="Arial"/>
                <a:sym typeface="Arial"/>
              </a:rPr>
              <a:t>contacter le 3422</a:t>
            </a:r>
            <a:r>
              <a:rPr b="0" i="0" lang="fr-FR" sz="1000" u="none" cap="none" strike="noStrike">
                <a:solidFill>
                  <a:srgbClr val="0C419A"/>
                </a:solidFill>
                <a:latin typeface="Arial"/>
                <a:ea typeface="Arial"/>
                <a:cs typeface="Arial"/>
                <a:sym typeface="Arial"/>
              </a:rPr>
              <a:t> afin qu’une instruction soit menée et que des éventuelles actions (blocage préventif des accès, dépôt de plainte, etc.) soient lancées en cas de mésusage avéré.</a:t>
            </a:r>
            <a:endParaRPr b="0" i="0" sz="1000" u="none" cap="none" strike="noStrike">
              <a:solidFill>
                <a:srgbClr val="0C419A"/>
              </a:solidFill>
              <a:latin typeface="Arial"/>
              <a:ea typeface="Arial"/>
              <a:cs typeface="Arial"/>
              <a:sym typeface="Arial"/>
            </a:endParaRPr>
          </a:p>
        </p:txBody>
      </p:sp>
      <p:pic>
        <p:nvPicPr>
          <p:cNvPr id="313" name="Google Shape;313;g149d9ed3e97_0_44"/>
          <p:cNvPicPr preferRelativeResize="0"/>
          <p:nvPr/>
        </p:nvPicPr>
        <p:blipFill rotWithShape="1">
          <a:blip r:embed="rId12">
            <a:alphaModFix/>
          </a:blip>
          <a:srcRect b="10413" l="13610" r="14217" t="11283"/>
          <a:stretch/>
        </p:blipFill>
        <p:spPr>
          <a:xfrm>
            <a:off x="3648300" y="7805325"/>
            <a:ext cx="317386" cy="3159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g15170c853cb_5_96"/>
          <p:cNvSpPr/>
          <p:nvPr/>
        </p:nvSpPr>
        <p:spPr>
          <a:xfrm>
            <a:off x="0" y="0"/>
            <a:ext cx="6858000" cy="638100"/>
          </a:xfrm>
          <a:prstGeom prst="rect">
            <a:avLst/>
          </a:prstGeom>
          <a:solidFill>
            <a:srgbClr val="EAD1DC"/>
          </a:solidFill>
          <a:ln cap="flat" cmpd="sng" w="9525">
            <a:solidFill>
              <a:srgbClr val="EAD1D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g15170c853cb_5_96"/>
          <p:cNvSpPr txBox="1"/>
          <p:nvPr/>
        </p:nvSpPr>
        <p:spPr>
          <a:xfrm>
            <a:off x="31050" y="-38100"/>
            <a:ext cx="6115200" cy="895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1200"/>
              </a:spcAft>
              <a:buClr>
                <a:srgbClr val="000000"/>
              </a:buClr>
              <a:buSzPts val="1800"/>
              <a:buFont typeface="Arial"/>
              <a:buNone/>
            </a:pPr>
            <a:r>
              <a:rPr b="1" i="0" lang="fr-FR" sz="1400" u="none" cap="none" strike="noStrike">
                <a:solidFill>
                  <a:srgbClr val="E11A81"/>
                </a:solidFill>
                <a:latin typeface="Arial"/>
                <a:ea typeface="Arial"/>
                <a:cs typeface="Arial"/>
                <a:sym typeface="Arial"/>
              </a:rPr>
              <a:t>MON ESPACE SANTÉ ET LA PROTECTION DES DONNÉES : COMMENT RESPECTER VOS OBLIGATIONS D’INFORMATION DES PATIENTS ?</a:t>
            </a:r>
            <a:endParaRPr b="1" i="0" sz="1400" u="none" cap="none" strike="noStrike">
              <a:solidFill>
                <a:srgbClr val="E11A81"/>
              </a:solidFill>
              <a:latin typeface="Arial"/>
              <a:ea typeface="Arial"/>
              <a:cs typeface="Arial"/>
              <a:sym typeface="Arial"/>
            </a:endParaRPr>
          </a:p>
        </p:txBody>
      </p:sp>
      <p:graphicFrame>
        <p:nvGraphicFramePr>
          <p:cNvPr id="107" name="Google Shape;107;g15170c853cb_5_96"/>
          <p:cNvGraphicFramePr/>
          <p:nvPr/>
        </p:nvGraphicFramePr>
        <p:xfrm>
          <a:off x="0" y="4652638"/>
          <a:ext cx="3000000" cy="3000000"/>
        </p:xfrm>
        <a:graphic>
          <a:graphicData uri="http://schemas.openxmlformats.org/drawingml/2006/table">
            <a:tbl>
              <a:tblPr>
                <a:noFill/>
                <a:tableStyleId>{94902BB7-5598-4410-B051-45CD0D34E49F}</a:tableStyleId>
              </a:tblPr>
              <a:tblGrid>
                <a:gridCol w="874725"/>
                <a:gridCol w="2885075"/>
                <a:gridCol w="3098200"/>
              </a:tblGrid>
              <a:tr h="277025">
                <a:tc>
                  <a:txBody>
                    <a:bodyPr/>
                    <a:lstStyle/>
                    <a:p>
                      <a:pPr indent="0" lvl="0" marL="0" marR="0" rtl="0" algn="ctr">
                        <a:lnSpc>
                          <a:spcPct val="115000"/>
                        </a:lnSpc>
                        <a:spcBef>
                          <a:spcPts val="0"/>
                        </a:spcBef>
                        <a:spcAft>
                          <a:spcPts val="0"/>
                        </a:spcAft>
                        <a:buClr>
                          <a:srgbClr val="000000"/>
                        </a:buClr>
                        <a:buSzPts val="1100"/>
                        <a:buFont typeface="Arial"/>
                        <a:buNone/>
                      </a:pPr>
                      <a:r>
                        <a:t/>
                      </a:r>
                      <a:endParaRPr sz="1100" u="none" cap="none" strike="noStrike">
                        <a:solidFill>
                          <a:schemeClr val="dk1"/>
                        </a:solidFill>
                      </a:endParaRPr>
                    </a:p>
                  </a:txBody>
                  <a:tcPr marT="91425" marB="91425" marR="91425" marL="91425" anchor="ctr">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100"/>
                        <a:buFont typeface="Arial"/>
                        <a:buNone/>
                      </a:pPr>
                      <a:r>
                        <a:rPr lang="fr-FR" sz="1400" u="sng" cap="none" strike="noStrike">
                          <a:solidFill>
                            <a:srgbClr val="2458A1"/>
                          </a:solidFill>
                          <a:hlinkClick r:id="rId3">
                            <a:extLst>
                              <a:ext uri="{A12FA001-AC4F-418D-AE19-62706E023703}">
                                <ahyp:hlinkClr val="tx"/>
                              </a:ext>
                            </a:extLst>
                          </a:hlinkClick>
                        </a:rPr>
                        <a:t>🖊️</a:t>
                      </a:r>
                      <a:r>
                        <a:rPr b="1" lang="fr-FR" sz="1100">
                          <a:solidFill>
                            <a:schemeClr val="lt1"/>
                          </a:solidFill>
                        </a:rPr>
                        <a:t>MEMBRE DE </a:t>
                      </a:r>
                      <a:r>
                        <a:rPr b="1" lang="fr-FR" sz="1100">
                          <a:solidFill>
                            <a:schemeClr val="lt1"/>
                          </a:solidFill>
                        </a:rPr>
                        <a:t>L'ÉQUIPE</a:t>
                      </a:r>
                      <a:r>
                        <a:rPr b="1" lang="fr-FR" sz="1100">
                          <a:solidFill>
                            <a:schemeClr val="lt1"/>
                          </a:solidFill>
                        </a:rPr>
                        <a:t> DE SOINS</a:t>
                      </a:r>
                      <a:r>
                        <a:rPr b="1" lang="fr-FR" sz="1100" u="none" cap="none" strike="noStrike">
                          <a:solidFill>
                            <a:schemeClr val="lt1"/>
                          </a:solidFill>
                          <a:latin typeface="Arial"/>
                          <a:ea typeface="Arial"/>
                          <a:cs typeface="Arial"/>
                          <a:sym typeface="Arial"/>
                        </a:rPr>
                        <a:t> </a:t>
                      </a:r>
                      <a:endParaRPr sz="1400" u="none" cap="none" strike="noStrike"/>
                    </a:p>
                  </a:txBody>
                  <a:tcPr marT="91425" marB="91425" marR="91425" marL="91425" anchor="ctr">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C0C0C0"/>
                      </a:solidFill>
                      <a:prstDash val="solid"/>
                      <a:round/>
                      <a:headEnd len="sm" w="sm" type="none"/>
                      <a:tailEnd len="sm" w="sm" type="none"/>
                    </a:lnB>
                    <a:solidFill>
                      <a:srgbClr val="2458A1"/>
                    </a:solidFill>
                  </a:tcPr>
                </a:tc>
                <a:tc>
                  <a:txBody>
                    <a:bodyPr/>
                    <a:lstStyle/>
                    <a:p>
                      <a:pPr indent="0" lvl="0" marL="0" marR="0" rtl="0" algn="ctr">
                        <a:lnSpc>
                          <a:spcPct val="107000"/>
                        </a:lnSpc>
                        <a:spcBef>
                          <a:spcPts val="0"/>
                        </a:spcBef>
                        <a:spcAft>
                          <a:spcPts val="0"/>
                        </a:spcAft>
                        <a:buClr>
                          <a:schemeClr val="dk1"/>
                        </a:buClr>
                        <a:buSzPts val="1100"/>
                        <a:buFont typeface="Arial"/>
                        <a:buNone/>
                      </a:pPr>
                      <a:r>
                        <a:rPr lang="fr-FR" sz="1100" u="none" cap="none" strike="noStrike">
                          <a:solidFill>
                            <a:schemeClr val="lt1"/>
                          </a:solidFill>
                          <a:latin typeface="Arial"/>
                          <a:ea typeface="Arial"/>
                          <a:cs typeface="Arial"/>
                          <a:sym typeface="Arial"/>
                        </a:rPr>
                        <a:t> </a:t>
                      </a:r>
                      <a:r>
                        <a:rPr lang="fr-FR" sz="1400" u="none" cap="none" strike="noStrike">
                          <a:solidFill>
                            <a:schemeClr val="dk1"/>
                          </a:solidFill>
                        </a:rPr>
                        <a:t>👀 </a:t>
                      </a:r>
                      <a:r>
                        <a:rPr b="1" lang="fr-FR" sz="1100">
                          <a:solidFill>
                            <a:schemeClr val="lt1"/>
                          </a:solidFill>
                        </a:rPr>
                        <a:t>NON MEMBRE DE </a:t>
                      </a:r>
                      <a:r>
                        <a:rPr b="1" lang="fr-FR" sz="1100">
                          <a:solidFill>
                            <a:schemeClr val="lt1"/>
                          </a:solidFill>
                        </a:rPr>
                        <a:t>L'ÉQUIPE</a:t>
                      </a:r>
                      <a:r>
                        <a:rPr b="1" lang="fr-FR" sz="1100">
                          <a:solidFill>
                            <a:schemeClr val="lt1"/>
                          </a:solidFill>
                        </a:rPr>
                        <a:t> DE SOINS</a:t>
                      </a:r>
                      <a:endParaRPr sz="1400" u="none" cap="none" strike="noStrike"/>
                    </a:p>
                  </a:txBody>
                  <a:tcPr marT="91425" marB="91425" marR="91425" marL="91425" anchor="ctr">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C0C0C0"/>
                      </a:solidFill>
                      <a:prstDash val="solid"/>
                      <a:round/>
                      <a:headEnd len="sm" w="sm" type="none"/>
                      <a:tailEnd len="sm" w="sm" type="none"/>
                    </a:lnB>
                    <a:solidFill>
                      <a:srgbClr val="2458A1"/>
                    </a:solidFill>
                  </a:tcPr>
                </a:tc>
              </a:tr>
              <a:tr h="2234850">
                <a:tc>
                  <a:txBody>
                    <a:bodyPr/>
                    <a:lstStyle/>
                    <a:p>
                      <a:pPr indent="0" lvl="0" marL="0" marR="0" rtl="0" algn="ctr">
                        <a:lnSpc>
                          <a:spcPct val="100000"/>
                        </a:lnSpc>
                        <a:spcBef>
                          <a:spcPts val="0"/>
                        </a:spcBef>
                        <a:spcAft>
                          <a:spcPts val="0"/>
                        </a:spcAft>
                        <a:buClr>
                          <a:schemeClr val="dk1"/>
                        </a:buClr>
                        <a:buSzPts val="1100"/>
                        <a:buFont typeface="Arial"/>
                        <a:buNone/>
                      </a:pPr>
                      <a:r>
                        <a:rPr b="1" lang="fr-FR" sz="1050">
                          <a:solidFill>
                            <a:schemeClr val="lt1"/>
                          </a:solidFill>
                        </a:rPr>
                        <a:t>Que dit la loi ?</a:t>
                      </a:r>
                      <a:endParaRPr sz="1050" u="none" cap="none" strike="noStrike">
                        <a:solidFill>
                          <a:schemeClr val="lt1"/>
                        </a:solidFill>
                        <a:latin typeface="Arial"/>
                        <a:ea typeface="Arial"/>
                        <a:cs typeface="Arial"/>
                        <a:sym typeface="Arial"/>
                      </a:endParaRPr>
                    </a:p>
                  </a:txBody>
                  <a:tcPr marT="91425" marB="91425" marR="91425" marL="25200" anchor="ctr">
                    <a:lnL cap="flat" cmpd="sng" w="9525">
                      <a:solidFill>
                        <a:schemeClr val="lt1"/>
                      </a:solidFill>
                      <a:prstDash val="solid"/>
                      <a:round/>
                      <a:headEnd len="sm" w="sm" type="none"/>
                      <a:tailEnd len="sm" w="sm" type="none"/>
                    </a:lnL>
                    <a:lnR cap="flat" cmpd="sng" w="9525">
                      <a:solidFill>
                        <a:srgbClr val="C0C0C0"/>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E11A81"/>
                    </a:solidFill>
                  </a:tcPr>
                </a:tc>
                <a:tc>
                  <a:txBody>
                    <a:bodyPr/>
                    <a:lstStyle/>
                    <a:p>
                      <a:pPr indent="0" lvl="0" marL="0" marR="0" rtl="0" algn="just">
                        <a:lnSpc>
                          <a:spcPct val="107000"/>
                        </a:lnSpc>
                        <a:spcBef>
                          <a:spcPts val="0"/>
                        </a:spcBef>
                        <a:spcAft>
                          <a:spcPts val="0"/>
                        </a:spcAft>
                        <a:buClr>
                          <a:schemeClr val="dk1"/>
                        </a:buClr>
                        <a:buSzPts val="1100"/>
                        <a:buFont typeface="Arial"/>
                        <a:buNone/>
                      </a:pPr>
                      <a:r>
                        <a:rPr lang="fr-FR" sz="1100" u="none" cap="none" strike="noStrike">
                          <a:solidFill>
                            <a:srgbClr val="0C419A"/>
                          </a:solidFill>
                          <a:latin typeface="Arial"/>
                          <a:ea typeface="Arial"/>
                          <a:cs typeface="Arial"/>
                          <a:sym typeface="Arial"/>
                          <a:extLst>
                            <a:ext uri="http://customooxmlschemas.google.com/">
                              <go:slidesCustomData xmlns:go="http://customooxmlschemas.google.com/" textRoundtripDataId="3"/>
                            </a:ext>
                          </a:extLst>
                        </a:rPr>
                        <a:t>🔎</a:t>
                      </a:r>
                      <a:r>
                        <a:rPr b="1" lang="fr-FR" sz="1050">
                          <a:solidFill>
                            <a:srgbClr val="002060"/>
                          </a:solidFill>
                        </a:rPr>
                        <a:t>L'alimentation de Mon espace santé est obligatoire et systématique, sauf si le patient s'y oppose pour motif légitime </a:t>
                      </a:r>
                      <a:r>
                        <a:rPr lang="fr-FR" sz="1050">
                          <a:solidFill>
                            <a:srgbClr val="002060"/>
                          </a:solidFill>
                        </a:rPr>
                        <a:t>après que vous l'ayez informé de ses droits. Ces obligations sont définie</a:t>
                      </a:r>
                      <a:r>
                        <a:rPr lang="fr-FR" sz="1050">
                          <a:solidFill>
                            <a:srgbClr val="002060"/>
                          </a:solidFill>
                          <a:extLst>
                            <a:ext uri="http://customooxmlschemas.google.com/">
                              <go:slidesCustomData xmlns:go="http://customooxmlschemas.google.com/" textRoundtripDataId="4"/>
                            </a:ext>
                          </a:extLst>
                        </a:rPr>
                        <a:t>s</a:t>
                      </a:r>
                      <a:r>
                        <a:rPr lang="fr-FR" sz="1050">
                          <a:solidFill>
                            <a:srgbClr val="002060"/>
                          </a:solidFill>
                        </a:rPr>
                        <a:t> dans l’article L. 1111-15 du Code de la santé publique et dans l’arrêté du 26 avril </a:t>
                      </a:r>
                      <a:r>
                        <a:rPr lang="fr-FR" sz="1050">
                          <a:solidFill>
                            <a:srgbClr val="002060"/>
                          </a:solidFill>
                          <a:extLst>
                            <a:ext uri="http://customooxmlschemas.google.com/">
                              <go:slidesCustomData xmlns:go="http://customooxmlschemas.google.com/" textRoundtripDataId="5"/>
                            </a:ext>
                          </a:extLst>
                        </a:rPr>
                        <a:t>202</a:t>
                      </a:r>
                      <a:r>
                        <a:rPr lang="fr-FR" sz="1050">
                          <a:solidFill>
                            <a:srgbClr val="002060"/>
                          </a:solidFill>
                        </a:rPr>
                        <a:t>2. </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6"/>
                            </a:ext>
                          </a:extLst>
                        </a:rPr>
                        <a:t>Les professionnels de santé doivent</a:t>
                      </a:r>
                      <a:r>
                        <a:rPr b="1"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7"/>
                            </a:ext>
                          </a:extLst>
                        </a:rPr>
                        <a:t> </a:t>
                      </a:r>
                      <a:r>
                        <a:rPr b="1" lang="fr-FR" sz="1000" u="none" cap="none" strike="noStrike">
                          <a:solidFill>
                            <a:srgbClr val="E11A81"/>
                          </a:solidFill>
                          <a:latin typeface="Arial"/>
                          <a:ea typeface="Arial"/>
                          <a:cs typeface="Arial"/>
                          <a:sym typeface="Arial"/>
                          <a:extLst>
                            <a:ext uri="http://customooxmlschemas.google.com/">
                              <go:slidesCustomData xmlns:go="http://customooxmlschemas.google.com/" textRoundtripDataId="8"/>
                            </a:ext>
                          </a:extLst>
                        </a:rPr>
                        <a:t>informer </a:t>
                      </a:r>
                      <a:r>
                        <a:rPr b="1"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9"/>
                            </a:ext>
                          </a:extLst>
                        </a:rPr>
                        <a:t>le patient de l’alimentation de son DMP</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0"/>
                            </a:ext>
                          </a:extLst>
                        </a:rPr>
                        <a:t>. </a:t>
                      </a:r>
                      <a:endParaRP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1"/>
                          </a:ext>
                        </a:extLst>
                      </a:endParaRPr>
                    </a:p>
                    <a:p>
                      <a:pPr indent="0" lvl="0" marL="0" marR="0" rtl="0" algn="just">
                        <a:lnSpc>
                          <a:spcPct val="107000"/>
                        </a:lnSpc>
                        <a:spcBef>
                          <a:spcPts val="600"/>
                        </a:spcBef>
                        <a:spcAft>
                          <a:spcPts val="0"/>
                        </a:spcAft>
                        <a:buClr>
                          <a:schemeClr val="dk1"/>
                        </a:buClr>
                        <a:buSzPts val="1100"/>
                        <a:buFont typeface="Arial"/>
                        <a:buNone/>
                      </a:pPr>
                      <a:r>
                        <a:rPr lang="fr-FR" sz="1000" u="none" cap="none" strike="noStrike">
                          <a:solidFill>
                            <a:srgbClr val="002060"/>
                          </a:solidFill>
                          <a:latin typeface="Arial"/>
                          <a:ea typeface="Arial"/>
                          <a:cs typeface="Arial"/>
                          <a:sym typeface="Arial"/>
                        </a:rPr>
                        <a:t>Cette information peut être délivrée par un collaborateur de l’équipe de soins.</a:t>
                      </a:r>
                      <a:endParaRPr sz="1000" u="none" cap="none" strike="noStrike">
                        <a:solidFill>
                          <a:srgbClr val="002060"/>
                        </a:solidFill>
                        <a:latin typeface="Arial"/>
                        <a:ea typeface="Arial"/>
                        <a:cs typeface="Arial"/>
                        <a:sym typeface="Arial"/>
                      </a:endParaRPr>
                    </a:p>
                    <a:p>
                      <a:pPr indent="0" lvl="0" marL="0" marR="0" rtl="0" algn="just">
                        <a:lnSpc>
                          <a:spcPct val="107000"/>
                        </a:lnSpc>
                        <a:spcBef>
                          <a:spcPts val="600"/>
                        </a:spcBef>
                        <a:spcAft>
                          <a:spcPts val="0"/>
                        </a:spcAft>
                        <a:buClr>
                          <a:schemeClr val="dk1"/>
                        </a:buClr>
                        <a:buSzPts val="1100"/>
                        <a:buFont typeface="Arial"/>
                        <a:buNone/>
                      </a:pP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2"/>
                            </a:ext>
                          </a:extLst>
                        </a:rPr>
                        <a:t>⚠️</a:t>
                      </a:r>
                      <a:r>
                        <a:rPr lang="fr-FR" sz="1000" u="none" cap="none" strike="noStrike">
                          <a:solidFill>
                            <a:srgbClr val="002060"/>
                          </a:solidFill>
                          <a:latin typeface="Arial"/>
                          <a:ea typeface="Arial"/>
                          <a:cs typeface="Arial"/>
                          <a:sym typeface="Arial"/>
                        </a:rPr>
                        <a:t>Cette information n'est à donner qu'</a:t>
                      </a:r>
                      <a:r>
                        <a:rPr b="1" lang="fr-FR" sz="1000" u="none" cap="none" strike="noStrike">
                          <a:solidFill>
                            <a:srgbClr val="002060"/>
                          </a:solidFill>
                          <a:latin typeface="Arial"/>
                          <a:ea typeface="Arial"/>
                          <a:cs typeface="Arial"/>
                          <a:sym typeface="Arial"/>
                        </a:rPr>
                        <a:t>une seule fois </a:t>
                      </a:r>
                      <a:r>
                        <a:rPr lang="fr-FR" sz="1000" u="none" cap="none" strike="noStrike">
                          <a:solidFill>
                            <a:srgbClr val="002060"/>
                          </a:solidFill>
                          <a:latin typeface="Arial"/>
                          <a:ea typeface="Arial"/>
                          <a:cs typeface="Arial"/>
                          <a:sym typeface="Arial"/>
                        </a:rPr>
                        <a:t>dans le cadre du suivi du patient.</a:t>
                      </a:r>
                      <a:endParaRPr sz="1000" u="none" cap="none" strike="noStrike">
                        <a:solidFill>
                          <a:srgbClr val="002060"/>
                        </a:solidFill>
                        <a:latin typeface="Arial"/>
                        <a:ea typeface="Arial"/>
                        <a:cs typeface="Arial"/>
                        <a:sym typeface="Arial"/>
                      </a:endParaRPr>
                    </a:p>
                  </a:txBody>
                  <a:tcPr marT="91425" marB="91425" marR="91425" marL="91425" anchor="ctr">
                    <a:lnL cap="flat" cmpd="sng" w="9525">
                      <a:solidFill>
                        <a:srgbClr val="C0C0C0"/>
                      </a:solidFill>
                      <a:prstDash val="solid"/>
                      <a:round/>
                      <a:headEnd len="sm" w="sm" type="none"/>
                      <a:tailEnd len="sm" w="sm" type="none"/>
                    </a:lnL>
                    <a:lnR cap="flat" cmpd="sng" w="9525">
                      <a:solidFill>
                        <a:srgbClr val="C0C0C0"/>
                      </a:solidFill>
                      <a:prstDash val="solid"/>
                      <a:round/>
                      <a:headEnd len="sm" w="sm" type="none"/>
                      <a:tailEnd len="sm" w="sm" type="none"/>
                    </a:lnR>
                    <a:lnT cap="flat" cmpd="sng" w="9525">
                      <a:solidFill>
                        <a:srgbClr val="C0C0C0"/>
                      </a:solidFill>
                      <a:prstDash val="solid"/>
                      <a:round/>
                      <a:headEnd len="sm" w="sm" type="none"/>
                      <a:tailEnd len="sm" w="sm" type="none"/>
                    </a:lnT>
                    <a:lnB cap="flat" cmpd="sng" w="9525">
                      <a:solidFill>
                        <a:srgbClr val="C0C0C0"/>
                      </a:solidFill>
                      <a:prstDash val="solid"/>
                      <a:round/>
                      <a:headEnd len="sm" w="sm" type="none"/>
                      <a:tailEnd len="sm" w="sm" type="none"/>
                    </a:lnB>
                    <a:solidFill>
                      <a:srgbClr val="F3F3F3"/>
                    </a:solidFill>
                  </a:tcPr>
                </a:tc>
                <a:tc>
                  <a:txBody>
                    <a:bodyPr/>
                    <a:lstStyle/>
                    <a:p>
                      <a:pPr indent="0" lvl="0" marL="0" marR="0" rtl="0" algn="just">
                        <a:lnSpc>
                          <a:spcPct val="107000"/>
                        </a:lnSpc>
                        <a:spcBef>
                          <a:spcPts val="0"/>
                        </a:spcBef>
                        <a:spcAft>
                          <a:spcPts val="0"/>
                        </a:spcAft>
                        <a:buClr>
                          <a:schemeClr val="dk1"/>
                        </a:buClr>
                        <a:buSzPts val="1100"/>
                        <a:buFont typeface="Arial"/>
                        <a:buNone/>
                      </a:pPr>
                      <a:r>
                        <a:rPr lang="fr-FR" sz="1100" u="none" cap="none" strike="noStrike">
                          <a:solidFill>
                            <a:srgbClr val="0C419A"/>
                          </a:solidFill>
                          <a:latin typeface="Arial"/>
                          <a:ea typeface="Arial"/>
                          <a:cs typeface="Arial"/>
                          <a:sym typeface="Arial"/>
                          <a:extLst>
                            <a:ext uri="http://customooxmlschemas.google.com/">
                              <go:slidesCustomData xmlns:go="http://customooxmlschemas.google.com/" textRoundtripDataId="13"/>
                            </a:ext>
                          </a:extLst>
                        </a:rPr>
                        <a:t>🔎</a:t>
                      </a:r>
                      <a:r>
                        <a:rPr lang="fr-FR" sz="1000">
                          <a:solidFill>
                            <a:srgbClr val="002060"/>
                          </a:solidFill>
                          <a:extLst>
                            <a:ext uri="http://customooxmlschemas.google.com/">
                              <go:slidesCustomData xmlns:go="http://customooxmlschemas.google.com/" textRoundtripDataId="14"/>
                            </a:ext>
                          </a:extLst>
                        </a:rPr>
                        <a:t>La règle générale est qu’il faut le consentement du patient pour accéder à ses documents, et que cette consultation ne peut se faire que sur des informations</a:t>
                      </a:r>
                      <a:r>
                        <a:rPr lang="fr-FR" sz="1000">
                          <a:solidFill>
                            <a:srgbClr val="002060"/>
                          </a:solidFill>
                        </a:rPr>
                        <a:t> “strictement nécessaires” à la prise en charge.</a:t>
                      </a:r>
                      <a:endParaRPr sz="1000">
                        <a:solidFill>
                          <a:srgbClr val="002060"/>
                        </a:solidFill>
                      </a:endParaRPr>
                    </a:p>
                    <a:p>
                      <a:pPr indent="0" lvl="0" marL="0" marR="0" rtl="0" algn="just">
                        <a:lnSpc>
                          <a:spcPct val="107000"/>
                        </a:lnSpc>
                        <a:spcBef>
                          <a:spcPts val="0"/>
                        </a:spcBef>
                        <a:spcAft>
                          <a:spcPts val="0"/>
                        </a:spcAft>
                        <a:buClr>
                          <a:schemeClr val="dk1"/>
                        </a:buClr>
                        <a:buSzPts val="1100"/>
                        <a:buFont typeface="Arial"/>
                        <a:buNone/>
                      </a:pPr>
                      <a:r>
                        <a:rPr lang="fr-FR" sz="1000">
                          <a:solidFill>
                            <a:srgbClr val="002060"/>
                          </a:solidFill>
                        </a:rPr>
                        <a:t> </a:t>
                      </a:r>
                      <a:r>
                        <a:rPr lang="fr-FR" sz="1000">
                          <a:solidFill>
                            <a:srgbClr val="002060"/>
                          </a:solidFill>
                          <a:extLst>
                            <a:ext uri="http://customooxmlschemas.google.com/">
                              <go:slidesCustomData xmlns:go="http://customooxmlschemas.google.com/" textRoundtripDataId="15"/>
                            </a:ext>
                          </a:extLst>
                        </a:rPr>
                        <a:t> </a:t>
                      </a:r>
                      <a:endParaRP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6"/>
                          </a:ext>
                        </a:extLst>
                      </a:endParaRPr>
                    </a:p>
                    <a:p>
                      <a:pPr indent="0" lvl="0" marL="0" marR="0" rtl="0" algn="just">
                        <a:lnSpc>
                          <a:spcPct val="107000"/>
                        </a:lnSpc>
                        <a:spcBef>
                          <a:spcPts val="250"/>
                        </a:spcBef>
                        <a:spcAft>
                          <a:spcPts val="0"/>
                        </a:spcAft>
                        <a:buClr>
                          <a:schemeClr val="dk1"/>
                        </a:buClr>
                        <a:buSzPts val="1100"/>
                        <a:buFont typeface="Arial"/>
                        <a:buNone/>
                      </a:pPr>
                      <a:r>
                        <a:rPr lang="fr-FR" sz="1100" u="none" cap="none" strike="noStrike">
                          <a:solidFill>
                            <a:srgbClr val="0C419A"/>
                          </a:solidFill>
                          <a:latin typeface="Arial"/>
                          <a:ea typeface="Arial"/>
                          <a:cs typeface="Arial"/>
                          <a:sym typeface="Arial"/>
                          <a:extLst>
                            <a:ext uri="http://customooxmlschemas.google.com/">
                              <go:slidesCustomData xmlns:go="http://customooxmlschemas.google.com/" textRoundtripDataId="17"/>
                            </a:ext>
                          </a:extLst>
                        </a:rPr>
                        <a:t>➡️</a:t>
                      </a:r>
                      <a:r>
                        <a:rPr b="1"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8"/>
                            </a:ext>
                          </a:extLst>
                        </a:rPr>
                        <a:t>M</a:t>
                      </a:r>
                      <a:r>
                        <a:rPr b="1"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9"/>
                            </a:ext>
                          </a:extLst>
                        </a:rPr>
                        <a:t>embre de l’équipe de soins </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20"/>
                            </a:ext>
                          </a:extLst>
                        </a:rPr>
                        <a:t>:</a:t>
                      </a:r>
                      <a:r>
                        <a:rPr lang="fr-FR" sz="1000">
                          <a:solidFill>
                            <a:srgbClr val="002060"/>
                          </a:solidFill>
                          <a:extLst>
                            <a:ext uri="http://customooxmlschemas.google.com/">
                              <go:slidesCustomData xmlns:go="http://customooxmlschemas.google.com/" textRoundtripDataId="21"/>
                            </a:ext>
                          </a:extLst>
                        </a:rPr>
                        <a:t> une fois le consentement “de la personne préalablement informée” recueilli, </a:t>
                      </a:r>
                      <a:r>
                        <a:rPr b="1" lang="fr-FR" sz="1000">
                          <a:solidFill>
                            <a:srgbClr val="E11A81"/>
                          </a:solidFill>
                          <a:extLst>
                            <a:ext uri="http://customooxmlschemas.google.com/">
                              <go:slidesCustomData xmlns:go="http://customooxmlschemas.google.com/" textRoundtripDataId="22"/>
                            </a:ext>
                          </a:extLst>
                        </a:rPr>
                        <a:t>il</a:t>
                      </a:r>
                      <a:r>
                        <a:rPr b="1" lang="fr-FR" sz="1000" u="none" cap="none" strike="noStrike">
                          <a:solidFill>
                            <a:srgbClr val="E11A81"/>
                          </a:solidFill>
                          <a:latin typeface="Arial"/>
                          <a:ea typeface="Arial"/>
                          <a:cs typeface="Arial"/>
                          <a:sym typeface="Arial"/>
                          <a:extLst>
                            <a:ext uri="http://customooxmlschemas.google.com/">
                              <go:slidesCustomData xmlns:go="http://customooxmlschemas.google.com/" textRoundtripDataId="23"/>
                            </a:ext>
                          </a:extLst>
                        </a:rPr>
                        <a:t> est dit présumé</a:t>
                      </a:r>
                      <a:r>
                        <a:rPr b="1"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24"/>
                            </a:ext>
                          </a:extLst>
                        </a:rPr>
                        <a:t> pour l</a:t>
                      </a:r>
                      <a:r>
                        <a:rPr b="1" lang="fr-FR" sz="1000">
                          <a:solidFill>
                            <a:srgbClr val="002060"/>
                          </a:solidFill>
                          <a:extLst>
                            <a:ext uri="http://customooxmlschemas.google.com/">
                              <go:slidesCustomData xmlns:go="http://customooxmlschemas.google.com/" textRoundtripDataId="25"/>
                            </a:ext>
                          </a:extLst>
                        </a:rPr>
                        <a:t>’ensemble de l’équipe de soin </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26"/>
                            </a:ext>
                          </a:extLst>
                        </a:rPr>
                        <a:t>dans le cadre de </a:t>
                      </a:r>
                      <a:r>
                        <a:rPr lang="fr-FR" sz="1000" u="none" cap="none" strike="noStrike">
                          <a:solidFill>
                            <a:srgbClr val="002060"/>
                          </a:solidFill>
                          <a:latin typeface="Arial"/>
                          <a:ea typeface="Arial"/>
                          <a:cs typeface="Arial"/>
                          <a:sym typeface="Arial"/>
                        </a:rPr>
                        <a:t>s</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27"/>
                            </a:ext>
                          </a:extLst>
                        </a:rPr>
                        <a:t>a </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28"/>
                            </a:ext>
                          </a:extLst>
                        </a:rPr>
                        <a:t>prise en charge. </a:t>
                      </a:r>
                      <a:b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29"/>
                            </a:ext>
                          </a:extLst>
                        </a:rPr>
                      </a:br>
                      <a:r>
                        <a:rPr lang="fr-FR" sz="1000">
                          <a:solidFill>
                            <a:srgbClr val="002060"/>
                          </a:solidFill>
                          <a:extLst>
                            <a:ext uri="http://customooxmlschemas.google.com/">
                              <go:slidesCustomData xmlns:go="http://customooxmlschemas.google.com/" textRoundtripDataId="30"/>
                            </a:ext>
                          </a:extLst>
                        </a:rPr>
                        <a:t>⚠️</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31"/>
                            </a:ext>
                          </a:extLst>
                        </a:rPr>
                        <a:t>Il est toutefois</a:t>
                      </a:r>
                      <a:r>
                        <a:rPr b="1"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32"/>
                            </a:ext>
                          </a:extLst>
                        </a:rPr>
                        <a:t> </a:t>
                      </a:r>
                      <a:r>
                        <a:rPr b="1" lang="fr-FR" sz="1000">
                          <a:solidFill>
                            <a:srgbClr val="002060"/>
                          </a:solidFill>
                          <a:extLst>
                            <a:ext uri="http://customooxmlschemas.google.com/">
                              <go:slidesCustomData xmlns:go="http://customooxmlschemas.google.com/" textRoundtripDataId="33"/>
                            </a:ext>
                          </a:extLst>
                        </a:rPr>
                        <a:t>obligatoire d’</a:t>
                      </a:r>
                      <a:r>
                        <a:rPr b="1"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34"/>
                            </a:ext>
                          </a:extLst>
                        </a:rPr>
                        <a:t>informer le patient </a:t>
                      </a:r>
                      <a:r>
                        <a:rPr lang="fr-FR" sz="1000" u="none" cap="none" strike="noStrike">
                          <a:solidFill>
                            <a:srgbClr val="002060"/>
                          </a:solidFill>
                          <a:extLst>
                            <a:ext uri="http://customooxmlschemas.google.com/">
                              <go:slidesCustomData xmlns:go="http://customooxmlschemas.google.com/" textRoundtripDataId="35"/>
                            </a:ext>
                          </a:extLst>
                        </a:rPr>
                        <a:t>à chaque nouvel épisode de soin</a:t>
                      </a:r>
                      <a:r>
                        <a:rPr b="1" lang="fr-FR" sz="1000">
                          <a:solidFill>
                            <a:srgbClr val="002060"/>
                          </a:solidFill>
                          <a:extLst>
                            <a:ext uri="http://customooxmlschemas.google.com/">
                              <go:slidesCustomData xmlns:go="http://customooxmlschemas.google.com/" textRoundtripDataId="36"/>
                            </a:ext>
                          </a:extLst>
                        </a:rPr>
                        <a:t>.</a:t>
                      </a:r>
                      <a:endParaRPr sz="1000">
                        <a:solidFill>
                          <a:srgbClr val="002060"/>
                        </a:solidFill>
                        <a:extLst>
                          <a:ext uri="http://customooxmlschemas.google.com/">
                            <go:slidesCustomData xmlns:go="http://customooxmlschemas.google.com/" textRoundtripDataId="37"/>
                          </a:ext>
                        </a:extLst>
                      </a:endParaRPr>
                    </a:p>
                    <a:p>
                      <a:pPr indent="0" lvl="0" marL="0" marR="0" rtl="0" algn="just">
                        <a:lnSpc>
                          <a:spcPct val="107000"/>
                        </a:lnSpc>
                        <a:spcBef>
                          <a:spcPts val="250"/>
                        </a:spcBef>
                        <a:spcAft>
                          <a:spcPts val="0"/>
                        </a:spcAft>
                        <a:buClr>
                          <a:schemeClr val="dk1"/>
                        </a:buClr>
                        <a:buSzPts val="1100"/>
                        <a:buFont typeface="Arial"/>
                        <a:buNone/>
                      </a:pPr>
                      <a:r>
                        <a:t/>
                      </a:r>
                      <a:endParaRPr sz="1000" u="none" cap="none" strike="noStrike">
                        <a:solidFill>
                          <a:srgbClr val="002060"/>
                        </a:solidFill>
                        <a:latin typeface="Arial"/>
                        <a:ea typeface="Arial"/>
                        <a:cs typeface="Arial"/>
                        <a:sym typeface="Arial"/>
                      </a:endParaRPr>
                    </a:p>
                    <a:p>
                      <a:pPr indent="0" lvl="0" marL="0" marR="0" rtl="0" algn="just">
                        <a:lnSpc>
                          <a:spcPct val="107000"/>
                        </a:lnSpc>
                        <a:spcBef>
                          <a:spcPts val="250"/>
                        </a:spcBef>
                        <a:spcAft>
                          <a:spcPts val="0"/>
                        </a:spcAft>
                        <a:buClr>
                          <a:schemeClr val="dk1"/>
                        </a:buClr>
                        <a:buSzPts val="1100"/>
                        <a:buFont typeface="Arial"/>
                        <a:buNone/>
                      </a:pPr>
                      <a:r>
                        <a:rPr lang="fr-FR" sz="1100" u="none" cap="none" strike="noStrike">
                          <a:solidFill>
                            <a:srgbClr val="0C419A"/>
                          </a:solidFill>
                          <a:latin typeface="Arial"/>
                          <a:ea typeface="Arial"/>
                          <a:cs typeface="Arial"/>
                          <a:sym typeface="Arial"/>
                          <a:extLst>
                            <a:ext uri="http://customooxmlschemas.google.com/">
                              <go:slidesCustomData xmlns:go="http://customooxmlschemas.google.com/" textRoundtripDataId="38"/>
                            </a:ext>
                          </a:extLst>
                        </a:rPr>
                        <a:t>➡️</a:t>
                      </a:r>
                      <a:r>
                        <a:rPr b="1"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39"/>
                            </a:ext>
                          </a:extLst>
                        </a:rPr>
                        <a:t>Non membre d</a:t>
                      </a:r>
                      <a:r>
                        <a:rPr b="1" lang="fr-FR" sz="1000">
                          <a:solidFill>
                            <a:srgbClr val="002060"/>
                          </a:solidFill>
                          <a:extLst>
                            <a:ext uri="http://customooxmlschemas.google.com/">
                              <go:slidesCustomData xmlns:go="http://customooxmlschemas.google.com/" textRoundtripDataId="40"/>
                            </a:ext>
                          </a:extLst>
                        </a:rPr>
                        <a:t>e l’équipe de soins (téléexpertise…) </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41"/>
                            </a:ext>
                          </a:extLst>
                        </a:rPr>
                        <a:t>: </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42"/>
                            </a:ext>
                          </a:extLst>
                        </a:rPr>
                        <a:t>le professionnel doit </a:t>
                      </a:r>
                      <a:r>
                        <a:rPr b="1" lang="fr-FR" sz="1000" u="none" cap="none" strike="noStrike">
                          <a:solidFill>
                            <a:srgbClr val="E11A81"/>
                          </a:solidFill>
                          <a:latin typeface="Arial"/>
                          <a:ea typeface="Arial"/>
                          <a:cs typeface="Arial"/>
                          <a:sym typeface="Arial"/>
                          <a:extLst>
                            <a:ext uri="http://customooxmlschemas.google.com/">
                              <go:slidesCustomData xmlns:go="http://customooxmlschemas.google.com/" textRoundtripDataId="43"/>
                            </a:ext>
                          </a:extLst>
                        </a:rPr>
                        <a:t>recueillir explicitement le consentement</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44"/>
                            </a:ext>
                          </a:extLst>
                        </a:rPr>
                        <a:t> du patient</a:t>
                      </a:r>
                      <a:r>
                        <a:rPr b="1"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45"/>
                            </a:ext>
                          </a:extLst>
                        </a:rPr>
                        <a:t> à chaque consultation de son dossier médical</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46"/>
                            </a:ext>
                          </a:extLst>
                        </a:rPr>
                        <a:t>.</a:t>
                      </a:r>
                      <a:endParaRPr sz="1000" u="none" cap="none" strike="noStrike">
                        <a:solidFill>
                          <a:srgbClr val="002060"/>
                        </a:solidFill>
                        <a:latin typeface="Arial"/>
                        <a:ea typeface="Arial"/>
                        <a:cs typeface="Arial"/>
                        <a:sym typeface="Arial"/>
                      </a:endParaRPr>
                    </a:p>
                  </a:txBody>
                  <a:tcPr marT="36000" marB="91425" marR="91425" marL="91425" anchor="ctr">
                    <a:lnL cap="flat" cmpd="sng" w="9525">
                      <a:solidFill>
                        <a:srgbClr val="C0C0C0"/>
                      </a:solidFill>
                      <a:prstDash val="solid"/>
                      <a:round/>
                      <a:headEnd len="sm" w="sm" type="none"/>
                      <a:tailEnd len="sm" w="sm" type="none"/>
                    </a:lnL>
                    <a:lnR cap="flat" cmpd="sng" w="9525">
                      <a:solidFill>
                        <a:srgbClr val="C0C0C0"/>
                      </a:solidFill>
                      <a:prstDash val="solid"/>
                      <a:round/>
                      <a:headEnd len="sm" w="sm" type="none"/>
                      <a:tailEnd len="sm" w="sm" type="none"/>
                    </a:lnR>
                    <a:lnT cap="flat" cmpd="sng" w="9525">
                      <a:solidFill>
                        <a:srgbClr val="C0C0C0"/>
                      </a:solidFill>
                      <a:prstDash val="solid"/>
                      <a:round/>
                      <a:headEnd len="sm" w="sm" type="none"/>
                      <a:tailEnd len="sm" w="sm" type="none"/>
                    </a:lnT>
                    <a:lnB cap="flat" cmpd="sng" w="9525">
                      <a:solidFill>
                        <a:srgbClr val="C0C0C0"/>
                      </a:solidFill>
                      <a:prstDash val="solid"/>
                      <a:round/>
                      <a:headEnd len="sm" w="sm" type="none"/>
                      <a:tailEnd len="sm" w="sm" type="none"/>
                    </a:lnB>
                    <a:solidFill>
                      <a:srgbClr val="F3F3F3"/>
                    </a:solidFill>
                  </a:tcPr>
                </a:tc>
              </a:tr>
              <a:tr h="1553350">
                <a:tc>
                  <a:txBody>
                    <a:bodyPr/>
                    <a:lstStyle/>
                    <a:p>
                      <a:pPr indent="0" lvl="0" marL="0" marR="0" rtl="0" algn="ctr">
                        <a:lnSpc>
                          <a:spcPct val="100000"/>
                        </a:lnSpc>
                        <a:spcBef>
                          <a:spcPts val="0"/>
                        </a:spcBef>
                        <a:spcAft>
                          <a:spcPts val="0"/>
                        </a:spcAft>
                        <a:buClr>
                          <a:srgbClr val="000000"/>
                        </a:buClr>
                        <a:buSzPts val="1000"/>
                        <a:buFont typeface="Arial"/>
                        <a:buNone/>
                      </a:pPr>
                      <a:r>
                        <a:rPr b="1" lang="fr-FR" sz="1050">
                          <a:solidFill>
                            <a:schemeClr val="lt1"/>
                          </a:solidFill>
                        </a:rPr>
                        <a:t>Dans la pratique, comment je m’organise </a:t>
                      </a:r>
                      <a:r>
                        <a:rPr b="1" lang="fr-FR" sz="1050" u="none" cap="none" strike="noStrike">
                          <a:solidFill>
                            <a:schemeClr val="lt1"/>
                          </a:solidFill>
                          <a:latin typeface="Arial"/>
                          <a:ea typeface="Arial"/>
                          <a:cs typeface="Arial"/>
                          <a:sym typeface="Arial"/>
                        </a:rPr>
                        <a:t>?</a:t>
                      </a:r>
                      <a:endParaRPr b="1" sz="1050" u="none" cap="none" strike="noStrike">
                        <a:solidFill>
                          <a:schemeClr val="lt1"/>
                        </a:solidFill>
                        <a:latin typeface="Arial"/>
                        <a:ea typeface="Arial"/>
                        <a:cs typeface="Arial"/>
                        <a:sym typeface="Arial"/>
                      </a:endParaRPr>
                    </a:p>
                  </a:txBody>
                  <a:tcPr marT="91425" marB="91425" marR="91425" marL="25200" anchor="ctr">
                    <a:lnL cap="flat" cmpd="sng" w="9525">
                      <a:solidFill>
                        <a:schemeClr val="lt1"/>
                      </a:solidFill>
                      <a:prstDash val="solid"/>
                      <a:round/>
                      <a:headEnd len="sm" w="sm" type="none"/>
                      <a:tailEnd len="sm" w="sm" type="none"/>
                    </a:lnL>
                    <a:lnR cap="flat" cmpd="sng" w="9525">
                      <a:solidFill>
                        <a:srgbClr val="C0C0C0"/>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E11A81"/>
                    </a:solidFill>
                  </a:tcPr>
                </a:tc>
                <a:tc>
                  <a:txBody>
                    <a:bodyPr/>
                    <a:lstStyle/>
                    <a:p>
                      <a:pPr indent="0" lvl="0" marL="0" marR="0" rtl="0" algn="l">
                        <a:lnSpc>
                          <a:spcPct val="107000"/>
                        </a:lnSpc>
                        <a:spcBef>
                          <a:spcPts val="0"/>
                        </a:spcBef>
                        <a:spcAft>
                          <a:spcPts val="0"/>
                        </a:spcAft>
                        <a:buClr>
                          <a:schemeClr val="dk1"/>
                        </a:buClr>
                        <a:buSzPts val="1100"/>
                        <a:buFont typeface="Arial"/>
                        <a:buNone/>
                      </a:pPr>
                      <a:r>
                        <a:rPr lang="fr-FR" sz="1100" u="none" cap="none" strike="noStrike">
                          <a:solidFill>
                            <a:srgbClr val="0C419A"/>
                          </a:solidFill>
                          <a:latin typeface="Arial"/>
                          <a:ea typeface="Arial"/>
                          <a:cs typeface="Arial"/>
                          <a:sym typeface="Arial"/>
                          <a:extLst>
                            <a:ext uri="http://customooxmlschemas.google.com/">
                              <go:slidesCustomData xmlns:go="http://customooxmlschemas.google.com/" textRoundtripDataId="47"/>
                            </a:ext>
                          </a:extLst>
                        </a:rPr>
                        <a:t>🔎</a:t>
                      </a:r>
                      <a:r>
                        <a:rPr lang="fr-FR" sz="1100" u="none" cap="none" strike="noStrike">
                          <a:solidFill>
                            <a:srgbClr val="0C419A"/>
                          </a:solidFill>
                          <a:latin typeface="Arial"/>
                          <a:ea typeface="Arial"/>
                          <a:cs typeface="Arial"/>
                          <a:sym typeface="Arial"/>
                        </a:rPr>
                        <a:t> </a:t>
                      </a:r>
                      <a:r>
                        <a:rPr b="1" lang="fr-FR" sz="1000" u="none" cap="none" strike="noStrike">
                          <a:solidFill>
                            <a:srgbClr val="002060"/>
                          </a:solidFill>
                          <a:latin typeface="Arial"/>
                          <a:ea typeface="Arial"/>
                          <a:cs typeface="Arial"/>
                          <a:sym typeface="Arial"/>
                        </a:rPr>
                        <a:t>Tout professionnel de santé ou personne exerçant sous sa responsabilité peut informer le patient</a:t>
                      </a:r>
                      <a:r>
                        <a:rPr lang="fr-FR" sz="1000" u="none" cap="none" strike="noStrike">
                          <a:solidFill>
                            <a:srgbClr val="002060"/>
                          </a:solidFill>
                          <a:latin typeface="Arial"/>
                          <a:ea typeface="Arial"/>
                          <a:cs typeface="Arial"/>
                          <a:sym typeface="Arial"/>
                        </a:rPr>
                        <a:t> dans le cadre de la prise en charge effective du </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48"/>
                            </a:ext>
                          </a:extLst>
                        </a:rPr>
                        <a:t>patient </a:t>
                      </a:r>
                      <a:r>
                        <a:rPr lang="fr-FR" sz="1000" u="none" cap="none" strike="noStrike">
                          <a:solidFill>
                            <a:srgbClr val="002060"/>
                          </a:solidFill>
                          <a:latin typeface="Arial"/>
                          <a:ea typeface="Arial"/>
                          <a:cs typeface="Arial"/>
                          <a:sym typeface="Arial"/>
                        </a:rPr>
                        <a:t>(ex. secrétaire médicale,</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49"/>
                            </a:ext>
                          </a:extLst>
                        </a:rPr>
                        <a:t> accueil d’une structure</a:t>
                      </a:r>
                      <a:r>
                        <a:rPr lang="fr-FR" sz="1000" u="none" cap="none" strike="noStrike">
                          <a:solidFill>
                            <a:srgbClr val="002060"/>
                          </a:solidFill>
                          <a:latin typeface="Arial"/>
                          <a:ea typeface="Arial"/>
                          <a:cs typeface="Arial"/>
                          <a:sym typeface="Arial"/>
                        </a:rPr>
                        <a:t>).</a:t>
                      </a:r>
                      <a:endParaRPr sz="1000" u="none" cap="none" strike="noStrike">
                        <a:solidFill>
                          <a:srgbClr val="002060"/>
                        </a:solidFill>
                        <a:latin typeface="Arial"/>
                        <a:ea typeface="Arial"/>
                        <a:cs typeface="Arial"/>
                        <a:sym typeface="Arial"/>
                      </a:endParaRPr>
                    </a:p>
                    <a:p>
                      <a:pPr indent="0" lvl="0" marL="0" marR="0" rtl="0" algn="l">
                        <a:lnSpc>
                          <a:spcPct val="107000"/>
                        </a:lnSpc>
                        <a:spcBef>
                          <a:spcPts val="600"/>
                        </a:spcBef>
                        <a:spcAft>
                          <a:spcPts val="0"/>
                        </a:spcAft>
                        <a:buClr>
                          <a:schemeClr val="dk1"/>
                        </a:buClr>
                        <a:buSzPts val="1100"/>
                        <a:buFont typeface="Arial"/>
                        <a:buNone/>
                      </a:pP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50"/>
                            </a:ext>
                          </a:extLst>
                        </a:rPr>
                        <a:t>⚠️</a:t>
                      </a:r>
                      <a:r>
                        <a:rPr lang="fr-FR" sz="1000" u="none" cap="none" strike="noStrike">
                          <a:solidFill>
                            <a:srgbClr val="002060"/>
                          </a:solidFill>
                          <a:latin typeface="Arial"/>
                          <a:ea typeface="Arial"/>
                          <a:cs typeface="Arial"/>
                          <a:sym typeface="Arial"/>
                        </a:rPr>
                        <a:t>L’alimentation est conditionnée à </a:t>
                      </a:r>
                      <a:r>
                        <a:rPr b="1" lang="fr-FR" sz="1000" u="none" cap="none" strike="noStrike">
                          <a:solidFill>
                            <a:srgbClr val="002060"/>
                          </a:solidFill>
                          <a:latin typeface="Arial"/>
                          <a:ea typeface="Arial"/>
                          <a:cs typeface="Arial"/>
                          <a:sym typeface="Arial"/>
                        </a:rPr>
                        <a:t>l’authentification préalable </a:t>
                      </a:r>
                      <a:r>
                        <a:rPr lang="fr-FR" sz="1000" u="none" cap="none" strike="noStrike">
                          <a:solidFill>
                            <a:srgbClr val="002060"/>
                          </a:solidFill>
                          <a:latin typeface="Arial"/>
                          <a:ea typeface="Arial"/>
                          <a:cs typeface="Arial"/>
                          <a:sym typeface="Arial"/>
                        </a:rPr>
                        <a:t>qui peut être faite directement par la carte de professionnel (CPS, </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51"/>
                            </a:ext>
                          </a:extLst>
                        </a:rPr>
                        <a:t>e-CPS</a:t>
                      </a:r>
                      <a:r>
                        <a:rPr lang="fr-FR" sz="1000" u="none" cap="none" strike="noStrike">
                          <a:solidFill>
                            <a:srgbClr val="002060"/>
                          </a:solidFill>
                          <a:latin typeface="Arial"/>
                          <a:ea typeface="Arial"/>
                          <a:cs typeface="Arial"/>
                          <a:sym typeface="Arial"/>
                        </a:rPr>
                        <a:t>, CPF,  CPE) ou par le biais d’un certificat logiciel (“pièce d’identité numérique qui identifie une  structure”), ce qui est “transparent” pour vous.</a:t>
                      </a:r>
                      <a:endParaRPr sz="1000" u="none" cap="none" strike="noStrike">
                        <a:solidFill>
                          <a:srgbClr val="002060"/>
                        </a:solidFill>
                        <a:latin typeface="Arial"/>
                        <a:ea typeface="Arial"/>
                        <a:cs typeface="Arial"/>
                        <a:sym typeface="Arial"/>
                      </a:endParaRPr>
                    </a:p>
                  </a:txBody>
                  <a:tcPr marT="91425" marB="91425" marR="91425" marL="91425" anchor="ctr">
                    <a:lnL cap="flat" cmpd="sng" w="9525">
                      <a:solidFill>
                        <a:srgbClr val="C0C0C0"/>
                      </a:solidFill>
                      <a:prstDash val="solid"/>
                      <a:round/>
                      <a:headEnd len="sm" w="sm" type="none"/>
                      <a:tailEnd len="sm" w="sm" type="none"/>
                    </a:lnL>
                    <a:lnR cap="flat" cmpd="sng" w="9525">
                      <a:solidFill>
                        <a:srgbClr val="C0C0C0"/>
                      </a:solidFill>
                      <a:prstDash val="solid"/>
                      <a:round/>
                      <a:headEnd len="sm" w="sm" type="none"/>
                      <a:tailEnd len="sm" w="sm" type="none"/>
                    </a:lnR>
                    <a:lnT cap="flat" cmpd="sng" w="9525">
                      <a:solidFill>
                        <a:srgbClr val="C0C0C0"/>
                      </a:solidFill>
                      <a:prstDash val="solid"/>
                      <a:round/>
                      <a:headEnd len="sm" w="sm" type="none"/>
                      <a:tailEnd len="sm" w="sm" type="none"/>
                    </a:lnT>
                    <a:lnB cap="flat" cmpd="sng" w="9525">
                      <a:solidFill>
                        <a:srgbClr val="C0C0C0"/>
                      </a:solidFill>
                      <a:prstDash val="solid"/>
                      <a:round/>
                      <a:headEnd len="sm" w="sm" type="none"/>
                      <a:tailEnd len="sm" w="sm" type="none"/>
                    </a:lnB>
                    <a:solidFill>
                      <a:srgbClr val="F3F3F3"/>
                    </a:solidFill>
                  </a:tcPr>
                </a:tc>
                <a:tc>
                  <a:txBody>
                    <a:bodyPr/>
                    <a:lstStyle/>
                    <a:p>
                      <a:pPr indent="-292100" lvl="0" marL="457200" marR="0" rtl="0" algn="l">
                        <a:lnSpc>
                          <a:spcPct val="107000"/>
                        </a:lnSpc>
                        <a:spcBef>
                          <a:spcPts val="0"/>
                        </a:spcBef>
                        <a:spcAft>
                          <a:spcPts val="0"/>
                        </a:spcAft>
                        <a:buClr>
                          <a:srgbClr val="002060"/>
                        </a:buClr>
                        <a:buSzPts val="1000"/>
                        <a:buChar char="-"/>
                      </a:pPr>
                      <a:r>
                        <a:t/>
                      </a:r>
                      <a:endParaRPr sz="1000">
                        <a:solidFill>
                          <a:srgbClr val="002060"/>
                        </a:solidFill>
                      </a:endParaRPr>
                    </a:p>
                  </a:txBody>
                  <a:tcPr marT="91425" marB="91425" marR="91425" marL="91425" anchor="ctr">
                    <a:lnL cap="flat" cmpd="sng" w="9525">
                      <a:solidFill>
                        <a:srgbClr val="C0C0C0"/>
                      </a:solidFill>
                      <a:prstDash val="solid"/>
                      <a:round/>
                      <a:headEnd len="sm" w="sm" type="none"/>
                      <a:tailEnd len="sm" w="sm" type="none"/>
                    </a:lnL>
                    <a:lnR cap="flat" cmpd="sng" w="9525">
                      <a:solidFill>
                        <a:srgbClr val="C0C0C0"/>
                      </a:solidFill>
                      <a:prstDash val="solid"/>
                      <a:round/>
                      <a:headEnd len="sm" w="sm" type="none"/>
                      <a:tailEnd len="sm" w="sm" type="none"/>
                    </a:lnR>
                    <a:lnT cap="flat" cmpd="sng" w="9525">
                      <a:solidFill>
                        <a:srgbClr val="C0C0C0"/>
                      </a:solidFill>
                      <a:prstDash val="solid"/>
                      <a:round/>
                      <a:headEnd len="sm" w="sm" type="none"/>
                      <a:tailEnd len="sm" w="sm" type="none"/>
                    </a:lnT>
                    <a:lnB cap="flat" cmpd="sng" w="9525">
                      <a:solidFill>
                        <a:srgbClr val="C0C0C0"/>
                      </a:solidFill>
                      <a:prstDash val="solid"/>
                      <a:round/>
                      <a:headEnd len="sm" w="sm" type="none"/>
                      <a:tailEnd len="sm" w="sm" type="none"/>
                    </a:lnB>
                    <a:solidFill>
                      <a:srgbClr val="F3F3F3"/>
                    </a:solidFill>
                  </a:tcPr>
                </a:tc>
              </a:tr>
              <a:tr h="1070275">
                <a:tc rowSpan="2">
                  <a:txBody>
                    <a:bodyPr/>
                    <a:lstStyle/>
                    <a:p>
                      <a:pPr indent="0" lvl="0" marL="0" marR="0" rtl="0" algn="ctr">
                        <a:lnSpc>
                          <a:spcPct val="100000"/>
                        </a:lnSpc>
                        <a:spcBef>
                          <a:spcPts val="0"/>
                        </a:spcBef>
                        <a:spcAft>
                          <a:spcPts val="0"/>
                        </a:spcAft>
                        <a:buClr>
                          <a:srgbClr val="000000"/>
                        </a:buClr>
                        <a:buSzPts val="1000"/>
                        <a:buFont typeface="Arial"/>
                        <a:buNone/>
                      </a:pPr>
                      <a:r>
                        <a:rPr b="1" lang="fr-FR" sz="1050" u="none" cap="none" strike="noStrike">
                          <a:solidFill>
                            <a:schemeClr val="lt1"/>
                          </a:solidFill>
                          <a:latin typeface="Arial"/>
                          <a:ea typeface="Arial"/>
                          <a:cs typeface="Arial"/>
                          <a:sym typeface="Arial"/>
                        </a:rPr>
                        <a:t>Quel droit d’opposition du patient ?</a:t>
                      </a:r>
                      <a:endParaRPr sz="1050" u="none" cap="none" strike="noStrike">
                        <a:solidFill>
                          <a:schemeClr val="lt1"/>
                        </a:solidFill>
                        <a:latin typeface="Arial"/>
                        <a:ea typeface="Arial"/>
                        <a:cs typeface="Arial"/>
                        <a:sym typeface="Arial"/>
                      </a:endParaRPr>
                    </a:p>
                  </a:txBody>
                  <a:tcPr marT="91425" marB="91425" marR="91425" marL="25200" anchor="ctr">
                    <a:lnL cap="flat" cmpd="sng" w="9525">
                      <a:solidFill>
                        <a:srgbClr val="9E9E9E">
                          <a:alpha val="0"/>
                        </a:srgbClr>
                      </a:solidFill>
                      <a:prstDash val="solid"/>
                      <a:round/>
                      <a:headEnd len="sm" w="sm" type="none"/>
                      <a:tailEnd len="sm" w="sm" type="none"/>
                    </a:lnL>
                    <a:lnR cap="flat" cmpd="sng" w="9525">
                      <a:solidFill>
                        <a:srgbClr val="C0C0C0"/>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E11A81"/>
                    </a:solidFill>
                  </a:tcPr>
                </a:tc>
                <a:tc>
                  <a:txBody>
                    <a:bodyPr/>
                    <a:lstStyle/>
                    <a:p>
                      <a:pPr indent="0" lvl="0" marL="0" marR="0" rtl="0" algn="l">
                        <a:lnSpc>
                          <a:spcPct val="107000"/>
                        </a:lnSpc>
                        <a:spcBef>
                          <a:spcPts val="0"/>
                        </a:spcBef>
                        <a:spcAft>
                          <a:spcPts val="0"/>
                        </a:spcAft>
                        <a:buClr>
                          <a:schemeClr val="dk1"/>
                        </a:buClr>
                        <a:buSzPts val="1100"/>
                        <a:buFont typeface="Arial"/>
                        <a:buNone/>
                      </a:pPr>
                      <a:r>
                        <a:rPr lang="fr-FR" sz="1100" u="none" cap="none" strike="noStrike">
                          <a:solidFill>
                            <a:srgbClr val="0C419A"/>
                          </a:solidFill>
                          <a:latin typeface="Arial"/>
                          <a:ea typeface="Arial"/>
                          <a:cs typeface="Arial"/>
                          <a:sym typeface="Arial"/>
                        </a:rPr>
                        <a:t>🔎</a:t>
                      </a:r>
                      <a:r>
                        <a:rPr lang="fr-FR" sz="1000" u="none" cap="none" strike="noStrike">
                          <a:solidFill>
                            <a:srgbClr val="002060"/>
                          </a:solidFill>
                          <a:latin typeface="Arial"/>
                          <a:ea typeface="Arial"/>
                          <a:cs typeface="Arial"/>
                          <a:sym typeface="Arial"/>
                        </a:rPr>
                        <a:t>Le </a:t>
                      </a:r>
                      <a:r>
                        <a:rPr b="1" lang="fr-FR" sz="1000" u="none" cap="none" strike="noStrike">
                          <a:solidFill>
                            <a:srgbClr val="E11A81"/>
                          </a:solidFill>
                          <a:latin typeface="Arial"/>
                          <a:ea typeface="Arial"/>
                          <a:cs typeface="Arial"/>
                          <a:sym typeface="Arial"/>
                        </a:rPr>
                        <a:t>patient peut s'opposer en cas de motif légitime</a:t>
                      </a:r>
                      <a:r>
                        <a:rPr lang="fr-FR" sz="1000" u="none" cap="none" strike="noStrike">
                          <a:solidFill>
                            <a:srgbClr val="002060"/>
                          </a:solidFill>
                          <a:latin typeface="Arial"/>
                          <a:ea typeface="Arial"/>
                          <a:cs typeface="Arial"/>
                          <a:sym typeface="Arial"/>
                        </a:rPr>
                        <a:t> (</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52"/>
                            </a:ext>
                          </a:extLst>
                        </a:rPr>
                        <a:t>article R. 1111-47 du CSP - </a:t>
                      </a:r>
                      <a:r>
                        <a:rPr i="1"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53"/>
                            </a:ext>
                          </a:extLst>
                        </a:rPr>
                        <a:t>exemple : un patient qui refuse l’alimentation d’un document mentionnant </a:t>
                      </a:r>
                      <a:r>
                        <a:rPr i="1" lang="fr-FR" sz="1000" u="none" cap="none" strike="noStrike">
                          <a:solidFill>
                            <a:srgbClr val="002060"/>
                          </a:solidFill>
                          <a:latin typeface="Arial"/>
                          <a:ea typeface="Arial"/>
                          <a:cs typeface="Arial"/>
                          <a:sym typeface="Arial"/>
                        </a:rPr>
                        <a:t>un traitement hormonal</a:t>
                      </a:r>
                      <a:r>
                        <a:rPr i="1"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54"/>
                            </a:ext>
                          </a:extLst>
                        </a:rPr>
                        <a:t>)</a:t>
                      </a:r>
                      <a:r>
                        <a:rPr lang="fr-FR" sz="1000" u="none" cap="none" strike="noStrike">
                          <a:solidFill>
                            <a:srgbClr val="002060"/>
                          </a:solidFill>
                          <a:latin typeface="Arial"/>
                          <a:ea typeface="Arial"/>
                          <a:cs typeface="Arial"/>
                          <a:sym typeface="Arial"/>
                        </a:rPr>
                        <a:t>. </a:t>
                      </a:r>
                      <a:endParaRPr sz="1000" u="none" cap="none" strike="noStrike">
                        <a:solidFill>
                          <a:srgbClr val="002060"/>
                        </a:solidFill>
                        <a:latin typeface="Arial"/>
                        <a:ea typeface="Arial"/>
                        <a:cs typeface="Arial"/>
                        <a:sym typeface="Arial"/>
                      </a:endParaRPr>
                    </a:p>
                    <a:p>
                      <a:pPr indent="0" lvl="0" marL="0" marR="0" rtl="0" algn="l">
                        <a:lnSpc>
                          <a:spcPct val="107000"/>
                        </a:lnSpc>
                        <a:spcBef>
                          <a:spcPts val="600"/>
                        </a:spcBef>
                        <a:spcAft>
                          <a:spcPts val="0"/>
                        </a:spcAft>
                        <a:buClr>
                          <a:schemeClr val="dk1"/>
                        </a:buClr>
                        <a:buSzPts val="1100"/>
                        <a:buFont typeface="Arial"/>
                        <a:buNone/>
                      </a:pPr>
                      <a:r>
                        <a:rPr lang="fr-FR" sz="1000" u="none" cap="none" strike="noStrike">
                          <a:solidFill>
                            <a:srgbClr val="002060"/>
                          </a:solidFill>
                          <a:latin typeface="Arial"/>
                          <a:ea typeface="Arial"/>
                          <a:cs typeface="Arial"/>
                          <a:sym typeface="Arial"/>
                        </a:rPr>
                        <a:t>⚠️Le motif légitime reste </a:t>
                      </a:r>
                      <a:r>
                        <a:rPr b="1" lang="fr-FR" sz="1000" u="none" cap="none" strike="noStrike">
                          <a:solidFill>
                            <a:srgbClr val="002060"/>
                          </a:solidFill>
                          <a:latin typeface="Arial"/>
                          <a:ea typeface="Arial"/>
                          <a:cs typeface="Arial"/>
                          <a:sym typeface="Arial"/>
                        </a:rPr>
                        <a:t>à l’appréciation du professionnel de santé. </a:t>
                      </a:r>
                      <a:endParaRPr i="1" sz="1000" u="none" cap="none" strike="noStrike">
                        <a:solidFill>
                          <a:srgbClr val="002060"/>
                        </a:solidFill>
                        <a:latin typeface="Arial"/>
                        <a:ea typeface="Arial"/>
                        <a:cs typeface="Arial"/>
                        <a:sym typeface="Arial"/>
                      </a:endParaRPr>
                    </a:p>
                  </a:txBody>
                  <a:tcPr marT="36000" marB="91425" marR="91425" marL="91425" anchor="ctr">
                    <a:lnL cap="flat" cmpd="sng" w="9525">
                      <a:solidFill>
                        <a:srgbClr val="C0C0C0"/>
                      </a:solidFill>
                      <a:prstDash val="solid"/>
                      <a:round/>
                      <a:headEnd len="sm" w="sm" type="none"/>
                      <a:tailEnd len="sm" w="sm" type="none"/>
                    </a:lnL>
                    <a:lnR cap="flat" cmpd="sng" w="9525">
                      <a:solidFill>
                        <a:srgbClr val="C0C0C0"/>
                      </a:solidFill>
                      <a:prstDash val="solid"/>
                      <a:round/>
                      <a:headEnd len="sm" w="sm" type="none"/>
                      <a:tailEnd len="sm" w="sm" type="none"/>
                    </a:lnR>
                    <a:lnT cap="flat" cmpd="sng" w="9525">
                      <a:solidFill>
                        <a:srgbClr val="C0C0C0"/>
                      </a:solidFill>
                      <a:prstDash val="solid"/>
                      <a:round/>
                      <a:headEnd len="sm" w="sm" type="none"/>
                      <a:tailEnd len="sm" w="sm" type="none"/>
                    </a:lnT>
                    <a:lnB cap="flat" cmpd="sng" w="9525">
                      <a:solidFill>
                        <a:srgbClr val="C0C0C0"/>
                      </a:solidFill>
                      <a:prstDash val="solid"/>
                      <a:round/>
                      <a:headEnd len="sm" w="sm" type="none"/>
                      <a:tailEnd len="sm" w="sm" type="none"/>
                    </a:lnB>
                    <a:solidFill>
                      <a:srgbClr val="F3F3F3"/>
                    </a:solidFill>
                  </a:tcPr>
                </a:tc>
                <a:tc>
                  <a:txBody>
                    <a:bodyPr/>
                    <a:lstStyle/>
                    <a:p>
                      <a:pPr indent="0" lvl="0" marL="0" marR="0" rtl="0" algn="l">
                        <a:lnSpc>
                          <a:spcPct val="107000"/>
                        </a:lnSpc>
                        <a:spcBef>
                          <a:spcPts val="0"/>
                        </a:spcBef>
                        <a:spcAft>
                          <a:spcPts val="0"/>
                        </a:spcAft>
                        <a:buClr>
                          <a:schemeClr val="dk1"/>
                        </a:buClr>
                        <a:buSzPts val="1100"/>
                        <a:buFont typeface="Arial"/>
                        <a:buNone/>
                      </a:pPr>
                      <a:r>
                        <a:rPr lang="fr-FR" sz="1100" u="none" cap="none" strike="noStrike">
                          <a:solidFill>
                            <a:srgbClr val="0C419A"/>
                          </a:solidFill>
                          <a:latin typeface="Arial"/>
                          <a:ea typeface="Arial"/>
                          <a:cs typeface="Arial"/>
                          <a:sym typeface="Arial"/>
                        </a:rPr>
                        <a:t>🔎</a:t>
                      </a:r>
                      <a:r>
                        <a:rPr lang="fr-FR" sz="1000" u="none" cap="none" strike="noStrike">
                          <a:solidFill>
                            <a:srgbClr val="002060"/>
                          </a:solidFill>
                          <a:latin typeface="Arial"/>
                          <a:ea typeface="Arial"/>
                          <a:cs typeface="Arial"/>
                          <a:sym typeface="Arial"/>
                        </a:rPr>
                        <a:t>Le patient</a:t>
                      </a:r>
                      <a:r>
                        <a:rPr b="1" lang="fr-FR" sz="1000" u="none" cap="none" strike="noStrike">
                          <a:solidFill>
                            <a:srgbClr val="E11A81"/>
                          </a:solidFill>
                          <a:latin typeface="Arial"/>
                          <a:ea typeface="Arial"/>
                          <a:cs typeface="Arial"/>
                          <a:sym typeface="Arial"/>
                        </a:rPr>
                        <a:t> peut s’opposer à la consultation de son dossier médical, sans avoir à invoquer de motif légitime.</a:t>
                      </a:r>
                      <a:endParaRPr b="1" sz="1000" u="none" cap="none" strike="noStrike">
                        <a:solidFill>
                          <a:srgbClr val="E11A81"/>
                        </a:solidFill>
                        <a:latin typeface="Arial"/>
                        <a:ea typeface="Arial"/>
                        <a:cs typeface="Arial"/>
                        <a:sym typeface="Arial"/>
                      </a:endParaRPr>
                    </a:p>
                    <a:p>
                      <a:pPr indent="0" lvl="0" marL="0" marR="0" rtl="0" algn="just">
                        <a:lnSpc>
                          <a:spcPct val="107000"/>
                        </a:lnSpc>
                        <a:spcBef>
                          <a:spcPts val="250"/>
                        </a:spcBef>
                        <a:spcAft>
                          <a:spcPts val="0"/>
                        </a:spcAft>
                        <a:buClr>
                          <a:schemeClr val="dk1"/>
                        </a:buClr>
                        <a:buSzPts val="1100"/>
                        <a:buFont typeface="Arial"/>
                        <a:buNone/>
                      </a:pPr>
                      <a:r>
                        <a:rPr lang="fr-FR" sz="1100" u="none" cap="none" strike="noStrike">
                          <a:solidFill>
                            <a:srgbClr val="0C419A"/>
                          </a:solidFill>
                          <a:latin typeface="Arial"/>
                          <a:ea typeface="Arial"/>
                          <a:cs typeface="Arial"/>
                          <a:sym typeface="Arial"/>
                        </a:rPr>
                        <a:t>🔎</a:t>
                      </a:r>
                      <a:r>
                        <a:rPr lang="fr-FR" sz="1000" u="none" cap="none" strike="noStrike">
                          <a:solidFill>
                            <a:srgbClr val="002060"/>
                          </a:solidFill>
                          <a:latin typeface="Arial"/>
                          <a:ea typeface="Arial"/>
                          <a:cs typeface="Arial"/>
                          <a:sym typeface="Arial"/>
                        </a:rPr>
                        <a:t>En cas d’opposition, il est fortement recommandé de le documenter dans votre dossier patient informatisé, même s’il n’y a pas d’obligation réglementaire à date.</a:t>
                      </a:r>
                      <a:endParaRPr b="1" sz="1000" u="none" cap="none" strike="noStrike">
                        <a:solidFill>
                          <a:srgbClr val="002060"/>
                        </a:solidFill>
                        <a:latin typeface="Arial"/>
                        <a:ea typeface="Arial"/>
                        <a:cs typeface="Arial"/>
                        <a:sym typeface="Arial"/>
                      </a:endParaRPr>
                    </a:p>
                  </a:txBody>
                  <a:tcPr marT="91425" marB="91425" marR="91425" marL="91425" anchor="ctr">
                    <a:lnL cap="flat" cmpd="sng" w="9525">
                      <a:solidFill>
                        <a:srgbClr val="C0C0C0"/>
                      </a:solidFill>
                      <a:prstDash val="solid"/>
                      <a:round/>
                      <a:headEnd len="sm" w="sm" type="none"/>
                      <a:tailEnd len="sm" w="sm" type="none"/>
                    </a:lnL>
                    <a:lnR cap="flat" cmpd="sng" w="9525">
                      <a:solidFill>
                        <a:srgbClr val="C0C0C0"/>
                      </a:solidFill>
                      <a:prstDash val="solid"/>
                      <a:round/>
                      <a:headEnd len="sm" w="sm" type="none"/>
                      <a:tailEnd len="sm" w="sm" type="none"/>
                    </a:lnR>
                    <a:lnT cap="flat" cmpd="sng" w="9525">
                      <a:solidFill>
                        <a:srgbClr val="C0C0C0"/>
                      </a:solidFill>
                      <a:prstDash val="solid"/>
                      <a:round/>
                      <a:headEnd len="sm" w="sm" type="none"/>
                      <a:tailEnd len="sm" w="sm" type="none"/>
                    </a:lnT>
                    <a:lnB cap="flat" cmpd="sng" w="9525">
                      <a:solidFill>
                        <a:srgbClr val="C0C0C0"/>
                      </a:solidFill>
                      <a:prstDash val="solid"/>
                      <a:round/>
                      <a:headEnd len="sm" w="sm" type="none"/>
                      <a:tailEnd len="sm" w="sm" type="none"/>
                    </a:lnB>
                    <a:solidFill>
                      <a:srgbClr val="F3F3F3"/>
                    </a:solidFill>
                  </a:tcPr>
                </a:tc>
              </a:tr>
              <a:tr h="1064800">
                <a:tc vMerge="1"/>
                <a:tc gridSpan="2">
                  <a:txBody>
                    <a:bodyPr/>
                    <a:lstStyle/>
                    <a:p>
                      <a:pPr indent="0" lvl="0" marL="0" marR="0" rtl="0" algn="just">
                        <a:lnSpc>
                          <a:spcPct val="107000"/>
                        </a:lnSpc>
                        <a:spcBef>
                          <a:spcPts val="0"/>
                        </a:spcBef>
                        <a:spcAft>
                          <a:spcPts val="0"/>
                        </a:spcAft>
                        <a:buClr>
                          <a:schemeClr val="dk1"/>
                        </a:buClr>
                        <a:buSzPts val="1100"/>
                        <a:buFont typeface="Arial"/>
                        <a:buNone/>
                      </a:pPr>
                      <a:r>
                        <a:rPr lang="fr-FR" sz="1000" u="none" cap="none" strike="noStrike">
                          <a:solidFill>
                            <a:srgbClr val="002060"/>
                          </a:solidFill>
                          <a:latin typeface="Arial"/>
                          <a:ea typeface="Arial"/>
                          <a:cs typeface="Arial"/>
                          <a:sym typeface="Arial"/>
                        </a:rPr>
                        <a:t>⚠️Le </a:t>
                      </a:r>
                      <a:r>
                        <a:rPr b="1" lang="fr-FR" sz="1000" u="none" cap="none" strike="noStrike">
                          <a:solidFill>
                            <a:srgbClr val="002060"/>
                          </a:solidFill>
                          <a:latin typeface="Arial"/>
                          <a:ea typeface="Arial"/>
                          <a:cs typeface="Arial"/>
                          <a:sym typeface="Arial"/>
                        </a:rPr>
                        <a:t>patient</a:t>
                      </a:r>
                      <a:r>
                        <a:rPr lang="fr-FR" sz="1000" u="none" cap="none" strike="noStrike">
                          <a:solidFill>
                            <a:srgbClr val="002060"/>
                          </a:solidFill>
                          <a:latin typeface="Arial"/>
                          <a:ea typeface="Arial"/>
                          <a:cs typeface="Arial"/>
                          <a:sym typeface="Arial"/>
                        </a:rPr>
                        <a:t> dispose par ailleurs de </a:t>
                      </a:r>
                      <a:r>
                        <a:rPr b="1" lang="fr-FR" sz="1000" u="none" cap="none" strike="noStrike">
                          <a:solidFill>
                            <a:srgbClr val="E11A81"/>
                          </a:solidFill>
                          <a:latin typeface="Arial"/>
                          <a:ea typeface="Arial"/>
                          <a:cs typeface="Arial"/>
                          <a:sym typeface="Arial"/>
                        </a:rPr>
                        <a:t>droits élargis pour gérer la confidentialité de ses données</a:t>
                      </a:r>
                      <a:r>
                        <a:rPr lang="fr-FR" sz="1000" u="none" cap="none" strike="noStrike">
                          <a:solidFill>
                            <a:srgbClr val="002060"/>
                          </a:solidFill>
                          <a:latin typeface="Arial"/>
                          <a:ea typeface="Arial"/>
                          <a:cs typeface="Arial"/>
                          <a:sym typeface="Arial"/>
                        </a:rPr>
                        <a:t>. Il peut :</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55"/>
                            </a:ext>
                          </a:extLst>
                        </a:rPr>
                        <a:t>                                   </a:t>
                      </a:r>
                      <a:endParaRPr sz="1000" u="none" cap="none" strike="noStrike">
                        <a:solidFill>
                          <a:srgbClr val="002060"/>
                        </a:solidFill>
                        <a:latin typeface="Arial"/>
                        <a:ea typeface="Arial"/>
                        <a:cs typeface="Arial"/>
                        <a:sym typeface="Arial"/>
                      </a:endParaRPr>
                    </a:p>
                    <a:p>
                      <a:pPr indent="-153499" lvl="0" marL="269999" marR="0" rtl="0" algn="just">
                        <a:lnSpc>
                          <a:spcPct val="107000"/>
                        </a:lnSpc>
                        <a:spcBef>
                          <a:spcPts val="600"/>
                        </a:spcBef>
                        <a:spcAft>
                          <a:spcPts val="0"/>
                        </a:spcAft>
                        <a:buClr>
                          <a:srgbClr val="002060"/>
                        </a:buClr>
                        <a:buSzPts val="1000"/>
                        <a:buFont typeface="Arial"/>
                        <a:buChar char="●"/>
                      </a:pPr>
                      <a:r>
                        <a:rPr b="1"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56"/>
                            </a:ext>
                          </a:extLst>
                        </a:rPr>
                        <a:t>b</a:t>
                      </a:r>
                      <a:r>
                        <a:rPr b="1"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57"/>
                            </a:ext>
                          </a:extLst>
                        </a:rPr>
                        <a:t>loquer un ou plusieurs professionne</a:t>
                      </a:r>
                      <a:r>
                        <a:rPr b="1"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58"/>
                            </a:ext>
                          </a:extLst>
                        </a:rPr>
                        <a:t>ls de santé</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59"/>
                            </a:ext>
                          </a:extLst>
                        </a:rPr>
                        <a:t>. Les professionnels bloqués par le patient ne peuvent ni alimenter ni consulter le DMP du patient.</a:t>
                      </a:r>
                      <a:r>
                        <a:rPr lang="fr-FR" sz="1000" u="none" cap="none" strike="noStrike">
                          <a:solidFill>
                            <a:srgbClr val="002060"/>
                          </a:solidFill>
                          <a:latin typeface="Arial"/>
                          <a:ea typeface="Arial"/>
                          <a:cs typeface="Arial"/>
                          <a:sym typeface="Arial"/>
                        </a:rPr>
                        <a:t> Ce blocage peut être réalisé sans </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60"/>
                            </a:ext>
                          </a:extLst>
                        </a:rPr>
                        <a:t>motivation spécifique. </a:t>
                      </a:r>
                      <a:endParaRP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61"/>
                          </a:ext>
                        </a:extLst>
                      </a:endParaRPr>
                    </a:p>
                    <a:p>
                      <a:pPr indent="-153499" lvl="0" marL="269999" marR="0" rtl="0" algn="just">
                        <a:lnSpc>
                          <a:spcPct val="107000"/>
                        </a:lnSpc>
                        <a:spcBef>
                          <a:spcPts val="600"/>
                        </a:spcBef>
                        <a:spcAft>
                          <a:spcPts val="0"/>
                        </a:spcAft>
                        <a:buClr>
                          <a:srgbClr val="002060"/>
                        </a:buClr>
                        <a:buSzPts val="1000"/>
                        <a:buFont typeface="Arial"/>
                        <a:buChar char="●"/>
                      </a:pPr>
                      <a:r>
                        <a:rPr b="1"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62"/>
                            </a:ext>
                          </a:extLst>
                        </a:rPr>
                        <a:t>masquer tous ses documents  en 1 clic ou chaque document unitairement</a:t>
                      </a:r>
                      <a:endParaRPr b="1" sz="1000" u="none" cap="none" strike="noStrike">
                        <a:solidFill>
                          <a:srgbClr val="002060"/>
                        </a:solidFill>
                        <a:latin typeface="Arial"/>
                        <a:ea typeface="Arial"/>
                        <a:cs typeface="Arial"/>
                        <a:sym typeface="Arial"/>
                      </a:endParaRPr>
                    </a:p>
                    <a:p>
                      <a:pPr indent="-153499" lvl="0" marL="269999" marR="0" rtl="0" algn="just">
                        <a:lnSpc>
                          <a:spcPct val="107000"/>
                        </a:lnSpc>
                        <a:spcBef>
                          <a:spcPts val="600"/>
                        </a:spcBef>
                        <a:spcAft>
                          <a:spcPts val="0"/>
                        </a:spcAft>
                        <a:buClr>
                          <a:srgbClr val="002060"/>
                        </a:buClr>
                        <a:buSzPts val="1000"/>
                        <a:buFont typeface="Arial"/>
                        <a:buChar char="●"/>
                      </a:pPr>
                      <a:r>
                        <a:rPr b="1"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63"/>
                            </a:ext>
                          </a:extLst>
                        </a:rPr>
                        <a:t>clôturer son profil Mon espace santé </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64"/>
                            </a:ext>
                          </a:extLst>
                        </a:rPr>
                        <a:t>à tout moment </a:t>
                      </a:r>
                      <a:endParaRPr b="1" sz="1000" u="none" cap="none" strike="noStrike">
                        <a:solidFill>
                          <a:srgbClr val="002060"/>
                        </a:solidFill>
                        <a:latin typeface="Arial"/>
                        <a:ea typeface="Arial"/>
                        <a:cs typeface="Arial"/>
                        <a:sym typeface="Arial"/>
                      </a:endParaRPr>
                    </a:p>
                  </a:txBody>
                  <a:tcPr marT="72000" marB="91425" marR="91425" marL="91425" anchor="ctr">
                    <a:lnL cap="flat" cmpd="sng" w="9525">
                      <a:solidFill>
                        <a:srgbClr val="C0C0C0"/>
                      </a:solidFill>
                      <a:prstDash val="solid"/>
                      <a:round/>
                      <a:headEnd len="sm" w="sm" type="none"/>
                      <a:tailEnd len="sm" w="sm" type="none"/>
                    </a:lnL>
                    <a:lnR cap="flat" cmpd="sng" w="9525">
                      <a:solidFill>
                        <a:srgbClr val="C0C0C0"/>
                      </a:solidFill>
                      <a:prstDash val="solid"/>
                      <a:round/>
                      <a:headEnd len="sm" w="sm" type="none"/>
                      <a:tailEnd len="sm" w="sm" type="none"/>
                    </a:lnR>
                    <a:lnT cap="flat" cmpd="sng" w="9525">
                      <a:solidFill>
                        <a:srgbClr val="C0C0C0"/>
                      </a:solidFill>
                      <a:prstDash val="solid"/>
                      <a:round/>
                      <a:headEnd len="sm" w="sm" type="none"/>
                      <a:tailEnd len="sm" w="sm" type="none"/>
                    </a:lnT>
                    <a:lnB cap="flat" cmpd="sng" w="9525">
                      <a:solidFill>
                        <a:srgbClr val="C0C0C0"/>
                      </a:solidFill>
                      <a:prstDash val="solid"/>
                      <a:round/>
                      <a:headEnd len="sm" w="sm" type="none"/>
                      <a:tailEnd len="sm" w="sm" type="none"/>
                    </a:lnB>
                    <a:solidFill>
                      <a:srgbClr val="F3F3F3"/>
                    </a:solidFill>
                  </a:tcPr>
                </a:tc>
                <a:tc hMerge="1"/>
              </a:tr>
            </a:tbl>
          </a:graphicData>
        </a:graphic>
      </p:graphicFrame>
      <p:sp>
        <p:nvSpPr>
          <p:cNvPr id="108" name="Google Shape;108;g15170c853cb_5_96"/>
          <p:cNvSpPr txBox="1"/>
          <p:nvPr/>
        </p:nvSpPr>
        <p:spPr>
          <a:xfrm>
            <a:off x="6875" y="742150"/>
            <a:ext cx="6858000" cy="1089300"/>
          </a:xfrm>
          <a:prstGeom prst="rect">
            <a:avLst/>
          </a:prstGeom>
          <a:solidFill>
            <a:srgbClr val="EDEDED"/>
          </a:solidFill>
          <a:ln>
            <a:noFill/>
          </a:ln>
        </p:spPr>
        <p:txBody>
          <a:bodyPr anchorCtr="0" anchor="t" bIns="91425" lIns="91425" spcFirstLastPara="1" rIns="91425" wrap="square" tIns="91425">
            <a:spAutoFit/>
          </a:bodyPr>
          <a:lstStyle/>
          <a:p>
            <a:pPr indent="0" lvl="0" marL="0" marR="0" rtl="0" algn="just">
              <a:lnSpc>
                <a:spcPct val="107000"/>
              </a:lnSpc>
              <a:spcBef>
                <a:spcPts val="400"/>
              </a:spcBef>
              <a:spcAft>
                <a:spcPts val="0"/>
              </a:spcAft>
              <a:buClr>
                <a:srgbClr val="000000"/>
              </a:buClr>
              <a:buSzPts val="1200"/>
              <a:buFont typeface="Arial"/>
              <a:buNone/>
            </a:pPr>
            <a:r>
              <a:rPr b="0" i="0" lang="fr-FR" sz="1050" u="none" cap="none" strike="noStrike">
                <a:solidFill>
                  <a:srgbClr val="002060"/>
                </a:solidFill>
                <a:uFill>
                  <a:noFill/>
                </a:uFill>
                <a:latin typeface="Arial"/>
                <a:ea typeface="Arial"/>
                <a:cs typeface="Arial"/>
                <a:sym typeface="Arial"/>
                <a:hlinkClick r:id="rId4">
                  <a:extLst>
                    <a:ext uri="{A12FA001-AC4F-418D-AE19-62706E023703}">
                      <ahyp:hlinkClr val="tx"/>
                    </a:ext>
                  </a:extLst>
                </a:hlinkClick>
              </a:rPr>
              <a:t>💡</a:t>
            </a:r>
            <a:r>
              <a:rPr lang="fr-FR" sz="1050">
                <a:solidFill>
                  <a:srgbClr val="002060"/>
                </a:solidFill>
              </a:rPr>
              <a:t> Mon espace santé centralise les données médicales des patients, en s’appuyant sur l’ex DMP, pour améliorer leur prise en charge. En tant que professionnel de santé, vous avez des </a:t>
            </a:r>
            <a:r>
              <a:rPr b="1" lang="fr-FR" sz="1050">
                <a:solidFill>
                  <a:srgbClr val="002060"/>
                </a:solidFill>
              </a:rPr>
              <a:t>obligations d’information</a:t>
            </a:r>
            <a:r>
              <a:rPr lang="fr-FR" sz="1050">
                <a:solidFill>
                  <a:srgbClr val="002060"/>
                </a:solidFill>
              </a:rPr>
              <a:t> envers vos patients avant tout usage : </a:t>
            </a:r>
            <a:r>
              <a:rPr b="1" lang="fr-FR" sz="1050">
                <a:solidFill>
                  <a:srgbClr val="002060"/>
                </a:solidFill>
              </a:rPr>
              <a:t>ajout de données</a:t>
            </a:r>
            <a:r>
              <a:rPr lang="fr-FR" sz="1050">
                <a:solidFill>
                  <a:srgbClr val="002060"/>
                </a:solidFill>
              </a:rPr>
              <a:t> (alimentation) ou </a:t>
            </a:r>
            <a:r>
              <a:rPr b="1" lang="fr-FR" sz="1050">
                <a:solidFill>
                  <a:srgbClr val="002060"/>
                </a:solidFill>
              </a:rPr>
              <a:t>accès aux documents</a:t>
            </a:r>
            <a:r>
              <a:rPr lang="fr-FR" sz="1050">
                <a:solidFill>
                  <a:srgbClr val="002060"/>
                </a:solidFill>
              </a:rPr>
              <a:t> (consultation). Cette fiche vous détaille les règles et les implications pratiques.</a:t>
            </a:r>
            <a:endParaRPr sz="1100">
              <a:solidFill>
                <a:srgbClr val="0C419A"/>
              </a:solidFill>
              <a:extLst>
                <a:ext uri="http://customooxmlschemas.google.com/">
                  <go:slidesCustomData xmlns:go="http://customooxmlschemas.google.com/" textRoundtripDataId="65"/>
                </a:ext>
              </a:extLst>
            </a:endParaRPr>
          </a:p>
          <a:p>
            <a:pPr indent="0" lvl="0" marL="0" marR="0" rtl="0" algn="just">
              <a:lnSpc>
                <a:spcPct val="107000"/>
              </a:lnSpc>
              <a:spcBef>
                <a:spcPts val="400"/>
              </a:spcBef>
              <a:spcAft>
                <a:spcPts val="0"/>
              </a:spcAft>
              <a:buClr>
                <a:srgbClr val="000000"/>
              </a:buClr>
              <a:buSzPts val="1200"/>
              <a:buFont typeface="Arial"/>
              <a:buNone/>
            </a:pPr>
            <a:r>
              <a:t/>
            </a:r>
            <a:endParaRPr sz="1050">
              <a:solidFill>
                <a:srgbClr val="002060"/>
              </a:solidFill>
            </a:endParaRPr>
          </a:p>
        </p:txBody>
      </p:sp>
      <p:sp>
        <p:nvSpPr>
          <p:cNvPr id="109" name="Google Shape;109;g15170c853cb_5_96"/>
          <p:cNvSpPr/>
          <p:nvPr/>
        </p:nvSpPr>
        <p:spPr>
          <a:xfrm>
            <a:off x="6863" y="4260350"/>
            <a:ext cx="6858000" cy="315900"/>
          </a:xfrm>
          <a:prstGeom prst="roundRect">
            <a:avLst>
              <a:gd fmla="val 0" name="adj"/>
            </a:avLst>
          </a:prstGeom>
          <a:solidFill>
            <a:srgbClr val="E11A81"/>
          </a:solidFill>
          <a:ln cap="flat" cmpd="sng" w="9525">
            <a:solidFill>
              <a:srgbClr val="E11A8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1050"/>
              <a:buFont typeface="Arial"/>
              <a:buNone/>
            </a:pPr>
            <a:r>
              <a:rPr b="1" i="0" lang="fr-FR" sz="1200" u="none" cap="none" strike="noStrike">
                <a:solidFill>
                  <a:schemeClr val="lt1"/>
                </a:solidFill>
                <a:latin typeface="Arial"/>
                <a:ea typeface="Arial"/>
                <a:cs typeface="Arial"/>
                <a:sym typeface="Arial"/>
              </a:rPr>
              <a:t>Les règles applicables </a:t>
            </a:r>
            <a:endParaRPr b="1" i="1" sz="1200" u="none" cap="none" strike="noStrike">
              <a:solidFill>
                <a:schemeClr val="lt1"/>
              </a:solidFill>
              <a:latin typeface="Arial"/>
              <a:ea typeface="Arial"/>
              <a:cs typeface="Arial"/>
              <a:sym typeface="Arial"/>
            </a:endParaRPr>
          </a:p>
        </p:txBody>
      </p:sp>
      <p:pic>
        <p:nvPicPr>
          <p:cNvPr id="110" name="Google Shape;110;g15170c853cb_5_96"/>
          <p:cNvPicPr preferRelativeResize="0"/>
          <p:nvPr/>
        </p:nvPicPr>
        <p:blipFill rotWithShape="1">
          <a:blip r:embed="rId5">
            <a:alphaModFix/>
          </a:blip>
          <a:srcRect b="0" l="0" r="0" t="0"/>
          <a:stretch/>
        </p:blipFill>
        <p:spPr>
          <a:xfrm>
            <a:off x="-952551" y="4193049"/>
            <a:ext cx="521425" cy="369925"/>
          </a:xfrm>
          <a:prstGeom prst="rect">
            <a:avLst/>
          </a:prstGeom>
          <a:noFill/>
          <a:ln>
            <a:noFill/>
          </a:ln>
        </p:spPr>
      </p:pic>
      <p:sp>
        <p:nvSpPr>
          <p:cNvPr id="111" name="Google Shape;111;g15170c853cb_5_96"/>
          <p:cNvSpPr/>
          <p:nvPr/>
        </p:nvSpPr>
        <p:spPr>
          <a:xfrm>
            <a:off x="2211476" y="4289984"/>
            <a:ext cx="273000" cy="273000"/>
          </a:xfrm>
          <a:prstGeom prst="ellipse">
            <a:avLst/>
          </a:prstGeom>
          <a:solidFill>
            <a:schemeClr val="lt1"/>
          </a:solidFill>
          <a:ln cap="flat" cmpd="sng" w="9525">
            <a:solidFill>
              <a:schemeClr val="dk2"/>
            </a:solidFill>
            <a:prstDash val="solid"/>
            <a:round/>
            <a:headEnd len="sm" w="sm" type="none"/>
            <a:tailEnd len="sm" w="sm" type="none"/>
          </a:ln>
        </p:spPr>
        <p:txBody>
          <a:bodyPr anchorCtr="0" anchor="ctr" bIns="91425" lIns="54000" spcFirstLastPara="1" rIns="91425" wrap="square" tIns="91425">
            <a:noAutofit/>
          </a:bodyPr>
          <a:lstStyle/>
          <a:p>
            <a:pPr indent="0" lvl="0" marL="0" marR="0" rtl="0" algn="ctr">
              <a:lnSpc>
                <a:spcPct val="100000"/>
              </a:lnSpc>
              <a:spcBef>
                <a:spcPts val="0"/>
              </a:spcBef>
              <a:spcAft>
                <a:spcPts val="0"/>
              </a:spcAft>
              <a:buClr>
                <a:srgbClr val="000000"/>
              </a:buClr>
              <a:buSzPts val="1300"/>
              <a:buFont typeface="Arial"/>
              <a:buNone/>
            </a:pPr>
            <a:r>
              <a:rPr b="1" i="0" lang="fr-FR" sz="1300" u="none" cap="none" strike="noStrike">
                <a:solidFill>
                  <a:srgbClr val="E11A81"/>
                </a:solidFill>
                <a:latin typeface="Arial"/>
                <a:ea typeface="Arial"/>
                <a:cs typeface="Arial"/>
                <a:sym typeface="Arial"/>
              </a:rPr>
              <a:t>1</a:t>
            </a:r>
            <a:endParaRPr b="1" i="0" sz="1300" u="none" cap="none" strike="noStrike">
              <a:solidFill>
                <a:srgbClr val="E11A81"/>
              </a:solidFill>
              <a:latin typeface="Arial"/>
              <a:ea typeface="Arial"/>
              <a:cs typeface="Arial"/>
              <a:sym typeface="Arial"/>
            </a:endParaRPr>
          </a:p>
        </p:txBody>
      </p:sp>
      <p:grpSp>
        <p:nvGrpSpPr>
          <p:cNvPr id="112" name="Google Shape;112;g15170c853cb_5_96"/>
          <p:cNvGrpSpPr/>
          <p:nvPr/>
        </p:nvGrpSpPr>
        <p:grpSpPr>
          <a:xfrm>
            <a:off x="0" y="9386900"/>
            <a:ext cx="6871716" cy="515400"/>
            <a:chOff x="13900" y="9386900"/>
            <a:chExt cx="6858000" cy="515400"/>
          </a:xfrm>
        </p:grpSpPr>
        <p:sp>
          <p:nvSpPr>
            <p:cNvPr id="113" name="Google Shape;113;g15170c853cb_5_96"/>
            <p:cNvSpPr/>
            <p:nvPr/>
          </p:nvSpPr>
          <p:spPr>
            <a:xfrm>
              <a:off x="13900" y="9386900"/>
              <a:ext cx="6858000" cy="515400"/>
            </a:xfrm>
            <a:prstGeom prst="rect">
              <a:avLst/>
            </a:prstGeom>
            <a:solidFill>
              <a:srgbClr val="EAD1DC"/>
            </a:solidFill>
            <a:ln cap="flat" cmpd="sng" w="9525">
              <a:solidFill>
                <a:srgbClr val="EAD1DC"/>
              </a:solidFill>
              <a:prstDash val="solid"/>
              <a:round/>
              <a:headEnd len="sm" w="sm" type="none"/>
              <a:tailEnd len="sm" w="sm" type="none"/>
            </a:ln>
            <a:effectLst>
              <a:outerShdw blurRad="57150" rotWithShape="0" algn="bl" dir="5400000" dist="19050">
                <a:srgbClr val="000000">
                  <a:alpha val="0"/>
                </a:srgbClr>
              </a:outerShdw>
            </a:effectLst>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14" name="Google Shape;114;g15170c853cb_5_96">
              <a:hlinkClick r:id="rId6"/>
            </p:cNvPr>
            <p:cNvPicPr preferRelativeResize="0"/>
            <p:nvPr/>
          </p:nvPicPr>
          <p:blipFill rotWithShape="1">
            <a:blip r:embed="rId7">
              <a:alphaModFix/>
            </a:blip>
            <a:srcRect b="0" l="0" r="0" t="0"/>
            <a:stretch/>
          </p:blipFill>
          <p:spPr>
            <a:xfrm>
              <a:off x="5904902" y="9441184"/>
              <a:ext cx="698547" cy="401779"/>
            </a:xfrm>
            <a:prstGeom prst="rect">
              <a:avLst/>
            </a:prstGeom>
            <a:noFill/>
            <a:ln>
              <a:noFill/>
            </a:ln>
          </p:spPr>
        </p:pic>
        <p:pic>
          <p:nvPicPr>
            <p:cNvPr id="115" name="Google Shape;115;g15170c853cb_5_96"/>
            <p:cNvPicPr preferRelativeResize="0"/>
            <p:nvPr/>
          </p:nvPicPr>
          <p:blipFill rotWithShape="1">
            <a:blip r:embed="rId8">
              <a:alphaModFix/>
            </a:blip>
            <a:srcRect b="0" l="0" r="0" t="0"/>
            <a:stretch/>
          </p:blipFill>
          <p:spPr>
            <a:xfrm>
              <a:off x="4544155" y="9412300"/>
              <a:ext cx="1208493" cy="433618"/>
            </a:xfrm>
            <a:prstGeom prst="rect">
              <a:avLst/>
            </a:prstGeom>
            <a:noFill/>
            <a:ln>
              <a:noFill/>
            </a:ln>
          </p:spPr>
        </p:pic>
        <p:pic>
          <p:nvPicPr>
            <p:cNvPr id="116" name="Google Shape;116;g15170c853cb_5_96"/>
            <p:cNvPicPr preferRelativeResize="0"/>
            <p:nvPr/>
          </p:nvPicPr>
          <p:blipFill rotWithShape="1">
            <a:blip r:embed="rId9">
              <a:alphaModFix/>
            </a:blip>
            <a:srcRect b="0" l="0" r="0" t="0"/>
            <a:stretch/>
          </p:blipFill>
          <p:spPr>
            <a:xfrm>
              <a:off x="3656900" y="9414144"/>
              <a:ext cx="817339" cy="463581"/>
            </a:xfrm>
            <a:prstGeom prst="rect">
              <a:avLst/>
            </a:prstGeom>
            <a:noFill/>
            <a:ln>
              <a:noFill/>
            </a:ln>
          </p:spPr>
        </p:pic>
      </p:grpSp>
      <p:pic>
        <p:nvPicPr>
          <p:cNvPr descr="Mon Espace Santé | G_NIUS" id="117" name="Google Shape;117;g15170c853cb_5_96">
            <a:hlinkClick r:id="rId10"/>
          </p:cNvPr>
          <p:cNvPicPr preferRelativeResize="0"/>
          <p:nvPr/>
        </p:nvPicPr>
        <p:blipFill rotWithShape="1">
          <a:blip r:embed="rId11">
            <a:alphaModFix/>
          </a:blip>
          <a:srcRect b="0" l="0" r="0" t="0"/>
          <a:stretch/>
        </p:blipFill>
        <p:spPr>
          <a:xfrm>
            <a:off x="5913017" y="-12525"/>
            <a:ext cx="958893" cy="638100"/>
          </a:xfrm>
          <a:prstGeom prst="rect">
            <a:avLst/>
          </a:prstGeom>
          <a:noFill/>
          <a:ln>
            <a:noFill/>
          </a:ln>
        </p:spPr>
      </p:pic>
      <p:sp>
        <p:nvSpPr>
          <p:cNvPr id="118" name="Google Shape;118;g15170c853cb_5_96"/>
          <p:cNvSpPr txBox="1"/>
          <p:nvPr/>
        </p:nvSpPr>
        <p:spPr>
          <a:xfrm>
            <a:off x="256800" y="1935500"/>
            <a:ext cx="6445500" cy="2331600"/>
          </a:xfrm>
          <a:prstGeom prst="rect">
            <a:avLst/>
          </a:prstGeom>
          <a:noFill/>
          <a:ln>
            <a:noFill/>
          </a:ln>
        </p:spPr>
        <p:txBody>
          <a:bodyPr anchorCtr="0" anchor="t" bIns="91425" lIns="91425" spcFirstLastPara="1" rIns="91425" wrap="square" tIns="91425">
            <a:spAutoFit/>
          </a:bodyPr>
          <a:lstStyle/>
          <a:p>
            <a:pPr indent="0" lvl="0" marL="0" rtl="0" algn="l">
              <a:lnSpc>
                <a:spcPct val="107000"/>
              </a:lnSpc>
              <a:spcBef>
                <a:spcPts val="0"/>
              </a:spcBef>
              <a:spcAft>
                <a:spcPts val="0"/>
              </a:spcAft>
              <a:buNone/>
            </a:pPr>
            <a:r>
              <a:rPr lang="fr-FR" sz="1100">
                <a:solidFill>
                  <a:srgbClr val="0C419A"/>
                </a:solidFill>
                <a:extLst>
                  <a:ext uri="http://customooxmlschemas.google.com/">
                    <go:slidesCustomData xmlns:go="http://customooxmlschemas.google.com/" textRoundtripDataId="66"/>
                  </a:ext>
                </a:extLst>
              </a:rPr>
              <a:t>🔎 </a:t>
            </a:r>
            <a:r>
              <a:rPr lang="fr-FR" sz="1000">
                <a:solidFill>
                  <a:srgbClr val="002060"/>
                </a:solidFill>
                <a:latin typeface="Source Sans Pro"/>
                <a:ea typeface="Source Sans Pro"/>
                <a:cs typeface="Source Sans Pro"/>
                <a:sym typeface="Source Sans Pro"/>
              </a:rPr>
              <a:t>Pour consulter, je vérifie que je remplis bien le </a:t>
            </a:r>
            <a:r>
              <a:rPr b="1" lang="fr-FR" sz="1000">
                <a:solidFill>
                  <a:srgbClr val="002060"/>
                </a:solidFill>
                <a:latin typeface="Source Sans Pro"/>
                <a:ea typeface="Source Sans Pro"/>
                <a:cs typeface="Source Sans Pro"/>
                <a:sym typeface="Source Sans Pro"/>
              </a:rPr>
              <a:t>DICAH</a:t>
            </a:r>
            <a:r>
              <a:rPr lang="fr-FR" sz="1000">
                <a:solidFill>
                  <a:srgbClr val="002060"/>
                </a:solidFill>
                <a:latin typeface="Source Sans Pro"/>
                <a:ea typeface="Source Sans Pro"/>
                <a:cs typeface="Source Sans Pro"/>
                <a:sym typeface="Source Sans Pro"/>
              </a:rPr>
              <a:t> : les 5 conditions cumulatives qui doivent </a:t>
            </a:r>
            <a:r>
              <a:rPr b="1" lang="fr-FR" sz="1000">
                <a:solidFill>
                  <a:srgbClr val="002060"/>
                </a:solidFill>
                <a:latin typeface="Source Sans Pro"/>
                <a:ea typeface="Source Sans Pro"/>
                <a:cs typeface="Source Sans Pro"/>
                <a:sym typeface="Source Sans Pro"/>
              </a:rPr>
              <a:t>toutes être validées</a:t>
            </a:r>
            <a:r>
              <a:rPr lang="fr-FR" sz="1000">
                <a:solidFill>
                  <a:srgbClr val="002060"/>
                </a:solidFill>
                <a:latin typeface="Source Sans Pro"/>
                <a:ea typeface="Source Sans Pro"/>
                <a:cs typeface="Source Sans Pro"/>
                <a:sym typeface="Source Sans Pro"/>
              </a:rPr>
              <a:t> pour permettre la consultation de Mon espace santé.</a:t>
            </a:r>
            <a:endParaRPr sz="1000">
              <a:solidFill>
                <a:srgbClr val="002060"/>
              </a:solidFill>
              <a:latin typeface="Source Sans Pro"/>
              <a:ea typeface="Source Sans Pro"/>
              <a:cs typeface="Source Sans Pro"/>
              <a:sym typeface="Source Sans Pro"/>
            </a:endParaRPr>
          </a:p>
          <a:p>
            <a:pPr indent="-292100" lvl="0" marL="457200" rtl="0" algn="l">
              <a:lnSpc>
                <a:spcPct val="107000"/>
              </a:lnSpc>
              <a:spcBef>
                <a:spcPts val="0"/>
              </a:spcBef>
              <a:spcAft>
                <a:spcPts val="0"/>
              </a:spcAft>
              <a:buClr>
                <a:srgbClr val="002060"/>
              </a:buClr>
              <a:buSzPts val="1000"/>
              <a:buAutoNum type="arabicPeriod"/>
            </a:pPr>
            <a:r>
              <a:rPr b="1" lang="fr-FR" sz="1000">
                <a:solidFill>
                  <a:srgbClr val="E11A81"/>
                </a:solidFill>
                <a:latin typeface="Source Sans Pro"/>
                <a:ea typeface="Source Sans Pro"/>
                <a:cs typeface="Source Sans Pro"/>
                <a:sym typeface="Source Sans Pro"/>
              </a:rPr>
              <a:t>Disponibilité</a:t>
            </a:r>
            <a:r>
              <a:rPr lang="fr-FR" sz="1000">
                <a:solidFill>
                  <a:srgbClr val="E11A81"/>
                </a:solidFill>
                <a:latin typeface="Source Sans Pro"/>
                <a:ea typeface="Source Sans Pro"/>
                <a:cs typeface="Source Sans Pro"/>
                <a:sym typeface="Source Sans Pro"/>
              </a:rPr>
              <a:t> </a:t>
            </a:r>
            <a:r>
              <a:rPr lang="fr-FR" sz="1000">
                <a:solidFill>
                  <a:srgbClr val="002060"/>
                </a:solidFill>
                <a:latin typeface="Source Sans Pro"/>
                <a:ea typeface="Source Sans Pro"/>
                <a:cs typeface="Source Sans Pro"/>
                <a:sym typeface="Source Sans Pro"/>
              </a:rPr>
              <a:t>de Mon espace santé : disponibilité technique du service, existence du DMP du patient (97% de la population en a un).</a:t>
            </a:r>
            <a:endParaRPr sz="1000">
              <a:solidFill>
                <a:srgbClr val="002060"/>
              </a:solidFill>
              <a:latin typeface="Source Sans Pro"/>
              <a:ea typeface="Source Sans Pro"/>
              <a:cs typeface="Source Sans Pro"/>
              <a:sym typeface="Source Sans Pro"/>
            </a:endParaRPr>
          </a:p>
          <a:p>
            <a:pPr indent="-292100" lvl="0" marL="457200" rtl="0" algn="l">
              <a:lnSpc>
                <a:spcPct val="107000"/>
              </a:lnSpc>
              <a:spcBef>
                <a:spcPts val="0"/>
              </a:spcBef>
              <a:spcAft>
                <a:spcPts val="0"/>
              </a:spcAft>
              <a:buClr>
                <a:srgbClr val="002060"/>
              </a:buClr>
              <a:buSzPts val="1000"/>
              <a:buAutoNum type="arabicPeriod"/>
            </a:pPr>
            <a:r>
              <a:rPr b="1" lang="fr-FR" sz="1000">
                <a:solidFill>
                  <a:srgbClr val="E11A81"/>
                </a:solidFill>
                <a:latin typeface="Source Sans Pro"/>
                <a:ea typeface="Source Sans Pro"/>
                <a:cs typeface="Source Sans Pro"/>
                <a:sym typeface="Source Sans Pro"/>
              </a:rPr>
              <a:t>INS</a:t>
            </a:r>
            <a:r>
              <a:rPr lang="fr-FR" sz="1000">
                <a:solidFill>
                  <a:srgbClr val="E11A81"/>
                </a:solidFill>
                <a:latin typeface="Source Sans Pro"/>
                <a:ea typeface="Source Sans Pro"/>
                <a:cs typeface="Source Sans Pro"/>
                <a:sym typeface="Source Sans Pro"/>
              </a:rPr>
              <a:t> </a:t>
            </a:r>
            <a:r>
              <a:rPr lang="fr-FR" sz="1000">
                <a:solidFill>
                  <a:srgbClr val="002060"/>
                </a:solidFill>
                <a:latin typeface="Source Sans Pro"/>
                <a:ea typeface="Source Sans Pro"/>
                <a:cs typeface="Source Sans Pro"/>
                <a:sym typeface="Source Sans Pro"/>
              </a:rPr>
              <a:t>: c’est la clé qui permet de confirmer qu’on consulte le bon coffre-fort. Elle doit être qualifiée pour consulter depuis le logiciel métier.</a:t>
            </a:r>
            <a:endParaRPr sz="1000">
              <a:solidFill>
                <a:srgbClr val="002060"/>
              </a:solidFill>
              <a:latin typeface="Source Sans Pro"/>
              <a:ea typeface="Source Sans Pro"/>
              <a:cs typeface="Source Sans Pro"/>
              <a:sym typeface="Source Sans Pro"/>
            </a:endParaRPr>
          </a:p>
          <a:p>
            <a:pPr indent="-292100" lvl="0" marL="457200" rtl="0" algn="l">
              <a:lnSpc>
                <a:spcPct val="107000"/>
              </a:lnSpc>
              <a:spcBef>
                <a:spcPts val="0"/>
              </a:spcBef>
              <a:spcAft>
                <a:spcPts val="0"/>
              </a:spcAft>
              <a:buClr>
                <a:srgbClr val="002060"/>
              </a:buClr>
              <a:buSzPts val="1000"/>
              <a:buAutoNum type="arabicPeriod"/>
            </a:pPr>
            <a:r>
              <a:rPr b="1" lang="fr-FR" sz="1000">
                <a:solidFill>
                  <a:srgbClr val="E11A81"/>
                </a:solidFill>
                <a:latin typeface="Source Sans Pro"/>
                <a:ea typeface="Source Sans Pro"/>
                <a:cs typeface="Source Sans Pro"/>
                <a:sym typeface="Source Sans Pro"/>
              </a:rPr>
              <a:t>Consentement</a:t>
            </a:r>
            <a:r>
              <a:rPr lang="fr-FR" sz="1000">
                <a:solidFill>
                  <a:srgbClr val="002060"/>
                </a:solidFill>
                <a:latin typeface="Source Sans Pro"/>
                <a:ea typeface="Source Sans Pro"/>
                <a:cs typeface="Source Sans Pro"/>
                <a:sym typeface="Source Sans Pro"/>
              </a:rPr>
              <a:t> et information du patient : voir le détail ci-dessous.</a:t>
            </a:r>
            <a:endParaRPr sz="1000">
              <a:solidFill>
                <a:srgbClr val="002060"/>
              </a:solidFill>
              <a:latin typeface="Source Sans Pro"/>
              <a:ea typeface="Source Sans Pro"/>
              <a:cs typeface="Source Sans Pro"/>
              <a:sym typeface="Source Sans Pro"/>
            </a:endParaRPr>
          </a:p>
          <a:p>
            <a:pPr indent="-292100" lvl="0" marL="457200" rtl="0" algn="l">
              <a:lnSpc>
                <a:spcPct val="107000"/>
              </a:lnSpc>
              <a:spcBef>
                <a:spcPts val="0"/>
              </a:spcBef>
              <a:spcAft>
                <a:spcPts val="0"/>
              </a:spcAft>
              <a:buClr>
                <a:srgbClr val="002060"/>
              </a:buClr>
              <a:buSzPts val="1000"/>
              <a:buAutoNum type="arabicPeriod"/>
            </a:pPr>
            <a:r>
              <a:rPr b="1" lang="fr-FR" sz="1000">
                <a:solidFill>
                  <a:srgbClr val="E11A81"/>
                </a:solidFill>
                <a:latin typeface="Source Sans Pro"/>
                <a:ea typeface="Source Sans Pro"/>
                <a:cs typeface="Source Sans Pro"/>
                <a:sym typeface="Source Sans Pro"/>
              </a:rPr>
              <a:t>Authentification</a:t>
            </a:r>
            <a:r>
              <a:rPr lang="fr-FR" sz="1000">
                <a:solidFill>
                  <a:srgbClr val="002060"/>
                </a:solidFill>
                <a:latin typeface="Source Sans Pro"/>
                <a:ea typeface="Source Sans Pro"/>
                <a:cs typeface="Source Sans Pro"/>
                <a:sym typeface="Source Sans Pro"/>
              </a:rPr>
              <a:t> à double facteur : </a:t>
            </a:r>
            <a:r>
              <a:rPr lang="fr-FR" sz="1000">
                <a:solidFill>
                  <a:srgbClr val="002060"/>
                </a:solidFill>
                <a:latin typeface="Source Sans Pro"/>
                <a:ea typeface="Source Sans Pro"/>
                <a:cs typeface="Source Sans Pro"/>
                <a:sym typeface="Source Sans Pro"/>
              </a:rPr>
              <a:t>Le professionnel doit </a:t>
            </a:r>
            <a:r>
              <a:rPr b="1" lang="fr-FR" sz="1000">
                <a:solidFill>
                  <a:srgbClr val="002060"/>
                </a:solidFill>
                <a:latin typeface="Source Sans Pro"/>
                <a:ea typeface="Source Sans Pro"/>
                <a:cs typeface="Source Sans Pro"/>
                <a:sym typeface="Source Sans Pro"/>
              </a:rPr>
              <a:t>obligatoirement être authentifié avec sa carte CPS / e-CPS.</a:t>
            </a:r>
            <a:endParaRPr sz="1000">
              <a:solidFill>
                <a:srgbClr val="002060"/>
              </a:solidFill>
              <a:latin typeface="Source Sans Pro"/>
              <a:ea typeface="Source Sans Pro"/>
              <a:cs typeface="Source Sans Pro"/>
              <a:sym typeface="Source Sans Pro"/>
            </a:endParaRPr>
          </a:p>
          <a:p>
            <a:pPr indent="-292100" lvl="0" marL="457200" rtl="0" algn="l">
              <a:lnSpc>
                <a:spcPct val="107000"/>
              </a:lnSpc>
              <a:spcBef>
                <a:spcPts val="0"/>
              </a:spcBef>
              <a:spcAft>
                <a:spcPts val="0"/>
              </a:spcAft>
              <a:buClr>
                <a:srgbClr val="002060"/>
              </a:buClr>
              <a:buSzPts val="1000"/>
              <a:buAutoNum type="arabicPeriod"/>
            </a:pPr>
            <a:r>
              <a:rPr b="1" lang="fr-FR" sz="1000">
                <a:solidFill>
                  <a:srgbClr val="E11A81"/>
                </a:solidFill>
                <a:latin typeface="Source Sans Pro"/>
                <a:ea typeface="Source Sans Pro"/>
                <a:cs typeface="Source Sans Pro"/>
                <a:sym typeface="Source Sans Pro"/>
              </a:rPr>
              <a:t>Habilitation</a:t>
            </a:r>
            <a:r>
              <a:rPr lang="fr-FR" sz="1000">
                <a:solidFill>
                  <a:srgbClr val="002060"/>
                </a:solidFill>
                <a:latin typeface="Source Sans Pro"/>
                <a:ea typeface="Source Sans Pro"/>
                <a:cs typeface="Source Sans Pro"/>
                <a:sym typeface="Source Sans Pro"/>
              </a:rPr>
              <a:t> : </a:t>
            </a:r>
            <a:r>
              <a:rPr lang="fr-FR" sz="1000">
                <a:solidFill>
                  <a:srgbClr val="002060"/>
                </a:solidFill>
                <a:latin typeface="Source Sans Pro"/>
                <a:ea typeface="Source Sans Pro"/>
                <a:cs typeface="Source Sans Pro"/>
                <a:sym typeface="Source Sans Pro"/>
              </a:rPr>
              <a:t>Une matrice d’habilitation (https://www.monespacesante.fr/pdf/matrice-habilitations.pdf) conditionne les autorisations d’accès des professionnels de santé selon leur spécialité. Le personnel non médical sous leur responsabilité n'a pas le droit d'accéder au DMP en consultation. L’accès par logiciel peut également être soumis à une matrice propre à la structure.</a:t>
            </a:r>
            <a:endParaRPr sz="1000">
              <a:solidFill>
                <a:srgbClr val="002060"/>
              </a:solidFill>
              <a:latin typeface="Source Sans Pro"/>
              <a:ea typeface="Source Sans Pro"/>
              <a:cs typeface="Source Sans Pro"/>
              <a:sym typeface="Source Sans Pro"/>
            </a:endParaRPr>
          </a:p>
        </p:txBody>
      </p:sp>
      <p:sp>
        <p:nvSpPr>
          <p:cNvPr id="119" name="Google Shape;119;g15170c853cb_5_96"/>
          <p:cNvSpPr/>
          <p:nvPr/>
        </p:nvSpPr>
        <p:spPr>
          <a:xfrm>
            <a:off x="6863" y="1661075"/>
            <a:ext cx="6858000" cy="315900"/>
          </a:xfrm>
          <a:prstGeom prst="roundRect">
            <a:avLst>
              <a:gd fmla="val 0" name="adj"/>
            </a:avLst>
          </a:prstGeom>
          <a:solidFill>
            <a:srgbClr val="E11A81"/>
          </a:solidFill>
          <a:ln cap="flat" cmpd="sng" w="9525">
            <a:solidFill>
              <a:srgbClr val="E11A8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1050"/>
              <a:buFont typeface="Arial"/>
              <a:buNone/>
            </a:pPr>
            <a:r>
              <a:rPr b="1" lang="fr-FR" sz="1200">
                <a:solidFill>
                  <a:schemeClr val="lt1"/>
                </a:solidFill>
              </a:rPr>
              <a:t>De quoi ai-je besoin pour accéder aux document de Mon espace santé ?</a:t>
            </a:r>
            <a:endParaRPr b="1" i="1" sz="1200" u="none" cap="none" strike="noStrike">
              <a:solidFill>
                <a:schemeClr val="lt1"/>
              </a:solidFill>
              <a:latin typeface="Arial"/>
              <a:ea typeface="Arial"/>
              <a:cs typeface="Arial"/>
              <a:sym typeface="Arial"/>
            </a:endParaRPr>
          </a:p>
        </p:txBody>
      </p:sp>
      <p:sp>
        <p:nvSpPr>
          <p:cNvPr id="120" name="Google Shape;120;g15170c853cb_5_96"/>
          <p:cNvSpPr/>
          <p:nvPr/>
        </p:nvSpPr>
        <p:spPr>
          <a:xfrm>
            <a:off x="486376" y="1682534"/>
            <a:ext cx="273000" cy="273000"/>
          </a:xfrm>
          <a:prstGeom prst="ellipse">
            <a:avLst/>
          </a:prstGeom>
          <a:solidFill>
            <a:schemeClr val="lt1"/>
          </a:solidFill>
          <a:ln cap="flat" cmpd="sng" w="9525">
            <a:solidFill>
              <a:schemeClr val="dk2"/>
            </a:solidFill>
            <a:prstDash val="solid"/>
            <a:round/>
            <a:headEnd len="sm" w="sm" type="none"/>
            <a:tailEnd len="sm" w="sm" type="none"/>
          </a:ln>
        </p:spPr>
        <p:txBody>
          <a:bodyPr anchorCtr="0" anchor="ctr" bIns="91425" lIns="54000" spcFirstLastPara="1" rIns="91425" wrap="square" tIns="91425">
            <a:noAutofit/>
          </a:bodyPr>
          <a:lstStyle/>
          <a:p>
            <a:pPr indent="0" lvl="0" marL="0" marR="0" rtl="0" algn="ctr">
              <a:lnSpc>
                <a:spcPct val="100000"/>
              </a:lnSpc>
              <a:spcBef>
                <a:spcPts val="0"/>
              </a:spcBef>
              <a:spcAft>
                <a:spcPts val="0"/>
              </a:spcAft>
              <a:buClr>
                <a:srgbClr val="000000"/>
              </a:buClr>
              <a:buSzPts val="1300"/>
              <a:buFont typeface="Arial"/>
              <a:buNone/>
            </a:pPr>
            <a:r>
              <a:rPr b="1" i="0" lang="fr-FR" sz="1300" u="none" cap="none" strike="noStrike">
                <a:solidFill>
                  <a:srgbClr val="E11A81"/>
                </a:solidFill>
                <a:latin typeface="Arial"/>
                <a:ea typeface="Arial"/>
                <a:cs typeface="Arial"/>
                <a:sym typeface="Arial"/>
              </a:rPr>
              <a:t>1</a:t>
            </a:r>
            <a:endParaRPr b="1" i="0" sz="1300" u="none" cap="none" strike="noStrike">
              <a:solidFill>
                <a:srgbClr val="E11A8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g1355da87025_2_0"/>
          <p:cNvSpPr/>
          <p:nvPr/>
        </p:nvSpPr>
        <p:spPr>
          <a:xfrm rot="-677127">
            <a:off x="-909727" y="-447810"/>
            <a:ext cx="2202894" cy="1271715"/>
          </a:xfrm>
          <a:prstGeom prst="ellipse">
            <a:avLst/>
          </a:prstGeom>
          <a:solidFill>
            <a:srgbClr val="EDEDE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7" name="Google Shape;127;g1355da87025_2_0"/>
          <p:cNvSpPr/>
          <p:nvPr/>
        </p:nvSpPr>
        <p:spPr>
          <a:xfrm>
            <a:off x="10075" y="-11200"/>
            <a:ext cx="6858000" cy="474900"/>
          </a:xfrm>
          <a:prstGeom prst="rect">
            <a:avLst/>
          </a:prstGeom>
          <a:solidFill>
            <a:srgbClr val="EAD1DC"/>
          </a:solidFill>
          <a:ln cap="flat" cmpd="sng" w="9525">
            <a:solidFill>
              <a:srgbClr val="EAD1D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 name="Google Shape;128;g1355da87025_2_0"/>
          <p:cNvSpPr/>
          <p:nvPr/>
        </p:nvSpPr>
        <p:spPr>
          <a:xfrm>
            <a:off x="188722" y="-20425"/>
            <a:ext cx="5969400" cy="474900"/>
          </a:xfrm>
          <a:prstGeom prst="roundRect">
            <a:avLst>
              <a:gd fmla="val 16667" name="adj"/>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1400"/>
              <a:buFont typeface="Arial"/>
              <a:buNone/>
            </a:pPr>
            <a:r>
              <a:rPr b="1" i="0" lang="fr-FR" sz="1400" u="none" cap="none" strike="noStrike">
                <a:solidFill>
                  <a:srgbClr val="E11A81"/>
                </a:solidFill>
                <a:latin typeface="Arial"/>
                <a:ea typeface="Arial"/>
                <a:cs typeface="Arial"/>
                <a:sym typeface="Arial"/>
              </a:rPr>
              <a:t>DÉTAIL DES OBLIGATIONS RÉGLEMENTAIRES D’ALIMENTATION DU DMP </a:t>
            </a:r>
            <a:endParaRPr b="1" i="0" sz="1400" u="none" cap="none" strike="noStrike">
              <a:solidFill>
                <a:srgbClr val="E11A81"/>
              </a:solidFill>
              <a:latin typeface="Arial"/>
              <a:ea typeface="Arial"/>
              <a:cs typeface="Arial"/>
              <a:sym typeface="Arial"/>
            </a:endParaRPr>
          </a:p>
        </p:txBody>
      </p:sp>
      <p:pic>
        <p:nvPicPr>
          <p:cNvPr descr="Mon Espace Santé | G_NIUS" id="129" name="Google Shape;129;g1355da87025_2_0">
            <a:hlinkClick r:id="rId3"/>
          </p:cNvPr>
          <p:cNvPicPr preferRelativeResize="0"/>
          <p:nvPr/>
        </p:nvPicPr>
        <p:blipFill rotWithShape="1">
          <a:blip r:embed="rId4">
            <a:alphaModFix/>
          </a:blip>
          <a:srcRect b="0" l="0" r="0" t="0"/>
          <a:stretch/>
        </p:blipFill>
        <p:spPr>
          <a:xfrm>
            <a:off x="6158250" y="-12525"/>
            <a:ext cx="713639" cy="474900"/>
          </a:xfrm>
          <a:prstGeom prst="rect">
            <a:avLst/>
          </a:prstGeom>
          <a:noFill/>
          <a:ln>
            <a:noFill/>
          </a:ln>
        </p:spPr>
      </p:pic>
      <p:sp>
        <p:nvSpPr>
          <p:cNvPr id="130" name="Google Shape;130;g1355da87025_2_0"/>
          <p:cNvSpPr txBox="1"/>
          <p:nvPr/>
        </p:nvSpPr>
        <p:spPr>
          <a:xfrm>
            <a:off x="0" y="698775"/>
            <a:ext cx="6868200" cy="1590000"/>
          </a:xfrm>
          <a:prstGeom prst="rect">
            <a:avLst/>
          </a:prstGeom>
          <a:solidFill>
            <a:srgbClr val="EDEDED"/>
          </a:solidFill>
          <a:ln>
            <a:noFill/>
          </a:ln>
        </p:spPr>
        <p:txBody>
          <a:bodyPr anchorCtr="0" anchor="ctr"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100"/>
              <a:buFont typeface="Arial"/>
              <a:buNone/>
            </a:pPr>
            <a:r>
              <a:rPr b="1" i="0" lang="fr-FR" sz="1100" u="none" cap="none" strike="noStrike">
                <a:solidFill>
                  <a:srgbClr val="002060"/>
                </a:solidFill>
                <a:latin typeface="Arial"/>
                <a:ea typeface="Arial"/>
                <a:cs typeface="Arial"/>
                <a:sym typeface="Arial"/>
              </a:rPr>
              <a:t>Article L. 1111-15 du Code de la santé publique</a:t>
            </a:r>
            <a:endParaRPr b="1" i="0" sz="1100" u="none" cap="none" strike="noStrike">
              <a:solidFill>
                <a:srgbClr val="002060"/>
              </a:solidFill>
              <a:latin typeface="Arial"/>
              <a:ea typeface="Arial"/>
              <a:cs typeface="Arial"/>
              <a:sym typeface="Arial"/>
            </a:endParaRPr>
          </a:p>
          <a:p>
            <a:pPr indent="0" lvl="0" marL="0" marR="0" rtl="0" algn="l">
              <a:lnSpc>
                <a:spcPct val="100000"/>
              </a:lnSpc>
              <a:spcBef>
                <a:spcPts val="300"/>
              </a:spcBef>
              <a:spcAft>
                <a:spcPts val="0"/>
              </a:spcAft>
              <a:buClr>
                <a:schemeClr val="dk1"/>
              </a:buClr>
              <a:buSzPts val="1100"/>
              <a:buFont typeface="Arial"/>
              <a:buNone/>
            </a:pPr>
            <a:r>
              <a:rPr b="0" i="0" lang="fr-FR" sz="1100" u="none" cap="none" strike="noStrike">
                <a:solidFill>
                  <a:srgbClr val="002060"/>
                </a:solidFill>
                <a:uFill>
                  <a:noFill/>
                </a:uFill>
                <a:latin typeface="Arial"/>
                <a:ea typeface="Arial"/>
                <a:cs typeface="Arial"/>
                <a:sym typeface="Arial"/>
                <a:hlinkClick r:id="rId5">
                  <a:extLst>
                    <a:ext uri="{A12FA001-AC4F-418D-AE19-62706E023703}">
                      <ahyp:hlinkClr val="tx"/>
                    </a:ext>
                  </a:extLst>
                </a:hlinkClick>
              </a:rPr>
              <a:t>💡</a:t>
            </a:r>
            <a:r>
              <a:rPr b="0" i="0" lang="fr-FR" sz="1100" u="none" cap="none" strike="noStrike">
                <a:solidFill>
                  <a:srgbClr val="002060"/>
                </a:solidFill>
                <a:latin typeface="Arial"/>
                <a:ea typeface="Arial"/>
                <a:cs typeface="Arial"/>
                <a:sym typeface="Arial"/>
              </a:rPr>
              <a:t>”</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67"/>
                  </a:ext>
                </a:extLst>
              </a:rPr>
              <a:t>C</a:t>
            </a:r>
            <a:r>
              <a:rPr b="0" i="0" lang="fr-FR" sz="1100" u="none" cap="none" strike="noStrike">
                <a:solidFill>
                  <a:srgbClr val="002060"/>
                </a:solidFill>
                <a:latin typeface="Arial"/>
                <a:ea typeface="Arial"/>
                <a:cs typeface="Arial"/>
                <a:sym typeface="Arial"/>
              </a:rPr>
              <a:t>haque professionnel de santé, quels que soient son mode et son lieu d'exercice, doit reporter dans le dossier médical partagé, à l'occasion de chaque acte ou consultation, les éléments diagnostiques et thérapeutiques nécessaires à la coordination des soins de la personne prise en charge, </a:t>
            </a:r>
            <a:r>
              <a:rPr b="1" i="0" lang="fr-FR" sz="1100" u="none" cap="none" strike="noStrike">
                <a:solidFill>
                  <a:srgbClr val="002060"/>
                </a:solidFill>
                <a:latin typeface="Arial"/>
                <a:ea typeface="Arial"/>
                <a:cs typeface="Arial"/>
                <a:sym typeface="Arial"/>
              </a:rPr>
              <a:t>dont la liste est fixée par arrêté du ministre chargé de la santé” (</a:t>
            </a:r>
            <a:r>
              <a:rPr b="1" i="0" lang="fr-FR" sz="1100" u="sng" cap="none" strike="noStrike">
                <a:solidFill>
                  <a:srgbClr val="002060"/>
                </a:solidFill>
                <a:latin typeface="Arial"/>
                <a:ea typeface="Arial"/>
                <a:cs typeface="Arial"/>
                <a:sym typeface="Arial"/>
                <a:hlinkClick r:id="rId6">
                  <a:extLst>
                    <a:ext uri="{A12FA001-AC4F-418D-AE19-62706E023703}">
                      <ahyp:hlinkClr val="tx"/>
                    </a:ext>
                  </a:extLst>
                </a:hlinkClick>
              </a:rPr>
              <a:t>Arrêté du 26 avril 2022</a:t>
            </a:r>
            <a:r>
              <a:rPr b="1" i="0" lang="fr-FR" sz="1100" u="none" cap="none" strike="noStrike">
                <a:solidFill>
                  <a:srgbClr val="002060"/>
                </a:solidFill>
                <a:latin typeface="Arial"/>
                <a:ea typeface="Arial"/>
                <a:cs typeface="Arial"/>
                <a:sym typeface="Arial"/>
              </a:rPr>
              <a:t>).</a:t>
            </a:r>
            <a:r>
              <a:rPr b="0" i="0" lang="fr-FR" sz="1100" u="none" cap="none" strike="noStrike">
                <a:solidFill>
                  <a:srgbClr val="002060"/>
                </a:solidFill>
                <a:latin typeface="Arial"/>
                <a:ea typeface="Arial"/>
                <a:cs typeface="Arial"/>
                <a:sym typeface="Arial"/>
              </a:rPr>
              <a:t> </a:t>
            </a:r>
            <a:endParaRPr b="0" i="0" sz="1100" u="none" cap="none" strike="noStrike">
              <a:solidFill>
                <a:srgbClr val="002060"/>
              </a:solidFill>
              <a:latin typeface="Arial"/>
              <a:ea typeface="Arial"/>
              <a:cs typeface="Arial"/>
              <a:sym typeface="Arial"/>
            </a:endParaRPr>
          </a:p>
          <a:p>
            <a:pPr indent="0" lvl="0" marL="0" marR="0" rtl="0" algn="l">
              <a:lnSpc>
                <a:spcPct val="100000"/>
              </a:lnSpc>
              <a:spcBef>
                <a:spcPts val="700"/>
              </a:spcBef>
              <a:spcAft>
                <a:spcPts val="700"/>
              </a:spcAft>
              <a:buClr>
                <a:srgbClr val="000000"/>
              </a:buClr>
              <a:buSzPts val="1100"/>
              <a:buFont typeface="Arial"/>
              <a:buNone/>
            </a:pPr>
            <a:r>
              <a:rPr b="0" i="0" lang="fr-FR" sz="1100" u="none" cap="none" strike="noStrike">
                <a:solidFill>
                  <a:srgbClr val="002060"/>
                </a:solidFill>
                <a:uFill>
                  <a:noFill/>
                </a:uFill>
                <a:latin typeface="Arial"/>
                <a:ea typeface="Arial"/>
                <a:cs typeface="Arial"/>
                <a:sym typeface="Arial"/>
                <a:hlinkClick r:id="rId7">
                  <a:extLst>
                    <a:ext uri="{A12FA001-AC4F-418D-AE19-62706E023703}">
                      <ahyp:hlinkClr val="tx"/>
                    </a:ext>
                  </a:extLst>
                </a:hlinkClick>
              </a:rPr>
              <a:t>💡</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68"/>
                  </a:ext>
                </a:extLst>
              </a:rPr>
              <a:t>Chaque professionnel doit également envoyer par messagerie sécurisée</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69"/>
                  </a:ext>
                </a:extLst>
              </a:rPr>
              <a:t> </a:t>
            </a:r>
            <a:r>
              <a:rPr b="0" i="0" lang="fr-FR" sz="1100" u="none" cap="none" strike="noStrike">
                <a:solidFill>
                  <a:srgbClr val="002060"/>
                </a:solidFill>
                <a:latin typeface="Arial"/>
                <a:ea typeface="Arial"/>
                <a:cs typeface="Arial"/>
                <a:sym typeface="Arial"/>
              </a:rPr>
              <a:t>MSSanté </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70"/>
                  </a:ext>
                </a:extLst>
              </a:rPr>
              <a:t>ces documents au médecin traitant, au médecin prescripteur s'il y a lieu, à tout professionnel dont l'intervention dans la prise en charge du patient lui paraît pertinente ainsi qu'au patient. »</a:t>
            </a:r>
            <a:endParaRPr b="0" i="0" sz="1100" u="none" cap="none" strike="noStrike">
              <a:solidFill>
                <a:srgbClr val="002060"/>
              </a:solidFill>
              <a:latin typeface="Arial"/>
              <a:ea typeface="Arial"/>
              <a:cs typeface="Arial"/>
              <a:sym typeface="Arial"/>
            </a:endParaRPr>
          </a:p>
        </p:txBody>
      </p:sp>
      <p:graphicFrame>
        <p:nvGraphicFramePr>
          <p:cNvPr id="131" name="Google Shape;131;g1355da87025_2_0"/>
          <p:cNvGraphicFramePr/>
          <p:nvPr/>
        </p:nvGraphicFramePr>
        <p:xfrm>
          <a:off x="25" y="2578038"/>
          <a:ext cx="3000000" cy="3000000"/>
        </p:xfrm>
        <a:graphic>
          <a:graphicData uri="http://schemas.openxmlformats.org/drawingml/2006/table">
            <a:tbl>
              <a:tblPr>
                <a:noFill/>
                <a:tableStyleId>{9FD6B203-FF06-4DF0-8BEB-B6BD34F80BBB}</a:tableStyleId>
              </a:tblPr>
              <a:tblGrid>
                <a:gridCol w="2934025"/>
                <a:gridCol w="876375"/>
                <a:gridCol w="952600"/>
                <a:gridCol w="866825"/>
                <a:gridCol w="1238375"/>
              </a:tblGrid>
              <a:tr h="987525">
                <a:tc>
                  <a:txBody>
                    <a:bodyPr/>
                    <a:lstStyle/>
                    <a:p>
                      <a:pPr indent="0" lvl="0" marL="0" marR="0" rtl="0" algn="ctr">
                        <a:lnSpc>
                          <a:spcPct val="107000"/>
                        </a:lnSpc>
                        <a:spcBef>
                          <a:spcPts val="0"/>
                        </a:spcBef>
                        <a:spcAft>
                          <a:spcPts val="0"/>
                        </a:spcAft>
                        <a:buClr>
                          <a:srgbClr val="000000"/>
                        </a:buClr>
                        <a:buSzPts val="1000"/>
                        <a:buFont typeface="Arial"/>
                        <a:buNone/>
                      </a:pPr>
                      <a:r>
                        <a:rPr b="1" lang="fr-FR" sz="1000" u="none" cap="none" strike="noStrike">
                          <a:solidFill>
                            <a:srgbClr val="FFFFFF"/>
                          </a:solidFill>
                          <a:latin typeface="Arial"/>
                          <a:ea typeface="Arial"/>
                          <a:cs typeface="Arial"/>
                          <a:sym typeface="Arial"/>
                        </a:rPr>
                        <a:t>Liste des documents spécifiée dans l’arrêté du 26 avril 2022</a:t>
                      </a:r>
                      <a:endParaRPr b="1" sz="1000" u="none" cap="none" strike="noStrike">
                        <a:solidFill>
                          <a:srgbClr val="FFFFFF"/>
                        </a:solidFill>
                        <a:latin typeface="Arial"/>
                        <a:ea typeface="Arial"/>
                        <a:cs typeface="Arial"/>
                        <a:sym typeface="Arial"/>
                      </a:endParaRPr>
                    </a:p>
                  </a:txBody>
                  <a:tcPr marT="91425" marB="91425" marR="91425" marL="91425" anchor="ctr">
                    <a:lnL cap="flat" cmpd="sng" w="9525">
                      <a:solidFill>
                        <a:schemeClr val="lt1">
                          <a:alpha val="0"/>
                        </a:schemeClr>
                      </a:solidFill>
                      <a:prstDash val="dot"/>
                      <a:round/>
                      <a:headEnd len="sm" w="sm" type="none"/>
                      <a:tailEnd len="sm" w="sm" type="none"/>
                    </a:lnL>
                    <a:lnR cap="flat" cmpd="sng" w="9525">
                      <a:solidFill>
                        <a:schemeClr val="lt1">
                          <a:alpha val="0"/>
                        </a:schemeClr>
                      </a:solidFill>
                      <a:prstDash val="dot"/>
                      <a:round/>
                      <a:headEnd len="sm" w="sm" type="none"/>
                      <a:tailEnd len="sm" w="sm" type="none"/>
                    </a:lnR>
                    <a:lnT cap="flat" cmpd="sng" w="9525">
                      <a:solidFill>
                        <a:schemeClr val="lt1">
                          <a:alpha val="0"/>
                        </a:schemeClr>
                      </a:solidFill>
                      <a:prstDash val="dot"/>
                      <a:round/>
                      <a:headEnd len="sm" w="sm" type="none"/>
                      <a:tailEnd len="sm" w="sm" type="none"/>
                    </a:lnT>
                    <a:lnB cap="flat" cmpd="sng" w="9525">
                      <a:solidFill>
                        <a:schemeClr val="lt1"/>
                      </a:solidFill>
                      <a:prstDash val="solid"/>
                      <a:round/>
                      <a:headEnd len="sm" w="sm" type="none"/>
                      <a:tailEnd len="sm" w="sm" type="none"/>
                    </a:lnB>
                    <a:solidFill>
                      <a:srgbClr val="0C419A"/>
                    </a:solidFill>
                  </a:tcPr>
                </a:tc>
                <a:tc>
                  <a:txBody>
                    <a:bodyPr/>
                    <a:lstStyle/>
                    <a:p>
                      <a:pPr indent="0" lvl="0" marL="0" marR="0" rtl="0" algn="ctr">
                        <a:lnSpc>
                          <a:spcPct val="107000"/>
                        </a:lnSpc>
                        <a:spcBef>
                          <a:spcPts val="0"/>
                        </a:spcBef>
                        <a:spcAft>
                          <a:spcPts val="0"/>
                        </a:spcAft>
                        <a:buClr>
                          <a:srgbClr val="000000"/>
                        </a:buClr>
                        <a:buSzPts val="1000"/>
                        <a:buFont typeface="Arial"/>
                        <a:buNone/>
                      </a:pPr>
                      <a:r>
                        <a:rPr b="1" lang="fr-FR" sz="1000" u="none" cap="none" strike="noStrike">
                          <a:solidFill>
                            <a:srgbClr val="FFFFFF"/>
                          </a:solidFill>
                          <a:latin typeface="Arial"/>
                          <a:ea typeface="Arial"/>
                          <a:cs typeface="Arial"/>
                          <a:sym typeface="Arial"/>
                        </a:rPr>
                        <a:t>Versement au DMP</a:t>
                      </a:r>
                      <a:endParaRPr b="1" sz="1000" u="none" cap="none" strike="noStrike">
                        <a:solidFill>
                          <a:srgbClr val="FFFFFF"/>
                        </a:solidFill>
                        <a:latin typeface="Arial"/>
                        <a:ea typeface="Arial"/>
                        <a:cs typeface="Arial"/>
                        <a:sym typeface="Arial"/>
                      </a:endParaRPr>
                    </a:p>
                  </a:txBody>
                  <a:tcPr marT="91425" marB="91425" marR="91425" marL="91425" anchor="ctr">
                    <a:lnL cap="flat" cmpd="sng" w="9525">
                      <a:solidFill>
                        <a:schemeClr val="lt1">
                          <a:alpha val="0"/>
                        </a:schemeClr>
                      </a:solidFill>
                      <a:prstDash val="dot"/>
                      <a:round/>
                      <a:headEnd len="sm" w="sm" type="none"/>
                      <a:tailEnd len="sm" w="sm" type="none"/>
                    </a:lnL>
                    <a:lnR cap="flat" cmpd="sng" w="9525">
                      <a:solidFill>
                        <a:schemeClr val="lt1">
                          <a:alpha val="0"/>
                        </a:schemeClr>
                      </a:solidFill>
                      <a:prstDash val="dot"/>
                      <a:round/>
                      <a:headEnd len="sm" w="sm" type="none"/>
                      <a:tailEnd len="sm" w="sm" type="none"/>
                    </a:lnR>
                    <a:lnT cap="flat" cmpd="sng" w="9525">
                      <a:solidFill>
                        <a:schemeClr val="lt1">
                          <a:alpha val="0"/>
                        </a:schemeClr>
                      </a:solidFill>
                      <a:prstDash val="dot"/>
                      <a:round/>
                      <a:headEnd len="sm" w="sm" type="none"/>
                      <a:tailEnd len="sm" w="sm" type="none"/>
                    </a:lnT>
                    <a:lnB cap="flat" cmpd="sng" w="9525">
                      <a:solidFill>
                        <a:schemeClr val="lt1">
                          <a:alpha val="0"/>
                        </a:schemeClr>
                      </a:solidFill>
                      <a:prstDash val="solid"/>
                      <a:round/>
                      <a:headEnd len="sm" w="sm" type="none"/>
                      <a:tailEnd len="sm" w="sm" type="none"/>
                    </a:lnB>
                    <a:solidFill>
                      <a:srgbClr val="0C419A"/>
                    </a:solidFill>
                  </a:tcPr>
                </a:tc>
                <a:tc>
                  <a:txBody>
                    <a:bodyPr/>
                    <a:lstStyle/>
                    <a:p>
                      <a:pPr indent="0" lvl="0" marL="0" marR="0" rtl="0" algn="ctr">
                        <a:lnSpc>
                          <a:spcPct val="107000"/>
                        </a:lnSpc>
                        <a:spcBef>
                          <a:spcPts val="0"/>
                        </a:spcBef>
                        <a:spcAft>
                          <a:spcPts val="0"/>
                        </a:spcAft>
                        <a:buClr>
                          <a:srgbClr val="000000"/>
                        </a:buClr>
                        <a:buSzPts val="1000"/>
                        <a:buFont typeface="Arial"/>
                        <a:buNone/>
                      </a:pPr>
                      <a:r>
                        <a:rPr b="1" lang="fr-FR" sz="1000" u="none" cap="none" strike="noStrike">
                          <a:solidFill>
                            <a:srgbClr val="FFFFFF"/>
                          </a:solidFill>
                          <a:latin typeface="Arial"/>
                          <a:ea typeface="Arial"/>
                          <a:cs typeface="Arial"/>
                          <a:sym typeface="Arial"/>
                        </a:rPr>
                        <a:t>Envoi par messagerie sécurisée aux autres PS</a:t>
                      </a:r>
                      <a:endParaRPr b="1" sz="1000" u="none" cap="none" strike="noStrike">
                        <a:solidFill>
                          <a:srgbClr val="FFFFFF"/>
                        </a:solidFill>
                        <a:latin typeface="Arial"/>
                        <a:ea typeface="Arial"/>
                        <a:cs typeface="Arial"/>
                        <a:sym typeface="Arial"/>
                      </a:endParaRPr>
                    </a:p>
                  </a:txBody>
                  <a:tcPr marT="91425" marB="91425" marR="91425" marL="91425" anchor="ctr">
                    <a:lnL cap="flat" cmpd="sng" w="9525">
                      <a:solidFill>
                        <a:schemeClr val="lt1">
                          <a:alpha val="0"/>
                        </a:schemeClr>
                      </a:solidFill>
                      <a:prstDash val="dot"/>
                      <a:round/>
                      <a:headEnd len="sm" w="sm" type="none"/>
                      <a:tailEnd len="sm" w="sm" type="none"/>
                    </a:lnL>
                    <a:lnR cap="flat" cmpd="sng" w="9525">
                      <a:solidFill>
                        <a:schemeClr val="lt1">
                          <a:alpha val="0"/>
                        </a:schemeClr>
                      </a:solidFill>
                      <a:prstDash val="dot"/>
                      <a:round/>
                      <a:headEnd len="sm" w="sm" type="none"/>
                      <a:tailEnd len="sm" w="sm" type="none"/>
                    </a:lnR>
                    <a:lnT cap="flat" cmpd="sng" w="9525">
                      <a:solidFill>
                        <a:schemeClr val="lt1">
                          <a:alpha val="0"/>
                        </a:schemeClr>
                      </a:solidFill>
                      <a:prstDash val="dot"/>
                      <a:round/>
                      <a:headEnd len="sm" w="sm" type="none"/>
                      <a:tailEnd len="sm" w="sm" type="none"/>
                    </a:lnT>
                    <a:lnB cap="flat" cmpd="sng" w="9525">
                      <a:solidFill>
                        <a:schemeClr val="lt1">
                          <a:alpha val="0"/>
                        </a:schemeClr>
                      </a:solidFill>
                      <a:prstDash val="solid"/>
                      <a:round/>
                      <a:headEnd len="sm" w="sm" type="none"/>
                      <a:tailEnd len="sm" w="sm" type="none"/>
                    </a:lnB>
                    <a:solidFill>
                      <a:srgbClr val="0C419A"/>
                    </a:solidFill>
                  </a:tcPr>
                </a:tc>
                <a:tc>
                  <a:txBody>
                    <a:bodyPr/>
                    <a:lstStyle/>
                    <a:p>
                      <a:pPr indent="0" lvl="0" marL="0" marR="0" rtl="0" algn="ctr">
                        <a:lnSpc>
                          <a:spcPct val="107000"/>
                        </a:lnSpc>
                        <a:spcBef>
                          <a:spcPts val="0"/>
                        </a:spcBef>
                        <a:spcAft>
                          <a:spcPts val="0"/>
                        </a:spcAft>
                        <a:buClr>
                          <a:srgbClr val="000000"/>
                        </a:buClr>
                        <a:buSzPts val="1000"/>
                        <a:buFont typeface="Arial"/>
                        <a:buNone/>
                      </a:pPr>
                      <a:r>
                        <a:rPr b="1" lang="fr-FR" sz="1000" u="none" cap="none" strike="noStrike">
                          <a:solidFill>
                            <a:srgbClr val="FFFFFF"/>
                          </a:solidFill>
                          <a:latin typeface="Arial"/>
                          <a:ea typeface="Arial"/>
                          <a:cs typeface="Arial"/>
                          <a:sym typeface="Arial"/>
                        </a:rPr>
                        <a:t>Envoi par messagerie sécurisée au patient</a:t>
                      </a:r>
                      <a:endParaRPr b="1" sz="1000" u="none" cap="none" strike="noStrike">
                        <a:solidFill>
                          <a:srgbClr val="FFFFFF"/>
                        </a:solidFill>
                        <a:latin typeface="Arial"/>
                        <a:ea typeface="Arial"/>
                        <a:cs typeface="Arial"/>
                        <a:sym typeface="Arial"/>
                      </a:endParaRPr>
                    </a:p>
                  </a:txBody>
                  <a:tcPr marT="91425" marB="91425" marR="91425" marL="91425" anchor="ctr">
                    <a:lnL cap="flat" cmpd="sng" w="9525">
                      <a:solidFill>
                        <a:schemeClr val="lt1">
                          <a:alpha val="0"/>
                        </a:schemeClr>
                      </a:solidFill>
                      <a:prstDash val="dot"/>
                      <a:round/>
                      <a:headEnd len="sm" w="sm" type="none"/>
                      <a:tailEnd len="sm" w="sm" type="none"/>
                    </a:lnL>
                    <a:lnR cap="flat" cmpd="sng" w="9525">
                      <a:solidFill>
                        <a:schemeClr val="lt1">
                          <a:alpha val="0"/>
                        </a:schemeClr>
                      </a:solidFill>
                      <a:prstDash val="dot"/>
                      <a:round/>
                      <a:headEnd len="sm" w="sm" type="none"/>
                      <a:tailEnd len="sm" w="sm" type="none"/>
                    </a:lnR>
                    <a:lnT cap="flat" cmpd="sng" w="9525">
                      <a:solidFill>
                        <a:schemeClr val="lt1">
                          <a:alpha val="0"/>
                        </a:schemeClr>
                      </a:solidFill>
                      <a:prstDash val="dot"/>
                      <a:round/>
                      <a:headEnd len="sm" w="sm" type="none"/>
                      <a:tailEnd len="sm" w="sm" type="none"/>
                    </a:lnT>
                    <a:lnB cap="flat" cmpd="sng" w="9525">
                      <a:solidFill>
                        <a:schemeClr val="lt1">
                          <a:alpha val="0"/>
                        </a:schemeClr>
                      </a:solidFill>
                      <a:prstDash val="solid"/>
                      <a:round/>
                      <a:headEnd len="sm" w="sm" type="none"/>
                      <a:tailEnd len="sm" w="sm" type="none"/>
                    </a:lnB>
                    <a:solidFill>
                      <a:srgbClr val="0C419A"/>
                    </a:solidFill>
                  </a:tcPr>
                </a:tc>
                <a:tc>
                  <a:txBody>
                    <a:bodyPr/>
                    <a:lstStyle/>
                    <a:p>
                      <a:pPr indent="0" lvl="0" marL="0" marR="0" rtl="0" algn="ctr">
                        <a:lnSpc>
                          <a:spcPct val="107000"/>
                        </a:lnSpc>
                        <a:spcBef>
                          <a:spcPts val="0"/>
                        </a:spcBef>
                        <a:spcAft>
                          <a:spcPts val="0"/>
                        </a:spcAft>
                        <a:buClr>
                          <a:srgbClr val="000000"/>
                        </a:buClr>
                        <a:buSzPts val="1000"/>
                        <a:buFont typeface="Arial"/>
                        <a:buNone/>
                      </a:pPr>
                      <a:r>
                        <a:rPr b="1" lang="fr-FR" sz="1000" u="none" cap="none" strike="noStrike">
                          <a:solidFill>
                            <a:srgbClr val="FFFFFF"/>
                          </a:solidFill>
                          <a:latin typeface="Arial"/>
                          <a:ea typeface="Arial"/>
                          <a:cs typeface="Arial"/>
                          <a:sym typeface="Arial"/>
                        </a:rPr>
                        <a:t>Date d’entrée en vigueur de l’obligation</a:t>
                      </a:r>
                      <a:endParaRPr b="1" sz="1000" u="none" cap="none" strike="noStrike">
                        <a:solidFill>
                          <a:srgbClr val="FFFFFF"/>
                        </a:solidFill>
                        <a:latin typeface="Arial"/>
                        <a:ea typeface="Arial"/>
                        <a:cs typeface="Arial"/>
                        <a:sym typeface="Arial"/>
                      </a:endParaRPr>
                    </a:p>
                  </a:txBody>
                  <a:tcPr marT="91425" marB="91425" marR="91425" marL="91425" anchor="ctr">
                    <a:lnL cap="flat" cmpd="sng" w="9525">
                      <a:solidFill>
                        <a:schemeClr val="lt1">
                          <a:alpha val="0"/>
                        </a:schemeClr>
                      </a:solidFill>
                      <a:prstDash val="dot"/>
                      <a:round/>
                      <a:headEnd len="sm" w="sm" type="none"/>
                      <a:tailEnd len="sm" w="sm" type="none"/>
                    </a:lnL>
                    <a:lnR cap="flat" cmpd="sng" w="9525">
                      <a:solidFill>
                        <a:schemeClr val="lt1">
                          <a:alpha val="0"/>
                        </a:schemeClr>
                      </a:solidFill>
                      <a:prstDash val="dot"/>
                      <a:round/>
                      <a:headEnd len="sm" w="sm" type="none"/>
                      <a:tailEnd len="sm" w="sm" type="none"/>
                    </a:lnR>
                    <a:lnT cap="flat" cmpd="sng" w="9525">
                      <a:solidFill>
                        <a:schemeClr val="lt1">
                          <a:alpha val="0"/>
                        </a:schemeClr>
                      </a:solidFill>
                      <a:prstDash val="dot"/>
                      <a:round/>
                      <a:headEnd len="sm" w="sm" type="none"/>
                      <a:tailEnd len="sm" w="sm" type="none"/>
                    </a:lnT>
                    <a:lnB cap="flat" cmpd="sng" w="9525">
                      <a:solidFill>
                        <a:srgbClr val="C0C0C0">
                          <a:alpha val="0"/>
                        </a:srgbClr>
                      </a:solidFill>
                      <a:prstDash val="dot"/>
                      <a:round/>
                      <a:headEnd len="sm" w="sm" type="none"/>
                      <a:tailEnd len="sm" w="sm" type="none"/>
                    </a:lnB>
                    <a:solidFill>
                      <a:srgbClr val="0C419A"/>
                    </a:solidFill>
                  </a:tcPr>
                </a:tc>
              </a:tr>
              <a:tr h="882350">
                <a:tc>
                  <a:txBody>
                    <a:bodyPr/>
                    <a:lstStyle/>
                    <a:p>
                      <a:pPr indent="0" lvl="0" marL="0" marR="0" rtl="0" algn="l">
                        <a:lnSpc>
                          <a:spcPct val="107000"/>
                        </a:lnSpc>
                        <a:spcBef>
                          <a:spcPts val="0"/>
                        </a:spcBef>
                        <a:spcAft>
                          <a:spcPts val="0"/>
                        </a:spcAft>
                        <a:buClr>
                          <a:srgbClr val="000000"/>
                        </a:buClr>
                        <a:buSzPts val="1000"/>
                        <a:buFont typeface="Arial"/>
                        <a:buNone/>
                      </a:pPr>
                      <a:r>
                        <a:rPr lang="fr-FR" sz="1000" u="none" cap="none" strike="noStrike">
                          <a:solidFill>
                            <a:schemeClr val="lt1"/>
                          </a:solidFill>
                          <a:latin typeface="Arial"/>
                          <a:ea typeface="Arial"/>
                          <a:cs typeface="Arial"/>
                          <a:sym typeface="Arial"/>
                        </a:rPr>
                        <a:t>Le </a:t>
                      </a:r>
                      <a:r>
                        <a:rPr b="1" lang="fr-FR" sz="1000" u="none" cap="none" strike="noStrike">
                          <a:solidFill>
                            <a:schemeClr val="lt1"/>
                          </a:solidFill>
                          <a:latin typeface="Arial"/>
                          <a:ea typeface="Arial"/>
                          <a:cs typeface="Arial"/>
                          <a:sym typeface="Arial"/>
                        </a:rPr>
                        <a:t>compte rendu des examens de biologie médicale </a:t>
                      </a:r>
                      <a:r>
                        <a:rPr lang="fr-FR" sz="1000" u="none" cap="none" strike="noStrike">
                          <a:solidFill>
                            <a:schemeClr val="lt1"/>
                          </a:solidFill>
                          <a:latin typeface="Arial"/>
                          <a:ea typeface="Arial"/>
                          <a:cs typeface="Arial"/>
                          <a:sym typeface="Arial"/>
                        </a:rPr>
                        <a:t>mentionné à l’article R. 6211-4 du code de la santé publique (hors compte rendu produit dans le cadre d’un séjour hospitalier)</a:t>
                      </a:r>
                      <a:endParaRPr sz="1000" u="none" cap="none" strike="noStrike">
                        <a:solidFill>
                          <a:schemeClr val="lt1"/>
                        </a:solidFill>
                        <a:latin typeface="Arial"/>
                        <a:ea typeface="Arial"/>
                        <a:cs typeface="Arial"/>
                        <a:sym typeface="Arial"/>
                      </a:endParaRPr>
                    </a:p>
                  </a:txBody>
                  <a:tcPr marT="91425" marB="91425" marR="91425" marL="91425" anchor="ctr">
                    <a:lnL cap="flat" cmpd="sng" w="9525">
                      <a:solidFill>
                        <a:schemeClr val="lt1"/>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E11A81"/>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rowSpan="3">
                  <a:txBody>
                    <a:bodyPr/>
                    <a:lstStyle/>
                    <a:p>
                      <a:pPr indent="0" lvl="0" marL="0" marR="0" rtl="0" algn="ctr">
                        <a:lnSpc>
                          <a:spcPct val="107000"/>
                        </a:lnSpc>
                        <a:spcBef>
                          <a:spcPts val="0"/>
                        </a:spcBef>
                        <a:spcAft>
                          <a:spcPts val="0"/>
                        </a:spcAft>
                        <a:buClr>
                          <a:srgbClr val="000000"/>
                        </a:buClr>
                        <a:buSzPts val="1000"/>
                        <a:buFont typeface="Arial"/>
                        <a:buNone/>
                      </a:pPr>
                      <a:r>
                        <a:rPr b="1" lang="fr-FR" sz="1000" u="none" cap="none" strike="noStrike">
                          <a:solidFill>
                            <a:srgbClr val="E11A81"/>
                          </a:solidFill>
                          <a:latin typeface="Arial"/>
                          <a:ea typeface="Arial"/>
                          <a:cs typeface="Arial"/>
                          <a:sym typeface="Arial"/>
                        </a:rPr>
                        <a:t>31 décembre 2022</a:t>
                      </a:r>
                      <a:endParaRPr b="1" sz="1000" u="none" cap="none" strike="noStrike">
                        <a:solidFill>
                          <a:srgbClr val="E11A81"/>
                        </a:solidFill>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rgbClr val="C0C0C0">
                          <a:alpha val="0"/>
                        </a:srgbClr>
                      </a:solidFill>
                      <a:prstDash val="dot"/>
                      <a:round/>
                      <a:headEnd len="sm" w="sm" type="none"/>
                      <a:tailEnd len="sm" w="sm" type="none"/>
                    </a:lnR>
                    <a:lnT cap="flat" cmpd="sng" w="9525">
                      <a:solidFill>
                        <a:srgbClr val="C0C0C0">
                          <a:alpha val="0"/>
                        </a:srgbClr>
                      </a:solidFill>
                      <a:prstDash val="dot"/>
                      <a:round/>
                      <a:headEnd len="sm" w="sm" type="none"/>
                      <a:tailEnd len="sm" w="sm" type="none"/>
                    </a:lnT>
                    <a:lnB cap="flat" cmpd="sng" w="9525">
                      <a:solidFill>
                        <a:srgbClr val="B7B7B7">
                          <a:alpha val="0"/>
                        </a:srgbClr>
                      </a:solidFill>
                      <a:prstDash val="dot"/>
                      <a:round/>
                      <a:headEnd len="sm" w="sm" type="none"/>
                      <a:tailEnd len="sm" w="sm" type="none"/>
                    </a:lnB>
                    <a:solidFill>
                      <a:srgbClr val="F3F3F3"/>
                    </a:solidFill>
                  </a:tcPr>
                </a:tc>
              </a:tr>
              <a:tr h="729600">
                <a:tc>
                  <a:txBody>
                    <a:bodyPr/>
                    <a:lstStyle/>
                    <a:p>
                      <a:pPr indent="0" lvl="0" marL="0" marR="0" rtl="0" algn="l">
                        <a:lnSpc>
                          <a:spcPct val="107000"/>
                        </a:lnSpc>
                        <a:spcBef>
                          <a:spcPts val="0"/>
                        </a:spcBef>
                        <a:spcAft>
                          <a:spcPts val="0"/>
                        </a:spcAft>
                        <a:buClr>
                          <a:srgbClr val="000000"/>
                        </a:buClr>
                        <a:buSzPts val="1000"/>
                        <a:buFont typeface="Arial"/>
                        <a:buNone/>
                      </a:pPr>
                      <a:r>
                        <a:rPr lang="fr-FR" sz="1000" u="none" cap="none" strike="noStrike">
                          <a:solidFill>
                            <a:schemeClr val="lt1"/>
                          </a:solidFill>
                          <a:latin typeface="Arial"/>
                          <a:ea typeface="Arial"/>
                          <a:cs typeface="Arial"/>
                          <a:sym typeface="Arial"/>
                        </a:rPr>
                        <a:t>Le </a:t>
                      </a:r>
                      <a:r>
                        <a:rPr b="1" lang="fr-FR" sz="1000" u="none" cap="none" strike="noStrike">
                          <a:solidFill>
                            <a:schemeClr val="lt1"/>
                          </a:solidFill>
                          <a:latin typeface="Arial"/>
                          <a:ea typeface="Arial"/>
                          <a:cs typeface="Arial"/>
                          <a:sym typeface="Arial"/>
                        </a:rPr>
                        <a:t>compte rendu des examens radio-diagnostiques </a:t>
                      </a:r>
                      <a:r>
                        <a:rPr lang="fr-FR" sz="1000" u="none" cap="none" strike="noStrike">
                          <a:solidFill>
                            <a:schemeClr val="lt1"/>
                          </a:solidFill>
                          <a:latin typeface="Arial"/>
                          <a:ea typeface="Arial"/>
                          <a:cs typeface="Arial"/>
                          <a:sym typeface="Arial"/>
                        </a:rPr>
                        <a:t>(hors compte rendu produit dans le cadre d’un séjour hospitalier)</a:t>
                      </a:r>
                      <a:endParaRPr sz="1000" u="none" cap="none" strike="noStrike">
                        <a:solidFill>
                          <a:schemeClr val="lt1"/>
                        </a:solidFill>
                        <a:latin typeface="Arial"/>
                        <a:ea typeface="Arial"/>
                        <a:cs typeface="Arial"/>
                        <a:sym typeface="Arial"/>
                      </a:endParaRPr>
                    </a:p>
                  </a:txBody>
                  <a:tcPr marT="91425" marB="91425" marR="91425" marL="91425" anchor="ctr">
                    <a:lnL cap="flat" cmpd="sng" w="9525">
                      <a:solidFill>
                        <a:schemeClr val="lt1"/>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E11A81"/>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vMerge="1"/>
              </a:tr>
              <a:tr h="576850">
                <a:tc>
                  <a:txBody>
                    <a:bodyPr/>
                    <a:lstStyle/>
                    <a:p>
                      <a:pPr indent="0" lvl="0" marL="0" marR="0" rtl="0" algn="l">
                        <a:lnSpc>
                          <a:spcPct val="107000"/>
                        </a:lnSpc>
                        <a:spcBef>
                          <a:spcPts val="0"/>
                        </a:spcBef>
                        <a:spcAft>
                          <a:spcPts val="0"/>
                        </a:spcAft>
                        <a:buClr>
                          <a:srgbClr val="000000"/>
                        </a:buClr>
                        <a:buSzPts val="1000"/>
                        <a:buFont typeface="Arial"/>
                        <a:buNone/>
                      </a:pPr>
                      <a:r>
                        <a:rPr lang="fr-FR" sz="1000" u="none" cap="none" strike="noStrike">
                          <a:solidFill>
                            <a:schemeClr val="lt1"/>
                          </a:solidFill>
                          <a:latin typeface="Arial"/>
                          <a:ea typeface="Arial"/>
                          <a:cs typeface="Arial"/>
                          <a:sym typeface="Arial"/>
                        </a:rPr>
                        <a:t>La </a:t>
                      </a:r>
                      <a:r>
                        <a:rPr b="1" lang="fr-FR" sz="1000" u="none" cap="none" strike="noStrike">
                          <a:solidFill>
                            <a:schemeClr val="lt1"/>
                          </a:solidFill>
                          <a:latin typeface="Arial"/>
                          <a:ea typeface="Arial"/>
                          <a:cs typeface="Arial"/>
                          <a:sym typeface="Arial"/>
                        </a:rPr>
                        <a:t>prescription de produits de santé </a:t>
                      </a:r>
                      <a:r>
                        <a:rPr lang="fr-FR" sz="1000" u="none" cap="none" strike="noStrike">
                          <a:solidFill>
                            <a:schemeClr val="lt1"/>
                          </a:solidFill>
                          <a:latin typeface="Arial"/>
                          <a:ea typeface="Arial"/>
                          <a:cs typeface="Arial"/>
                          <a:sym typeface="Arial"/>
                        </a:rPr>
                        <a:t>(hors prescription soumise à entente préalable)</a:t>
                      </a:r>
                      <a:endParaRPr sz="1000" u="none" cap="none" strike="noStrike">
                        <a:solidFill>
                          <a:schemeClr val="lt1"/>
                        </a:solidFill>
                        <a:latin typeface="Arial"/>
                        <a:ea typeface="Arial"/>
                        <a:cs typeface="Arial"/>
                        <a:sym typeface="Arial"/>
                      </a:endParaRPr>
                    </a:p>
                  </a:txBody>
                  <a:tcPr marT="91425" marB="91425" marR="91425" marL="91425" anchor="ctr">
                    <a:lnL cap="flat" cmpd="sng" w="9525">
                      <a:solidFill>
                        <a:schemeClr val="lt1"/>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E11A81"/>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vMerge="1"/>
              </a:tr>
              <a:tr h="449550">
                <a:tc>
                  <a:txBody>
                    <a:bodyPr/>
                    <a:lstStyle/>
                    <a:p>
                      <a:pPr indent="0" lvl="0" marL="0" marR="0" rtl="0" algn="l">
                        <a:lnSpc>
                          <a:spcPct val="107000"/>
                        </a:lnSpc>
                        <a:spcBef>
                          <a:spcPts val="0"/>
                        </a:spcBef>
                        <a:spcAft>
                          <a:spcPts val="0"/>
                        </a:spcAft>
                        <a:buClr>
                          <a:srgbClr val="000000"/>
                        </a:buClr>
                        <a:buSzPts val="1000"/>
                        <a:buFont typeface="Arial"/>
                        <a:buNone/>
                      </a:pPr>
                      <a:r>
                        <a:rPr lang="fr-FR" sz="1000" u="none" cap="none" strike="noStrike">
                          <a:solidFill>
                            <a:schemeClr val="lt1"/>
                          </a:solidFill>
                          <a:latin typeface="Arial"/>
                          <a:ea typeface="Arial"/>
                          <a:cs typeface="Arial"/>
                          <a:sym typeface="Arial"/>
                        </a:rPr>
                        <a:t>Le </a:t>
                      </a:r>
                      <a:r>
                        <a:rPr b="1" lang="fr-FR" sz="1000" u="none" cap="none" strike="noStrike">
                          <a:solidFill>
                            <a:schemeClr val="lt1"/>
                          </a:solidFill>
                          <a:latin typeface="Arial"/>
                          <a:ea typeface="Arial"/>
                          <a:cs typeface="Arial"/>
                          <a:sym typeface="Arial"/>
                        </a:rPr>
                        <a:t>compte rendu opératoire</a:t>
                      </a:r>
                      <a:endParaRPr b="1" sz="1000" u="none" cap="none" strike="noStrike">
                        <a:solidFill>
                          <a:schemeClr val="lt1"/>
                        </a:solidFill>
                        <a:latin typeface="Arial"/>
                        <a:ea typeface="Arial"/>
                        <a:cs typeface="Arial"/>
                        <a:sym typeface="Arial"/>
                      </a:endParaRPr>
                    </a:p>
                  </a:txBody>
                  <a:tcPr marT="91425" marB="91425" marR="91425" marL="91425" anchor="ctr">
                    <a:lnL cap="flat" cmpd="sng" w="9525">
                      <a:solidFill>
                        <a:schemeClr val="lt1"/>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E11A81"/>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rowSpan="5">
                  <a:txBody>
                    <a:bodyPr/>
                    <a:lstStyle/>
                    <a:p>
                      <a:pPr indent="0" lvl="0" marL="0" marR="0" rtl="0" algn="ctr">
                        <a:lnSpc>
                          <a:spcPct val="107000"/>
                        </a:lnSpc>
                        <a:spcBef>
                          <a:spcPts val="0"/>
                        </a:spcBef>
                        <a:spcAft>
                          <a:spcPts val="0"/>
                        </a:spcAft>
                        <a:buClr>
                          <a:srgbClr val="000000"/>
                        </a:buClr>
                        <a:buSzPts val="1000"/>
                        <a:buFont typeface="Arial"/>
                        <a:buNone/>
                      </a:pPr>
                      <a:r>
                        <a:rPr b="1" lang="fr-FR" sz="1000" u="none" cap="none" strike="noStrike">
                          <a:solidFill>
                            <a:srgbClr val="E11A81"/>
                          </a:solidFill>
                          <a:latin typeface="Arial"/>
                          <a:ea typeface="Arial"/>
                          <a:cs typeface="Arial"/>
                          <a:sym typeface="Arial"/>
                        </a:rPr>
                        <a:t>31 décembre 2023</a:t>
                      </a:r>
                      <a:endParaRPr b="1" sz="1000" u="none" cap="none" strike="noStrike">
                        <a:solidFill>
                          <a:srgbClr val="E11A81"/>
                        </a:solidFill>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rgbClr val="B7B7B7">
                          <a:alpha val="0"/>
                        </a:srgbClr>
                      </a:solidFill>
                      <a:prstDash val="dot"/>
                      <a:round/>
                      <a:headEnd len="sm" w="sm" type="none"/>
                      <a:tailEnd len="sm" w="sm" type="none"/>
                    </a:lnR>
                    <a:lnT cap="flat" cmpd="sng" w="9525">
                      <a:solidFill>
                        <a:srgbClr val="B7B7B7">
                          <a:alpha val="0"/>
                        </a:srgbClr>
                      </a:solidFill>
                      <a:prstDash val="dot"/>
                      <a:round/>
                      <a:headEnd len="sm" w="sm" type="none"/>
                      <a:tailEnd len="sm" w="sm" type="none"/>
                    </a:lnT>
                    <a:lnB cap="flat" cmpd="sng" w="9525">
                      <a:solidFill>
                        <a:srgbClr val="B7B7B7">
                          <a:alpha val="0"/>
                        </a:srgbClr>
                      </a:solidFill>
                      <a:prstDash val="dot"/>
                      <a:round/>
                      <a:headEnd len="sm" w="sm" type="none"/>
                      <a:tailEnd len="sm" w="sm" type="none"/>
                    </a:lnB>
                    <a:solidFill>
                      <a:srgbClr val="F3F3F3"/>
                    </a:solidFill>
                  </a:tcPr>
                </a:tc>
              </a:tr>
              <a:tr h="729600">
                <a:tc>
                  <a:txBody>
                    <a:bodyPr/>
                    <a:lstStyle/>
                    <a:p>
                      <a:pPr indent="0" lvl="0" marL="0" marR="0" rtl="0" algn="l">
                        <a:lnSpc>
                          <a:spcPct val="107000"/>
                        </a:lnSpc>
                        <a:spcBef>
                          <a:spcPts val="0"/>
                        </a:spcBef>
                        <a:spcAft>
                          <a:spcPts val="0"/>
                        </a:spcAft>
                        <a:buClr>
                          <a:srgbClr val="000000"/>
                        </a:buClr>
                        <a:buSzPts val="1000"/>
                        <a:buFont typeface="Arial"/>
                        <a:buNone/>
                      </a:pPr>
                      <a:r>
                        <a:rPr lang="fr-FR" sz="1000" u="none" cap="none" strike="noStrike">
                          <a:solidFill>
                            <a:schemeClr val="lt1"/>
                          </a:solidFill>
                          <a:latin typeface="Arial"/>
                          <a:ea typeface="Arial"/>
                          <a:cs typeface="Arial"/>
                          <a:sym typeface="Arial"/>
                        </a:rPr>
                        <a:t>La </a:t>
                      </a:r>
                      <a:r>
                        <a:rPr b="1" lang="fr-FR" sz="1000" u="none" cap="none" strike="noStrike">
                          <a:solidFill>
                            <a:schemeClr val="lt1"/>
                          </a:solidFill>
                          <a:latin typeface="Arial"/>
                          <a:ea typeface="Arial"/>
                          <a:cs typeface="Arial"/>
                          <a:sym typeface="Arial"/>
                        </a:rPr>
                        <a:t>prescription d’examen de biologie médicale </a:t>
                      </a:r>
                      <a:r>
                        <a:rPr lang="fr-FR" sz="1000" u="none" cap="none" strike="noStrike">
                          <a:solidFill>
                            <a:schemeClr val="lt1"/>
                          </a:solidFill>
                          <a:latin typeface="Arial"/>
                          <a:ea typeface="Arial"/>
                          <a:cs typeface="Arial"/>
                          <a:sym typeface="Arial"/>
                        </a:rPr>
                        <a:t>(pour les actes ayant vocation à être pratiqués hors séjour hospitalier)</a:t>
                      </a:r>
                      <a:endParaRPr sz="1000" u="none" cap="none" strike="noStrike">
                        <a:solidFill>
                          <a:schemeClr val="lt1"/>
                        </a:solidFill>
                        <a:latin typeface="Arial"/>
                        <a:ea typeface="Arial"/>
                        <a:cs typeface="Arial"/>
                        <a:sym typeface="Arial"/>
                      </a:endParaRPr>
                    </a:p>
                  </a:txBody>
                  <a:tcPr marT="91425" marB="91425" marR="91425" marL="91425" anchor="ctr">
                    <a:lnL cap="flat" cmpd="sng" w="9525">
                      <a:solidFill>
                        <a:schemeClr val="lt1"/>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E11A81"/>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vMerge="1"/>
              </a:tr>
              <a:tr h="729600">
                <a:tc>
                  <a:txBody>
                    <a:bodyPr/>
                    <a:lstStyle/>
                    <a:p>
                      <a:pPr indent="0" lvl="0" marL="0" marR="0" rtl="0" algn="l">
                        <a:lnSpc>
                          <a:spcPct val="107000"/>
                        </a:lnSpc>
                        <a:spcBef>
                          <a:spcPts val="0"/>
                        </a:spcBef>
                        <a:spcAft>
                          <a:spcPts val="0"/>
                        </a:spcAft>
                        <a:buClr>
                          <a:srgbClr val="000000"/>
                        </a:buClr>
                        <a:buSzPts val="1000"/>
                        <a:buFont typeface="Arial"/>
                        <a:buNone/>
                      </a:pPr>
                      <a:r>
                        <a:rPr lang="fr-FR" sz="1000" u="none" cap="none" strike="noStrike">
                          <a:solidFill>
                            <a:schemeClr val="lt1"/>
                          </a:solidFill>
                          <a:latin typeface="Arial"/>
                          <a:ea typeface="Arial"/>
                          <a:cs typeface="Arial"/>
                          <a:sym typeface="Arial"/>
                        </a:rPr>
                        <a:t>La </a:t>
                      </a:r>
                      <a:r>
                        <a:rPr b="1" lang="fr-FR" sz="1000" u="none" cap="none" strike="noStrike">
                          <a:solidFill>
                            <a:schemeClr val="lt1"/>
                          </a:solidFill>
                          <a:latin typeface="Arial"/>
                          <a:ea typeface="Arial"/>
                          <a:cs typeface="Arial"/>
                          <a:sym typeface="Arial"/>
                        </a:rPr>
                        <a:t>demande d’examen de radiologie </a:t>
                      </a:r>
                      <a:r>
                        <a:rPr lang="fr-FR" sz="1000" u="none" cap="none" strike="noStrike">
                          <a:solidFill>
                            <a:schemeClr val="lt1"/>
                          </a:solidFill>
                          <a:latin typeface="Arial"/>
                          <a:ea typeface="Arial"/>
                          <a:cs typeface="Arial"/>
                          <a:sym typeface="Arial"/>
                        </a:rPr>
                        <a:t>(pour les actes ayant vocation à être pratiqués hors séjour hospitalier)</a:t>
                      </a:r>
                      <a:endParaRPr sz="1000" u="none" cap="none" strike="noStrike">
                        <a:solidFill>
                          <a:schemeClr val="lt1"/>
                        </a:solidFill>
                        <a:latin typeface="Arial"/>
                        <a:ea typeface="Arial"/>
                        <a:cs typeface="Arial"/>
                        <a:sym typeface="Arial"/>
                      </a:endParaRPr>
                    </a:p>
                  </a:txBody>
                  <a:tcPr marT="91425" marB="91425" marR="91425" marL="91425" anchor="ctr">
                    <a:lnL cap="flat" cmpd="sng" w="9525">
                      <a:solidFill>
                        <a:schemeClr val="lt1"/>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E11A81"/>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vMerge="1"/>
              </a:tr>
              <a:tr h="576850">
                <a:tc>
                  <a:txBody>
                    <a:bodyPr/>
                    <a:lstStyle/>
                    <a:p>
                      <a:pPr indent="0" lvl="0" marL="0" marR="0" rtl="0" algn="l">
                        <a:lnSpc>
                          <a:spcPct val="107000"/>
                        </a:lnSpc>
                        <a:spcBef>
                          <a:spcPts val="0"/>
                        </a:spcBef>
                        <a:spcAft>
                          <a:spcPts val="0"/>
                        </a:spcAft>
                        <a:buClr>
                          <a:srgbClr val="000000"/>
                        </a:buClr>
                        <a:buSzPts val="1000"/>
                        <a:buFont typeface="Arial"/>
                        <a:buNone/>
                      </a:pPr>
                      <a:r>
                        <a:rPr lang="fr-FR" sz="1000" u="none" cap="none" strike="noStrike">
                          <a:solidFill>
                            <a:schemeClr val="lt1"/>
                          </a:solidFill>
                          <a:latin typeface="Arial"/>
                          <a:ea typeface="Arial"/>
                          <a:cs typeface="Arial"/>
                          <a:sym typeface="Arial"/>
                        </a:rPr>
                        <a:t>Les </a:t>
                      </a:r>
                      <a:r>
                        <a:rPr b="1" lang="fr-FR" sz="1000" u="none" cap="none" strike="noStrike">
                          <a:solidFill>
                            <a:schemeClr val="lt1"/>
                          </a:solidFill>
                          <a:latin typeface="Arial"/>
                          <a:ea typeface="Arial"/>
                          <a:cs typeface="Arial"/>
                          <a:sym typeface="Arial"/>
                        </a:rPr>
                        <a:t>autres certificats et déclarations </a:t>
                      </a:r>
                      <a:r>
                        <a:rPr lang="fr-FR" sz="1000" u="none" cap="none" strike="noStrike">
                          <a:solidFill>
                            <a:schemeClr val="lt1"/>
                          </a:solidFill>
                          <a:latin typeface="Arial"/>
                          <a:ea typeface="Arial"/>
                          <a:cs typeface="Arial"/>
                          <a:sym typeface="Arial"/>
                        </a:rPr>
                        <a:t>mentionnés à l’article R. 4127-76 du CSP</a:t>
                      </a:r>
                      <a:endParaRPr sz="1000" u="none" cap="none" strike="noStrike">
                        <a:solidFill>
                          <a:schemeClr val="lt1"/>
                        </a:solidFill>
                        <a:latin typeface="Arial"/>
                        <a:ea typeface="Arial"/>
                        <a:cs typeface="Arial"/>
                        <a:sym typeface="Arial"/>
                      </a:endParaRPr>
                    </a:p>
                  </a:txBody>
                  <a:tcPr marT="91425" marB="91425" marR="91425" marL="91425" anchor="ctr">
                    <a:lnL cap="flat" cmpd="sng" w="9525">
                      <a:solidFill>
                        <a:schemeClr val="lt1"/>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E11A81"/>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vMerge="1"/>
              </a:tr>
              <a:tr h="576850">
                <a:tc>
                  <a:txBody>
                    <a:bodyPr/>
                    <a:lstStyle/>
                    <a:p>
                      <a:pPr indent="0" lvl="0" marL="0" marR="0" rtl="0" algn="l">
                        <a:lnSpc>
                          <a:spcPct val="107000"/>
                        </a:lnSpc>
                        <a:spcBef>
                          <a:spcPts val="0"/>
                        </a:spcBef>
                        <a:spcAft>
                          <a:spcPts val="0"/>
                        </a:spcAft>
                        <a:buClr>
                          <a:srgbClr val="000000"/>
                        </a:buClr>
                        <a:buSzPts val="1000"/>
                        <a:buFont typeface="Arial"/>
                        <a:buNone/>
                      </a:pPr>
                      <a:r>
                        <a:rPr lang="fr-FR" sz="1000" u="none" cap="none" strike="noStrike">
                          <a:solidFill>
                            <a:schemeClr val="lt1"/>
                          </a:solidFill>
                          <a:latin typeface="Arial"/>
                          <a:ea typeface="Arial"/>
                          <a:cs typeface="Arial"/>
                          <a:sym typeface="Arial"/>
                        </a:rPr>
                        <a:t>Les </a:t>
                      </a:r>
                      <a:r>
                        <a:rPr b="1" lang="fr-FR" sz="1000" u="none" cap="none" strike="noStrike">
                          <a:solidFill>
                            <a:schemeClr val="lt1"/>
                          </a:solidFill>
                          <a:latin typeface="Arial"/>
                          <a:ea typeface="Arial"/>
                          <a:cs typeface="Arial"/>
                          <a:sym typeface="Arial"/>
                        </a:rPr>
                        <a:t>lettres et courriers </a:t>
                      </a:r>
                      <a:r>
                        <a:rPr lang="fr-FR" sz="1000" u="none" cap="none" strike="noStrike">
                          <a:solidFill>
                            <a:schemeClr val="lt1"/>
                          </a:solidFill>
                          <a:latin typeface="Arial"/>
                          <a:ea typeface="Arial"/>
                          <a:cs typeface="Arial"/>
                          <a:sym typeface="Arial"/>
                        </a:rPr>
                        <a:t>adressés à un professionnel de santé (hors séjour hospitalier)</a:t>
                      </a:r>
                      <a:endParaRPr sz="1000" u="none" cap="none" strike="noStrike">
                        <a:solidFill>
                          <a:schemeClr val="lt1"/>
                        </a:solidFill>
                        <a:latin typeface="Arial"/>
                        <a:ea typeface="Arial"/>
                        <a:cs typeface="Arial"/>
                        <a:sym typeface="Arial"/>
                      </a:endParaRPr>
                    </a:p>
                  </a:txBody>
                  <a:tcPr marT="91425" marB="91425" marR="91425" marL="91425" anchor="ctr">
                    <a:lnL cap="flat" cmpd="sng" w="9525">
                      <a:solidFill>
                        <a:schemeClr val="lt1"/>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E11A81"/>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a:txBody>
                    <a:bodyPr/>
                    <a:lstStyle/>
                    <a:p>
                      <a:pPr indent="0" lvl="0" marL="0" marR="0" rtl="0" algn="ctr">
                        <a:lnSpc>
                          <a:spcPct val="115000"/>
                        </a:lnSpc>
                        <a:spcBef>
                          <a:spcPts val="0"/>
                        </a:spcBef>
                        <a:spcAft>
                          <a:spcPts val="0"/>
                        </a:spcAft>
                        <a:buClr>
                          <a:srgbClr val="000000"/>
                        </a:buClr>
                        <a:buSzPts val="1400"/>
                        <a:buFont typeface="Arial"/>
                        <a:buNone/>
                      </a:pPr>
                      <a:r>
                        <a:rPr lang="fr-FR" sz="1400" u="none" cap="none" strike="noStrike">
                          <a:solidFill>
                            <a:schemeClr val="dk1"/>
                          </a:solidFill>
                        </a:rPr>
                        <a:t>✔️</a:t>
                      </a:r>
                      <a:endParaRPr sz="1400" u="none" cap="none" strike="noStrike">
                        <a:latin typeface="Arial"/>
                        <a:ea typeface="Arial"/>
                        <a:cs typeface="Arial"/>
                        <a:sym typeface="Arial"/>
                      </a:endParaRPr>
                    </a:p>
                  </a:txBody>
                  <a:tcPr marT="91425" marB="91425" marR="91425" marL="91425" anchor="ctr">
                    <a:lnL cap="flat" cmpd="sng" w="9525">
                      <a:solidFill>
                        <a:schemeClr val="lt1">
                          <a:alpha val="0"/>
                        </a:schemeClr>
                      </a:solidFill>
                      <a:prstDash val="solid"/>
                      <a:round/>
                      <a:headEnd len="sm" w="sm" type="none"/>
                      <a:tailEnd len="sm" w="sm" type="none"/>
                    </a:lnL>
                    <a:lnR cap="flat" cmpd="sng" w="9525">
                      <a:solidFill>
                        <a:schemeClr val="lt1">
                          <a:alpha val="0"/>
                        </a:schemeClr>
                      </a:solidFill>
                      <a:prstDash val="solid"/>
                      <a:round/>
                      <a:headEnd len="sm" w="sm" type="none"/>
                      <a:tailEnd len="sm" w="sm" type="none"/>
                    </a:lnR>
                    <a:lnT cap="flat" cmpd="sng" w="9525">
                      <a:solidFill>
                        <a:schemeClr val="lt1">
                          <a:alpha val="0"/>
                        </a:schemeClr>
                      </a:solidFill>
                      <a:prstDash val="solid"/>
                      <a:round/>
                      <a:headEnd len="sm" w="sm" type="none"/>
                      <a:tailEnd len="sm" w="sm" type="none"/>
                    </a:lnT>
                    <a:lnB cap="flat" cmpd="sng" w="9525">
                      <a:solidFill>
                        <a:schemeClr val="lt1">
                          <a:alpha val="0"/>
                        </a:schemeClr>
                      </a:solidFill>
                      <a:prstDash val="solid"/>
                      <a:round/>
                      <a:headEnd len="sm" w="sm" type="none"/>
                      <a:tailEnd len="sm" w="sm" type="none"/>
                    </a:lnB>
                    <a:solidFill>
                      <a:srgbClr val="F3F3F3"/>
                    </a:solidFill>
                  </a:tcPr>
                </a:tc>
                <a:tc vMerge="1"/>
              </a:tr>
            </a:tbl>
          </a:graphicData>
        </a:graphic>
      </p:graphicFrame>
      <p:grpSp>
        <p:nvGrpSpPr>
          <p:cNvPr id="132" name="Google Shape;132;g1355da87025_2_0"/>
          <p:cNvGrpSpPr/>
          <p:nvPr/>
        </p:nvGrpSpPr>
        <p:grpSpPr>
          <a:xfrm>
            <a:off x="13900" y="9386900"/>
            <a:ext cx="6858000" cy="515400"/>
            <a:chOff x="13900" y="9386900"/>
            <a:chExt cx="6858000" cy="515400"/>
          </a:xfrm>
        </p:grpSpPr>
        <p:sp>
          <p:nvSpPr>
            <p:cNvPr id="133" name="Google Shape;133;g1355da87025_2_0"/>
            <p:cNvSpPr/>
            <p:nvPr/>
          </p:nvSpPr>
          <p:spPr>
            <a:xfrm>
              <a:off x="13900" y="9386900"/>
              <a:ext cx="6858000" cy="515400"/>
            </a:xfrm>
            <a:prstGeom prst="rect">
              <a:avLst/>
            </a:prstGeom>
            <a:solidFill>
              <a:srgbClr val="EAD1DC"/>
            </a:solidFill>
            <a:ln cap="flat" cmpd="sng" w="9525">
              <a:solidFill>
                <a:srgbClr val="EAD1DC"/>
              </a:solidFill>
              <a:prstDash val="solid"/>
              <a:round/>
              <a:headEnd len="sm" w="sm" type="none"/>
              <a:tailEnd len="sm" w="sm" type="none"/>
            </a:ln>
            <a:effectLst>
              <a:outerShdw blurRad="57150" rotWithShape="0" algn="bl" dir="5400000" dist="19050">
                <a:srgbClr val="000000">
                  <a:alpha val="0"/>
                </a:srgbClr>
              </a:outerShdw>
            </a:effectLst>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4" name="Google Shape;134;g1355da87025_2_0">
              <a:hlinkClick r:id="rId8"/>
            </p:cNvPr>
            <p:cNvPicPr preferRelativeResize="0"/>
            <p:nvPr/>
          </p:nvPicPr>
          <p:blipFill rotWithShape="1">
            <a:blip r:embed="rId9">
              <a:alphaModFix/>
            </a:blip>
            <a:srcRect b="0" l="0" r="0" t="0"/>
            <a:stretch/>
          </p:blipFill>
          <p:spPr>
            <a:xfrm>
              <a:off x="5904902" y="9441184"/>
              <a:ext cx="698547" cy="401779"/>
            </a:xfrm>
            <a:prstGeom prst="rect">
              <a:avLst/>
            </a:prstGeom>
            <a:noFill/>
            <a:ln>
              <a:noFill/>
            </a:ln>
          </p:spPr>
        </p:pic>
        <p:pic>
          <p:nvPicPr>
            <p:cNvPr id="135" name="Google Shape;135;g1355da87025_2_0"/>
            <p:cNvPicPr preferRelativeResize="0"/>
            <p:nvPr/>
          </p:nvPicPr>
          <p:blipFill rotWithShape="1">
            <a:blip r:embed="rId10">
              <a:alphaModFix/>
            </a:blip>
            <a:srcRect b="0" l="0" r="0" t="0"/>
            <a:stretch/>
          </p:blipFill>
          <p:spPr>
            <a:xfrm>
              <a:off x="4544155" y="9412300"/>
              <a:ext cx="1208493" cy="433618"/>
            </a:xfrm>
            <a:prstGeom prst="rect">
              <a:avLst/>
            </a:prstGeom>
            <a:noFill/>
            <a:ln>
              <a:noFill/>
            </a:ln>
          </p:spPr>
        </p:pic>
        <p:pic>
          <p:nvPicPr>
            <p:cNvPr id="136" name="Google Shape;136;g1355da87025_2_0"/>
            <p:cNvPicPr preferRelativeResize="0"/>
            <p:nvPr/>
          </p:nvPicPr>
          <p:blipFill rotWithShape="1">
            <a:blip r:embed="rId11">
              <a:alphaModFix/>
            </a:blip>
            <a:srcRect b="0" l="0" r="0" t="0"/>
            <a:stretch/>
          </p:blipFill>
          <p:spPr>
            <a:xfrm>
              <a:off x="3656900" y="9414144"/>
              <a:ext cx="817339" cy="463581"/>
            </a:xfrm>
            <a:prstGeom prst="rect">
              <a:avLst/>
            </a:prstGeom>
            <a:noFill/>
            <a:ln>
              <a:noFill/>
            </a:ln>
          </p:spPr>
        </p:pic>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g13d84071ecd_4_0"/>
          <p:cNvSpPr/>
          <p:nvPr/>
        </p:nvSpPr>
        <p:spPr>
          <a:xfrm>
            <a:off x="189725" y="3779375"/>
            <a:ext cx="6485700" cy="3001200"/>
          </a:xfrm>
          <a:prstGeom prst="round2DiagRect">
            <a:avLst>
              <a:gd fmla="val 0" name="adj1"/>
              <a:gd fmla="val 0" name="adj2"/>
            </a:avLst>
          </a:prstGeom>
          <a:solidFill>
            <a:srgbClr val="F3F3F3"/>
          </a:solidFill>
          <a:ln>
            <a:noFill/>
          </a:ln>
        </p:spPr>
        <p:txBody>
          <a:bodyPr anchorCtr="0" anchor="ctr" bIns="45700" lIns="91425" spcFirstLastPara="1" rIns="91425" wrap="square" tIns="45700">
            <a:noAutofit/>
          </a:bodyPr>
          <a:lstStyle/>
          <a:p>
            <a:pPr indent="0" lvl="0" marL="0" marR="0" rtl="0" algn="l">
              <a:lnSpc>
                <a:spcPct val="100000"/>
              </a:lnSpc>
              <a:spcBef>
                <a:spcPts val="700"/>
              </a:spcBef>
              <a:spcAft>
                <a:spcPts val="0"/>
              </a:spcAft>
              <a:buClr>
                <a:schemeClr val="dk1"/>
              </a:buClr>
              <a:buSzPts val="1100"/>
              <a:buFont typeface="Arial"/>
              <a:buNone/>
            </a:pPr>
            <a:r>
              <a:rPr b="0" i="0" lang="fr-FR" sz="1000" u="none" cap="none" strike="noStrike">
                <a:solidFill>
                  <a:srgbClr val="002060"/>
                </a:solidFill>
                <a:latin typeface="Arial"/>
                <a:ea typeface="Arial"/>
                <a:cs typeface="Arial"/>
                <a:sym typeface="Arial"/>
              </a:rPr>
              <a:t>➡️</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71"/>
                  </a:ext>
                </a:extLst>
              </a:rPr>
              <a:t> Les accès au profil Mon espace santé d’un mineur sont réservés </a:t>
            </a:r>
            <a:r>
              <a:rPr b="0" i="0" lang="fr-FR" sz="1000" u="none" cap="none" strike="noStrike">
                <a:solidFill>
                  <a:srgbClr val="002060"/>
                </a:solidFill>
                <a:latin typeface="Arial"/>
                <a:ea typeface="Arial"/>
                <a:cs typeface="Arial"/>
                <a:sym typeface="Arial"/>
              </a:rPr>
              <a:t>à ses</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72"/>
                  </a:ext>
                </a:extLst>
              </a:rPr>
              <a:t> </a:t>
            </a:r>
            <a:r>
              <a:rPr b="1"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73"/>
                  </a:ext>
                </a:extLst>
              </a:rPr>
              <a:t>représentants légaux</a:t>
            </a:r>
            <a:r>
              <a:rPr b="1"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74"/>
                  </a:ext>
                </a:extLst>
              </a:rPr>
              <a:t> </a:t>
            </a:r>
            <a:r>
              <a:rPr b="0" i="0" lang="fr-FR" sz="1000" u="none" cap="none" strike="noStrike">
                <a:solidFill>
                  <a:srgbClr val="002060"/>
                </a:solidFill>
                <a:latin typeface="Arial"/>
                <a:ea typeface="Arial"/>
                <a:cs typeface="Arial"/>
                <a:sym typeface="Arial"/>
              </a:rPr>
              <a:t>(ouvrant</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75"/>
                  </a:ext>
                </a:extLst>
              </a:rPr>
              <a:t> droits au sens de l’Assurance maladie</a:t>
            </a:r>
            <a:r>
              <a:rPr b="0" i="0" lang="fr-FR" sz="1000" u="none" cap="none" strike="noStrike">
                <a:solidFill>
                  <a:srgbClr val="002060"/>
                </a:solidFill>
                <a:latin typeface="Arial"/>
                <a:ea typeface="Arial"/>
                <a:cs typeface="Arial"/>
                <a:sym typeface="Arial"/>
              </a:rPr>
              <a:t>). </a:t>
            </a:r>
            <a:endParaRPr b="0" i="0" sz="1000" u="none" cap="none" strike="noStrike">
              <a:solidFill>
                <a:srgbClr val="002060"/>
              </a:solidFill>
              <a:latin typeface="Arial"/>
              <a:ea typeface="Arial"/>
              <a:cs typeface="Arial"/>
              <a:sym typeface="Arial"/>
            </a:endParaRPr>
          </a:p>
          <a:p>
            <a:pPr indent="0" lvl="0" marL="0" marR="0" rtl="0" algn="l">
              <a:lnSpc>
                <a:spcPct val="100000"/>
              </a:lnSpc>
              <a:spcBef>
                <a:spcPts val="700"/>
              </a:spcBef>
              <a:spcAft>
                <a:spcPts val="0"/>
              </a:spcAft>
              <a:buClr>
                <a:schemeClr val="dk1"/>
              </a:buClr>
              <a:buSzPts val="1100"/>
              <a:buFont typeface="Arial"/>
              <a:buNone/>
            </a:pPr>
            <a:r>
              <a:rPr b="0" i="0" lang="fr-FR" sz="1000" u="none" cap="none" strike="noStrike">
                <a:solidFill>
                  <a:srgbClr val="002060"/>
                </a:solidFill>
                <a:uFill>
                  <a:noFill/>
                </a:uFill>
                <a:latin typeface="Arial"/>
                <a:ea typeface="Arial"/>
                <a:cs typeface="Arial"/>
                <a:sym typeface="Arial"/>
                <a:hlinkClick r:id="rId3">
                  <a:extLst>
                    <a:ext uri="{A12FA001-AC4F-418D-AE19-62706E023703}">
                      <ahyp:hlinkClr val="tx"/>
                    </a:ext>
                  </a:extLst>
                </a:hlinkClick>
              </a:rPr>
              <a:t>💡</a:t>
            </a:r>
            <a:r>
              <a:rPr b="0" i="0" lang="fr-FR" sz="1000" u="none" cap="none" strike="noStrike">
                <a:solidFill>
                  <a:srgbClr val="002060"/>
                </a:solidFill>
                <a:latin typeface="Arial"/>
                <a:ea typeface="Arial"/>
                <a:cs typeface="Arial"/>
                <a:sym typeface="Arial"/>
              </a:rPr>
              <a:t> Un patient mineur peut :</a:t>
            </a:r>
            <a:endParaRPr b="0" i="0" sz="1000" u="none" cap="none" strike="noStrike">
              <a:solidFill>
                <a:srgbClr val="002060"/>
              </a:solidFill>
              <a:latin typeface="Arial"/>
              <a:ea typeface="Arial"/>
              <a:cs typeface="Arial"/>
              <a:sym typeface="Arial"/>
            </a:endParaRPr>
          </a:p>
          <a:p>
            <a:pPr indent="-158750" lvl="0" marL="269999" marR="0" rtl="0" algn="just">
              <a:lnSpc>
                <a:spcPct val="100000"/>
              </a:lnSpc>
              <a:spcBef>
                <a:spcPts val="700"/>
              </a:spcBef>
              <a:spcAft>
                <a:spcPts val="0"/>
              </a:spcAft>
              <a:buClr>
                <a:srgbClr val="002060"/>
              </a:buClr>
              <a:buSzPts val="1000"/>
              <a:buFont typeface="Arial"/>
              <a:buChar char="●"/>
            </a:pPr>
            <a:r>
              <a:rPr b="1" i="0" lang="fr-FR" sz="1000" u="none" cap="none" strike="noStrike">
                <a:solidFill>
                  <a:srgbClr val="002060"/>
                </a:solidFill>
                <a:latin typeface="Arial"/>
                <a:ea typeface="Arial"/>
                <a:cs typeface="Arial"/>
                <a:sym typeface="Arial"/>
              </a:rPr>
              <a:t>demander à un professionnel de santé à ce que ses représentants légaux n’aient pas accès à un document</a:t>
            </a:r>
            <a:r>
              <a:rPr b="0" i="0" lang="fr-FR" sz="1000" u="none" cap="none" strike="noStrike">
                <a:solidFill>
                  <a:srgbClr val="002060"/>
                </a:solidFill>
                <a:latin typeface="Arial"/>
                <a:ea typeface="Arial"/>
                <a:cs typeface="Arial"/>
                <a:sym typeface="Arial"/>
              </a:rPr>
              <a:t> dans son profil Mon espace santé. C’est au professionnel concerné que revient la décision, en concertation avec le mineur, de déposer des informations dans un mode rendant le </a:t>
            </a:r>
            <a:r>
              <a:rPr b="1" i="0" lang="fr-FR" sz="1000" u="none" cap="none" strike="noStrike">
                <a:solidFill>
                  <a:srgbClr val="002060"/>
                </a:solidFill>
                <a:latin typeface="Arial"/>
                <a:ea typeface="Arial"/>
                <a:cs typeface="Arial"/>
                <a:sym typeface="Arial"/>
              </a:rPr>
              <a:t>document invisible </a:t>
            </a:r>
            <a:r>
              <a:rPr b="0" i="0" lang="fr-FR" sz="1000" u="none" cap="none" strike="noStrike">
                <a:solidFill>
                  <a:srgbClr val="002060"/>
                </a:solidFill>
                <a:latin typeface="Arial"/>
                <a:ea typeface="Arial"/>
                <a:cs typeface="Arial"/>
                <a:sym typeface="Arial"/>
              </a:rPr>
              <a:t>pour les représentants légaux. Le mineur retrouvera le document dans son dossier médical à sa majorité.</a:t>
            </a:r>
            <a:endParaRPr b="0" i="0" sz="1000" u="none" cap="none" strike="noStrike">
              <a:solidFill>
                <a:srgbClr val="002060"/>
              </a:solidFill>
              <a:latin typeface="Arial"/>
              <a:ea typeface="Arial"/>
              <a:cs typeface="Arial"/>
              <a:sym typeface="Arial"/>
            </a:endParaRPr>
          </a:p>
          <a:p>
            <a:pPr indent="-158750" lvl="0" marL="269999" marR="0" rtl="0" algn="just">
              <a:lnSpc>
                <a:spcPct val="100000"/>
              </a:lnSpc>
              <a:spcBef>
                <a:spcPts val="500"/>
              </a:spcBef>
              <a:spcAft>
                <a:spcPts val="0"/>
              </a:spcAft>
              <a:buClr>
                <a:srgbClr val="002060"/>
              </a:buClr>
              <a:buSzPts val="1000"/>
              <a:buFont typeface="Arial"/>
              <a:buChar char="●"/>
            </a:pP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76"/>
                  </a:ext>
                </a:extLst>
              </a:rPr>
              <a:t>également </a:t>
            </a:r>
            <a:r>
              <a:rPr b="1"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77"/>
                  </a:ext>
                </a:extLst>
              </a:rPr>
              <a:t>s’opposer à l’alimentation de son profil Mon espace santé en invoquant un motif légitime</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78"/>
                  </a:ext>
                </a:extLst>
              </a:rPr>
              <a:t> (ex. </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79"/>
                  </a:ext>
                </a:extLst>
              </a:rPr>
              <a:t>peur de la réaction de ses parents suite à u</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80"/>
                  </a:ext>
                </a:extLst>
              </a:rPr>
              <a:t>ne consultation pour addiction). ⚠️ Le mineur devra réitérer son opposition à chaque nouvel acte médical.</a:t>
            </a:r>
            <a:endParaRPr b="0" i="0" sz="1000" u="none" cap="none" strike="noStrike">
              <a:solidFill>
                <a:srgbClr val="002060"/>
              </a:solidFill>
              <a:latin typeface="Arial"/>
              <a:ea typeface="Arial"/>
              <a:cs typeface="Arial"/>
              <a:sym typeface="Arial"/>
            </a:endParaRPr>
          </a:p>
          <a:p>
            <a:pPr indent="0" lvl="0" marL="0" marR="0" rtl="0" algn="l">
              <a:lnSpc>
                <a:spcPct val="100000"/>
              </a:lnSpc>
              <a:spcBef>
                <a:spcPts val="700"/>
              </a:spcBef>
              <a:spcAft>
                <a:spcPts val="0"/>
              </a:spcAft>
              <a:buClr>
                <a:schemeClr val="dk1"/>
              </a:buClr>
              <a:buSzPts val="1100"/>
              <a:buFont typeface="Arial"/>
              <a:buNone/>
            </a:pPr>
            <a:r>
              <a:rPr b="0" i="0" lang="fr-FR" sz="1000" u="none" cap="none" strike="noStrike">
                <a:solidFill>
                  <a:srgbClr val="002060"/>
                </a:solidFill>
                <a:latin typeface="Arial"/>
                <a:ea typeface="Arial"/>
                <a:cs typeface="Arial"/>
                <a:sym typeface="Arial"/>
              </a:rPr>
              <a:t>A noter : pour permettre la continuité des soins, les </a:t>
            </a:r>
            <a:r>
              <a:rPr b="1" i="0" lang="fr-FR" sz="1000" u="none" cap="none" strike="noStrike">
                <a:solidFill>
                  <a:srgbClr val="002060"/>
                </a:solidFill>
                <a:latin typeface="Arial"/>
                <a:ea typeface="Arial"/>
                <a:cs typeface="Arial"/>
                <a:sym typeface="Arial"/>
              </a:rPr>
              <a:t>professionnels de santé consultant le DMP </a:t>
            </a:r>
            <a:r>
              <a:rPr b="1"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81"/>
                  </a:ext>
                </a:extLst>
              </a:rPr>
              <a:t>dans le cadre d’une prise en charge </a:t>
            </a:r>
            <a:r>
              <a:rPr b="1" i="0" lang="fr-FR" sz="1000" u="none" cap="none" strike="noStrike">
                <a:solidFill>
                  <a:srgbClr val="002060"/>
                </a:solidFill>
                <a:latin typeface="Arial"/>
                <a:ea typeface="Arial"/>
                <a:cs typeface="Arial"/>
                <a:sym typeface="Arial"/>
              </a:rPr>
              <a:t>peuvent voir les documents invisibles avec une information leur indiquant le statut particulier </a:t>
            </a:r>
            <a:r>
              <a:rPr b="0" i="0" lang="fr-FR" sz="1000" u="none" cap="none" strike="noStrike">
                <a:solidFill>
                  <a:srgbClr val="002060"/>
                </a:solidFill>
                <a:latin typeface="Arial"/>
                <a:ea typeface="Arial"/>
                <a:cs typeface="Arial"/>
                <a:sym typeface="Arial"/>
              </a:rPr>
              <a:t>du document (“invisibles pour les représentants légaux”).</a:t>
            </a:r>
            <a:endParaRPr b="0" i="0" sz="1000" u="none" cap="none" strike="noStrike">
              <a:solidFill>
                <a:srgbClr val="002060"/>
              </a:solidFill>
              <a:latin typeface="Arial"/>
              <a:ea typeface="Arial"/>
              <a:cs typeface="Arial"/>
              <a:sym typeface="Arial"/>
            </a:endParaRPr>
          </a:p>
          <a:p>
            <a:pPr indent="0" lvl="0" marL="0" marR="0" rtl="0" algn="l">
              <a:lnSpc>
                <a:spcPct val="100000"/>
              </a:lnSpc>
              <a:spcBef>
                <a:spcPts val="700"/>
              </a:spcBef>
              <a:spcAft>
                <a:spcPts val="700"/>
              </a:spcAft>
              <a:buClr>
                <a:schemeClr val="dk1"/>
              </a:buClr>
              <a:buSzPts val="1100"/>
              <a:buFont typeface="Arial"/>
              <a:buNone/>
            </a:pPr>
            <a:r>
              <a:rPr b="0" i="0" lang="fr-FR" sz="1000" u="none" cap="none" strike="noStrike">
                <a:solidFill>
                  <a:srgbClr val="002060"/>
                </a:solidFill>
                <a:latin typeface="Arial"/>
                <a:ea typeface="Arial"/>
                <a:cs typeface="Arial"/>
                <a:sym typeface="Arial"/>
              </a:rPr>
              <a:t>➡️ L</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82"/>
                  </a:ext>
                </a:extLst>
              </a:rPr>
              <a:t>es </a:t>
            </a:r>
            <a:r>
              <a:rPr b="0" i="0" lang="fr-FR" sz="1000" u="none" cap="none" strike="noStrike">
                <a:solidFill>
                  <a:srgbClr val="002060"/>
                </a:solidFill>
                <a:latin typeface="Arial"/>
                <a:ea typeface="Arial"/>
                <a:cs typeface="Arial"/>
                <a:sym typeface="Arial"/>
              </a:rPr>
              <a:t>règles concernant le masquage des documents secrets des mineurs par le professionnel de santé sont toujours en vigueur pour certains actes (</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83"/>
                  </a:ext>
                </a:extLst>
              </a:rPr>
              <a:t>IVG, pilule du lendemain, etc.</a:t>
            </a:r>
            <a:r>
              <a:rPr b="0" i="0" lang="fr-FR" sz="1000" u="none" cap="none" strike="noStrike">
                <a:solidFill>
                  <a:srgbClr val="002060"/>
                </a:solidFill>
                <a:latin typeface="Arial"/>
                <a:ea typeface="Arial"/>
                <a:cs typeface="Arial"/>
                <a:sym typeface="Arial"/>
              </a:rPr>
              <a:t>), </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84"/>
                  </a:ext>
                </a:extLst>
              </a:rPr>
              <a:t>et </a:t>
            </a:r>
            <a:r>
              <a:rPr b="0" i="0" lang="fr-FR" sz="1000" u="none" cap="none" strike="noStrike">
                <a:solidFill>
                  <a:srgbClr val="002060"/>
                </a:solidFill>
                <a:latin typeface="Arial"/>
                <a:ea typeface="Arial"/>
                <a:cs typeface="Arial"/>
                <a:sym typeface="Arial"/>
              </a:rPr>
              <a:t>aucune donnée de remboursement n'est remontée dans le dossier médical</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85"/>
                  </a:ext>
                </a:extLst>
              </a:rPr>
              <a:t> </a:t>
            </a:r>
            <a:r>
              <a:rPr b="0" i="0" lang="fr-FR" sz="1000" u="none" cap="none" strike="noStrike">
                <a:solidFill>
                  <a:srgbClr val="002060"/>
                </a:solidFill>
                <a:latin typeface="Arial"/>
                <a:ea typeface="Arial"/>
                <a:cs typeface="Arial"/>
                <a:sym typeface="Arial"/>
              </a:rPr>
              <a:t>(article R.1111-33 du Code de la Santé publique).</a:t>
            </a:r>
            <a:endParaRPr b="0" i="0" sz="1000" u="none" cap="none" strike="noStrike">
              <a:solidFill>
                <a:srgbClr val="002060"/>
              </a:solidFill>
              <a:latin typeface="Arial"/>
              <a:ea typeface="Arial"/>
              <a:cs typeface="Arial"/>
              <a:sym typeface="Arial"/>
            </a:endParaRPr>
          </a:p>
        </p:txBody>
      </p:sp>
      <p:sp>
        <p:nvSpPr>
          <p:cNvPr id="143" name="Google Shape;143;g13d84071ecd_4_0"/>
          <p:cNvSpPr/>
          <p:nvPr/>
        </p:nvSpPr>
        <p:spPr>
          <a:xfrm rot="-677127">
            <a:off x="-909792" y="-447797"/>
            <a:ext cx="2202894" cy="1271715"/>
          </a:xfrm>
          <a:prstGeom prst="ellipse">
            <a:avLst/>
          </a:prstGeom>
          <a:solidFill>
            <a:srgbClr val="EDEDE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4" name="Google Shape;144;g13d84071ecd_4_0"/>
          <p:cNvSpPr/>
          <p:nvPr/>
        </p:nvSpPr>
        <p:spPr>
          <a:xfrm>
            <a:off x="10075" y="-11200"/>
            <a:ext cx="6858000" cy="474900"/>
          </a:xfrm>
          <a:prstGeom prst="rect">
            <a:avLst/>
          </a:prstGeom>
          <a:solidFill>
            <a:srgbClr val="EAD1DC"/>
          </a:solidFill>
          <a:ln cap="flat" cmpd="sng" w="9525">
            <a:solidFill>
              <a:srgbClr val="EAD1D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 name="Google Shape;145;g13d84071ecd_4_0"/>
          <p:cNvSpPr/>
          <p:nvPr/>
        </p:nvSpPr>
        <p:spPr>
          <a:xfrm>
            <a:off x="188723" y="-20425"/>
            <a:ext cx="5801700" cy="474900"/>
          </a:xfrm>
          <a:prstGeom prst="roundRect">
            <a:avLst>
              <a:gd fmla="val 16667" name="adj"/>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1400"/>
              <a:buFont typeface="Arial"/>
              <a:buNone/>
            </a:pPr>
            <a:r>
              <a:rPr b="1" i="0" lang="fr-FR" sz="1400" u="none" cap="none" strike="noStrike">
                <a:solidFill>
                  <a:srgbClr val="E11A81"/>
                </a:solidFill>
                <a:latin typeface="Arial"/>
                <a:ea typeface="Arial"/>
                <a:cs typeface="Arial"/>
                <a:sym typeface="Arial"/>
              </a:rPr>
              <a:t>ZOOM SUR CERTAINS CAS SPÉCIFIQUES D’ALIMENTATION ET DE CONSULTATION DU DMP </a:t>
            </a:r>
            <a:endParaRPr b="1" i="0" sz="1400" u="none" cap="none" strike="noStrike">
              <a:solidFill>
                <a:srgbClr val="E11A81"/>
              </a:solidFill>
              <a:latin typeface="Arial"/>
              <a:ea typeface="Arial"/>
              <a:cs typeface="Arial"/>
              <a:sym typeface="Arial"/>
            </a:endParaRPr>
          </a:p>
        </p:txBody>
      </p:sp>
      <p:pic>
        <p:nvPicPr>
          <p:cNvPr descr="Mon Espace Santé | G_NIUS" id="146" name="Google Shape;146;g13d84071ecd_4_0">
            <a:hlinkClick r:id="rId4"/>
          </p:cNvPr>
          <p:cNvPicPr preferRelativeResize="0"/>
          <p:nvPr/>
        </p:nvPicPr>
        <p:blipFill rotWithShape="1">
          <a:blip r:embed="rId5">
            <a:alphaModFix/>
          </a:blip>
          <a:srcRect b="0" l="0" r="0" t="0"/>
          <a:stretch/>
        </p:blipFill>
        <p:spPr>
          <a:xfrm>
            <a:off x="6158250" y="-12525"/>
            <a:ext cx="713639" cy="474900"/>
          </a:xfrm>
          <a:prstGeom prst="rect">
            <a:avLst/>
          </a:prstGeom>
          <a:noFill/>
          <a:ln>
            <a:noFill/>
          </a:ln>
        </p:spPr>
      </p:pic>
      <p:sp>
        <p:nvSpPr>
          <p:cNvPr id="147" name="Google Shape;147;g13d84071ecd_4_0"/>
          <p:cNvSpPr/>
          <p:nvPr/>
        </p:nvSpPr>
        <p:spPr>
          <a:xfrm>
            <a:off x="202625" y="839800"/>
            <a:ext cx="6471900" cy="2548500"/>
          </a:xfrm>
          <a:prstGeom prst="round2DiagRect">
            <a:avLst>
              <a:gd fmla="val 0" name="adj1"/>
              <a:gd fmla="val 0" name="adj2"/>
            </a:avLst>
          </a:prstGeom>
          <a:solidFill>
            <a:srgbClr val="F3F3F3"/>
          </a:solidFill>
          <a:ln>
            <a:noFill/>
          </a:ln>
        </p:spPr>
        <p:txBody>
          <a:bodyPr anchorCtr="0" anchor="ctr" bIns="45700" lIns="91425" spcFirstLastPara="1" rIns="91425" wrap="square" tIns="45700">
            <a:noAutofit/>
          </a:bodyPr>
          <a:lstStyle/>
          <a:p>
            <a:pPr indent="0" lvl="0" marL="0" marR="0" rtl="0" algn="l">
              <a:lnSpc>
                <a:spcPct val="100000"/>
              </a:lnSpc>
              <a:spcBef>
                <a:spcPts val="500"/>
              </a:spcBef>
              <a:spcAft>
                <a:spcPts val="0"/>
              </a:spcAft>
              <a:buClr>
                <a:srgbClr val="000000"/>
              </a:buClr>
              <a:buSzPts val="1100"/>
              <a:buFont typeface="Arial"/>
              <a:buNone/>
            </a:pP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86"/>
                  </a:ext>
                </a:extLst>
              </a:rPr>
              <a:t>➡️ Deux modes d'accès particuliers sont prévus pour répondre aux</a:t>
            </a:r>
            <a:r>
              <a:rPr b="0" i="0" lang="fr-FR" sz="1000" u="none" cap="none" strike="noStrike">
                <a:solidFill>
                  <a:srgbClr val="E11A81"/>
                </a:solidFill>
                <a:latin typeface="Arial"/>
                <a:ea typeface="Arial"/>
                <a:cs typeface="Arial"/>
                <a:sym typeface="Arial"/>
                <a:extLst>
                  <a:ext uri="http://customooxmlschemas.google.com/">
                    <go:slidesCustomData xmlns:go="http://customooxmlschemas.google.com/" textRoundtripDataId="87"/>
                  </a:ext>
                </a:extLst>
              </a:rPr>
              <a:t> </a:t>
            </a:r>
            <a:r>
              <a:rPr b="1" i="0" lang="fr-FR" sz="1000" u="none" cap="none" strike="noStrike">
                <a:solidFill>
                  <a:srgbClr val="E11A81"/>
                </a:solidFill>
                <a:latin typeface="Arial"/>
                <a:ea typeface="Arial"/>
                <a:cs typeface="Arial"/>
                <a:sym typeface="Arial"/>
                <a:extLst>
                  <a:ext uri="http://customooxmlschemas.google.com/">
                    <go:slidesCustomData xmlns:go="http://customooxmlschemas.google.com/" textRoundtripDataId="88"/>
                  </a:ext>
                </a:extLst>
              </a:rPr>
              <a:t>situations d'urgence</a:t>
            </a:r>
            <a:r>
              <a:rPr b="0" i="0" lang="fr-FR" sz="1000" u="none" cap="none" strike="noStrike">
                <a:solidFill>
                  <a:srgbClr val="E11A81"/>
                </a:solidFill>
                <a:latin typeface="Arial"/>
                <a:ea typeface="Arial"/>
                <a:cs typeface="Arial"/>
                <a:sym typeface="Arial"/>
                <a:extLst>
                  <a:ext uri="http://customooxmlschemas.google.com/">
                    <go:slidesCustomData xmlns:go="http://customooxmlschemas.google.com/" textRoundtripDataId="89"/>
                  </a:ext>
                </a:extLst>
              </a:rPr>
              <a:t> </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90"/>
                  </a:ext>
                </a:extLst>
              </a:rPr>
              <a:t>présentant un risque immédiat pour la santé du patient et où ce dernier serait hors d’état d’exprimer sa volonté. Ils donnent accès aux professionnels de santé aux documents de santé ainsi qu’à certaines rubriques du Profil médical (vaccination, historique des soins, Entourage et volontés)</a:t>
            </a:r>
            <a:endParaRPr b="0" i="0" sz="1000" u="none" cap="none" strike="noStrike">
              <a:solidFill>
                <a:srgbClr val="002060"/>
              </a:solidFill>
              <a:latin typeface="Arial"/>
              <a:ea typeface="Arial"/>
              <a:cs typeface="Arial"/>
              <a:sym typeface="Arial"/>
              <a:extLst>
                <a:ext uri="http://customooxmlschemas.google.com/">
                  <go:slidesCustomData xmlns:go="http://customooxmlschemas.google.com/" textRoundtripDataId="91"/>
                </a:ext>
              </a:extLst>
            </a:endParaRPr>
          </a:p>
          <a:p>
            <a:pPr indent="-292100" lvl="0" marL="457200" marR="0" rtl="0" algn="just">
              <a:lnSpc>
                <a:spcPct val="100000"/>
              </a:lnSpc>
              <a:spcBef>
                <a:spcPts val="500"/>
              </a:spcBef>
              <a:spcAft>
                <a:spcPts val="0"/>
              </a:spcAft>
              <a:buClr>
                <a:srgbClr val="002060"/>
              </a:buClr>
              <a:buSzPts val="1000"/>
              <a:buFont typeface="Arial"/>
              <a:buChar char="❏"/>
            </a:pPr>
            <a:r>
              <a:rPr b="1"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92"/>
                  </a:ext>
                </a:extLst>
              </a:rPr>
              <a:t>L’accès « régulateurs SAMU/Centre 15 » </a:t>
            </a:r>
            <a:endParaRPr b="0" i="0" sz="1000" u="none" cap="none" strike="noStrike">
              <a:solidFill>
                <a:srgbClr val="002060"/>
              </a:solidFill>
              <a:latin typeface="Arial"/>
              <a:ea typeface="Arial"/>
              <a:cs typeface="Arial"/>
              <a:sym typeface="Arial"/>
              <a:extLst>
                <a:ext uri="http://customooxmlschemas.google.com/">
                  <go:slidesCustomData xmlns:go="http://customooxmlschemas.google.com/" textRoundtripDataId="93"/>
                </a:ext>
              </a:extLst>
            </a:endParaRPr>
          </a:p>
          <a:p>
            <a:pPr indent="-292100" lvl="0" marL="457200" marR="0" rtl="0" algn="just">
              <a:lnSpc>
                <a:spcPct val="100000"/>
              </a:lnSpc>
              <a:spcBef>
                <a:spcPts val="500"/>
              </a:spcBef>
              <a:spcAft>
                <a:spcPts val="0"/>
              </a:spcAft>
              <a:buClr>
                <a:srgbClr val="002060"/>
              </a:buClr>
              <a:buSzPts val="1000"/>
              <a:buFont typeface="Arial"/>
              <a:buChar char="❏"/>
            </a:pPr>
            <a:r>
              <a:rPr b="1"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94"/>
                  </a:ext>
                </a:extLst>
              </a:rPr>
              <a:t>L’accès « Autres professionnels de santé » en cas d’urgence (bris de glace)</a:t>
            </a:r>
            <a:endParaRPr b="1" i="0" sz="1000" u="none" cap="none" strike="noStrike">
              <a:solidFill>
                <a:srgbClr val="002060"/>
              </a:solidFill>
              <a:latin typeface="Arial"/>
              <a:ea typeface="Arial"/>
              <a:cs typeface="Arial"/>
              <a:sym typeface="Arial"/>
              <a:extLst>
                <a:ext uri="http://customooxmlschemas.google.com/">
                  <go:slidesCustomData xmlns:go="http://customooxmlschemas.google.com/" textRoundtripDataId="95"/>
                </a:ext>
              </a:extLst>
            </a:endParaRPr>
          </a:p>
          <a:p>
            <a:pPr indent="0" lvl="0" marL="0" marR="0" rtl="0" algn="just">
              <a:lnSpc>
                <a:spcPct val="100000"/>
              </a:lnSpc>
              <a:spcBef>
                <a:spcPts val="500"/>
              </a:spcBef>
              <a:spcAft>
                <a:spcPts val="0"/>
              </a:spcAft>
              <a:buClr>
                <a:srgbClr val="000000"/>
              </a:buClr>
              <a:buSzPts val="1000"/>
              <a:buFont typeface="Arial"/>
              <a:buNone/>
            </a:pPr>
            <a:r>
              <a:rPr b="0" i="0" lang="fr-FR" sz="1000" u="sng" cap="none" strike="noStrike">
                <a:solidFill>
                  <a:srgbClr val="002060"/>
                </a:solidFill>
                <a:latin typeface="Arial"/>
                <a:ea typeface="Arial"/>
                <a:cs typeface="Arial"/>
                <a:sym typeface="Arial"/>
              </a:rPr>
              <a:t>A noter : </a:t>
            </a:r>
            <a:endParaRPr b="0" i="0" sz="1000" u="sng" cap="none" strike="noStrike">
              <a:solidFill>
                <a:srgbClr val="002060"/>
              </a:solidFill>
              <a:latin typeface="Arial"/>
              <a:ea typeface="Arial"/>
              <a:cs typeface="Arial"/>
              <a:sym typeface="Arial"/>
            </a:endParaRPr>
          </a:p>
          <a:p>
            <a:pPr indent="-158750" lvl="0" marL="269999" marR="0" rtl="0" algn="just">
              <a:lnSpc>
                <a:spcPct val="100000"/>
              </a:lnSpc>
              <a:spcBef>
                <a:spcPts val="500"/>
              </a:spcBef>
              <a:spcAft>
                <a:spcPts val="0"/>
              </a:spcAft>
              <a:buClr>
                <a:srgbClr val="002060"/>
              </a:buClr>
              <a:buSzPts val="1000"/>
              <a:buFont typeface="Arial"/>
              <a:buChar char="●"/>
            </a:pPr>
            <a:r>
              <a:rPr b="0" i="0" lang="fr-FR" sz="1000" u="none" cap="none" strike="noStrike">
                <a:solidFill>
                  <a:srgbClr val="002060"/>
                </a:solidFill>
                <a:latin typeface="Arial"/>
                <a:ea typeface="Arial"/>
                <a:cs typeface="Arial"/>
                <a:sym typeface="Arial"/>
              </a:rPr>
              <a:t>⚠️</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96"/>
                  </a:ext>
                </a:extLst>
              </a:rPr>
              <a:t>L</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97"/>
                  </a:ext>
                </a:extLst>
              </a:rPr>
              <a:t>e </a:t>
            </a:r>
            <a:r>
              <a:rPr b="1"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98"/>
                  </a:ext>
                </a:extLst>
              </a:rPr>
              <a:t>professionnel déclare qu'il accède en urgence </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99"/>
                  </a:ext>
                </a:extLst>
              </a:rPr>
              <a:t>(case à cocher lors de l’accès) et saisit le motif </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00"/>
                  </a:ext>
                </a:extLst>
              </a:rPr>
              <a:t>justifiant l'urgence</a:t>
            </a:r>
            <a:r>
              <a:rPr b="0" i="0" lang="fr-FR" sz="1000" u="none" cap="none" strike="noStrike">
                <a:solidFill>
                  <a:schemeClr val="accent6"/>
                </a:solidFill>
                <a:latin typeface="Arial"/>
                <a:ea typeface="Arial"/>
                <a:cs typeface="Arial"/>
                <a:sym typeface="Arial"/>
                <a:extLst>
                  <a:ext uri="http://customooxmlschemas.google.com/">
                    <go:slidesCustomData xmlns:go="http://customooxmlschemas.google.com/" textRoundtripDataId="101"/>
                  </a:ext>
                </a:extLst>
              </a:rPr>
              <a:t> </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02"/>
                  </a:ext>
                </a:extLst>
              </a:rPr>
              <a:t>(pour l’accès en mode bris de glace uniquement). </a:t>
            </a:r>
            <a:endParaRPr b="0" i="0" sz="1000" u="none" cap="none" strike="noStrike">
              <a:solidFill>
                <a:srgbClr val="6AA84F"/>
              </a:solidFill>
              <a:latin typeface="Arial"/>
              <a:ea typeface="Arial"/>
              <a:cs typeface="Arial"/>
              <a:sym typeface="Arial"/>
              <a:extLst>
                <a:ext uri="http://customooxmlschemas.google.com/">
                  <go:slidesCustomData xmlns:go="http://customooxmlschemas.google.com/" textRoundtripDataId="103"/>
                </a:ext>
              </a:extLst>
            </a:endParaRPr>
          </a:p>
          <a:p>
            <a:pPr indent="-158750" lvl="0" marL="269999" marR="0" rtl="0" algn="just">
              <a:lnSpc>
                <a:spcPct val="100000"/>
              </a:lnSpc>
              <a:spcBef>
                <a:spcPts val="500"/>
              </a:spcBef>
              <a:spcAft>
                <a:spcPts val="0"/>
              </a:spcAft>
              <a:buClr>
                <a:srgbClr val="002060"/>
              </a:buClr>
              <a:buSzPts val="1000"/>
              <a:buFont typeface="Arial"/>
              <a:buChar char="●"/>
            </a:pPr>
            <a:r>
              <a:rPr b="0" i="0" lang="fr-FR" sz="1000" u="none" cap="none" strike="noStrike">
                <a:solidFill>
                  <a:srgbClr val="002060"/>
                </a:solidFill>
                <a:latin typeface="Arial"/>
                <a:ea typeface="Arial"/>
                <a:cs typeface="Arial"/>
                <a:sym typeface="Arial"/>
              </a:rPr>
              <a:t>⚠️</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04"/>
                  </a:ext>
                </a:extLst>
              </a:rPr>
              <a:t>Ces </a:t>
            </a:r>
            <a:r>
              <a:rPr b="1"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05"/>
                  </a:ext>
                </a:extLst>
              </a:rPr>
              <a:t>accès sont tracés dans l’historique d’activité </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06"/>
                  </a:ext>
                </a:extLst>
              </a:rPr>
              <a:t>du patient et identifiés en mode urgence et le patient reçoit une notification qui précise ce mode d’accès.  </a:t>
            </a:r>
            <a:endParaRPr b="0" i="0" sz="1000" u="none" cap="none" strike="noStrike">
              <a:solidFill>
                <a:srgbClr val="002060"/>
              </a:solidFill>
              <a:latin typeface="Arial"/>
              <a:ea typeface="Arial"/>
              <a:cs typeface="Arial"/>
              <a:sym typeface="Arial"/>
            </a:endParaRPr>
          </a:p>
          <a:p>
            <a:pPr indent="-158750" lvl="0" marL="269999" marR="0" rtl="0" algn="just">
              <a:lnSpc>
                <a:spcPct val="100000"/>
              </a:lnSpc>
              <a:spcBef>
                <a:spcPts val="500"/>
              </a:spcBef>
              <a:spcAft>
                <a:spcPts val="500"/>
              </a:spcAft>
              <a:buClr>
                <a:srgbClr val="002060"/>
              </a:buClr>
              <a:buSzPts val="1000"/>
              <a:buFont typeface="Arial"/>
              <a:buChar char="●"/>
            </a:pPr>
            <a:r>
              <a:rPr b="0" i="0" lang="fr-FR" sz="1000" u="none" cap="none" strike="noStrike">
                <a:solidFill>
                  <a:srgbClr val="002060"/>
                </a:solidFill>
                <a:latin typeface="Arial"/>
                <a:ea typeface="Arial"/>
                <a:cs typeface="Arial"/>
                <a:sym typeface="Arial"/>
              </a:rPr>
              <a:t>Le patient </a:t>
            </a:r>
            <a:r>
              <a:rPr b="1" i="0" lang="fr-FR" sz="1000" u="none" cap="none" strike="noStrike">
                <a:solidFill>
                  <a:srgbClr val="002060"/>
                </a:solidFill>
                <a:latin typeface="Arial"/>
                <a:ea typeface="Arial"/>
                <a:cs typeface="Arial"/>
                <a:sym typeface="Arial"/>
              </a:rPr>
              <a:t>peut décider de bloquer ces 2 modes d’accès</a:t>
            </a:r>
            <a:r>
              <a:rPr b="0" i="0" lang="fr-FR" sz="1000" u="none" cap="none" strike="noStrike">
                <a:solidFill>
                  <a:srgbClr val="002060"/>
                </a:solidFill>
                <a:latin typeface="Arial"/>
                <a:ea typeface="Arial"/>
                <a:cs typeface="Arial"/>
                <a:sym typeface="Arial"/>
              </a:rPr>
              <a:t> prévus pour des situations d’urgence dans ses paramètres de confidentialité</a:t>
            </a:r>
            <a:endParaRPr b="0" i="0" sz="1000" u="none" cap="none" strike="noStrike">
              <a:solidFill>
                <a:srgbClr val="002060"/>
              </a:solidFill>
              <a:latin typeface="Arial"/>
              <a:ea typeface="Arial"/>
              <a:cs typeface="Arial"/>
              <a:sym typeface="Arial"/>
            </a:endParaRPr>
          </a:p>
        </p:txBody>
      </p:sp>
      <p:sp>
        <p:nvSpPr>
          <p:cNvPr id="148" name="Google Shape;148;g13d84071ecd_4_0"/>
          <p:cNvSpPr/>
          <p:nvPr/>
        </p:nvSpPr>
        <p:spPr>
          <a:xfrm>
            <a:off x="188725" y="7225100"/>
            <a:ext cx="6518700" cy="1900200"/>
          </a:xfrm>
          <a:prstGeom prst="round2DiagRect">
            <a:avLst>
              <a:gd fmla="val 0" name="adj1"/>
              <a:gd fmla="val 0" name="adj2"/>
            </a:avLst>
          </a:prstGeom>
          <a:solidFill>
            <a:srgbClr val="F3F3F3"/>
          </a:solidFill>
          <a:ln>
            <a:noFill/>
          </a:ln>
        </p:spPr>
        <p:txBody>
          <a:bodyPr anchorCtr="0" anchor="ctr" bIns="45700" lIns="91425" spcFirstLastPara="1" rIns="91425" wrap="square" tIns="45700">
            <a:noAutofit/>
          </a:bodyPr>
          <a:lstStyle/>
          <a:p>
            <a:pPr indent="0" lvl="0" marL="0" marR="0" rtl="0" algn="l">
              <a:lnSpc>
                <a:spcPct val="100000"/>
              </a:lnSpc>
              <a:spcBef>
                <a:spcPts val="600"/>
              </a:spcBef>
              <a:spcAft>
                <a:spcPts val="0"/>
              </a:spcAft>
              <a:buClr>
                <a:schemeClr val="dk1"/>
              </a:buClr>
              <a:buSzPts val="1100"/>
              <a:buFont typeface="Arial"/>
              <a:buNone/>
            </a:pPr>
            <a:r>
              <a:rPr b="0" i="0" lang="fr-FR" sz="1000" u="none" cap="none" strike="noStrike">
                <a:solidFill>
                  <a:srgbClr val="002060"/>
                </a:solidFill>
                <a:latin typeface="Arial"/>
                <a:ea typeface="Arial"/>
                <a:cs typeface="Arial"/>
                <a:sym typeface="Arial"/>
              </a:rPr>
              <a:t>➡️ </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07"/>
                  </a:ext>
                </a:extLst>
              </a:rPr>
              <a:t>L'organisme d'assurance maladie de rattachement de la personne faisant l’objet d’une mesure de protection n’est pas en mesure de connaître le détail de chaque situation. Il revient à la personne chargée de la mesure de protection d’organiser les relations de la personne protégée avec les administrations, dans le cadre de la mission qui lui a été confiée. </a:t>
            </a:r>
            <a:endParaRPr b="0" i="0" sz="1000" u="none" cap="none" strike="noStrike">
              <a:solidFill>
                <a:srgbClr val="002060"/>
              </a:solidFill>
              <a:latin typeface="Arial"/>
              <a:ea typeface="Arial"/>
              <a:cs typeface="Arial"/>
              <a:sym typeface="Arial"/>
            </a:endParaRPr>
          </a:p>
          <a:p>
            <a:pPr indent="-158750" lvl="0" marL="269999" marR="0" rtl="0" algn="just">
              <a:lnSpc>
                <a:spcPct val="100000"/>
              </a:lnSpc>
              <a:spcBef>
                <a:spcPts val="600"/>
              </a:spcBef>
              <a:spcAft>
                <a:spcPts val="0"/>
              </a:spcAft>
              <a:buClr>
                <a:srgbClr val="002060"/>
              </a:buClr>
              <a:buSzPts val="1000"/>
              <a:buFont typeface="Arial"/>
              <a:buChar char="●"/>
            </a:pPr>
            <a:r>
              <a:rPr b="0" i="0" lang="fr-FR" sz="1000" u="none" cap="none" strike="noStrike">
                <a:solidFill>
                  <a:srgbClr val="002060"/>
                </a:solidFill>
                <a:latin typeface="Arial"/>
                <a:ea typeface="Arial"/>
                <a:cs typeface="Arial"/>
                <a:sym typeface="Arial"/>
              </a:rPr>
              <a:t>S'il s'agit d'une</a:t>
            </a:r>
            <a:r>
              <a:rPr b="1" i="0" lang="fr-FR" sz="1000" u="none" cap="none" strike="noStrike">
                <a:solidFill>
                  <a:srgbClr val="002060"/>
                </a:solidFill>
                <a:latin typeface="Arial"/>
                <a:ea typeface="Arial"/>
                <a:cs typeface="Arial"/>
                <a:sym typeface="Arial"/>
              </a:rPr>
              <a:t> protection à la personne</a:t>
            </a:r>
            <a:r>
              <a:rPr b="0" i="0" lang="fr-FR" sz="1000" u="none" cap="none" strike="noStrike">
                <a:solidFill>
                  <a:srgbClr val="002060"/>
                </a:solidFill>
                <a:latin typeface="Arial"/>
                <a:ea typeface="Arial"/>
                <a:cs typeface="Arial"/>
                <a:sym typeface="Arial"/>
              </a:rPr>
              <a:t> : le mandataire judiciaire ou le tuteur peut activer ou demander la clôture du profil Mon espace santé du majeur protégé. </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08"/>
                  </a:ext>
                </a:extLst>
              </a:rPr>
              <a:t>Si la personne en charge du majeur protégé estime que la décision de “laisser ouvert”, de “clôturer” ou “d’activer” son profil </a:t>
            </a:r>
            <a:r>
              <a:rPr b="0" i="0" lang="fr-FR" sz="1000" u="none" cap="none" strike="noStrike">
                <a:solidFill>
                  <a:srgbClr val="002060"/>
                </a:solidFill>
                <a:latin typeface="Arial"/>
                <a:ea typeface="Arial"/>
                <a:cs typeface="Arial"/>
                <a:sym typeface="Arial"/>
              </a:rPr>
              <a:t>M</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09"/>
                  </a:ext>
                </a:extLst>
              </a:rPr>
              <a:t>on </a:t>
            </a:r>
            <a:r>
              <a:rPr b="0"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10"/>
                  </a:ext>
                </a:extLst>
              </a:rPr>
              <a:t>espace santé ne lui revient pas au vu de la mission qui lui a été confiée, il doit, dans tous les cas, se tourner vers la personne protégée pour recueillir son avis.</a:t>
            </a:r>
            <a:endParaRPr b="0" i="0" sz="1000" u="none" cap="none" strike="noStrike">
              <a:solidFill>
                <a:srgbClr val="002060"/>
              </a:solidFill>
              <a:latin typeface="Arial"/>
              <a:ea typeface="Arial"/>
              <a:cs typeface="Arial"/>
              <a:sym typeface="Arial"/>
            </a:endParaRPr>
          </a:p>
          <a:p>
            <a:pPr indent="-158750" lvl="0" marL="269999" marR="0" rtl="0" algn="just">
              <a:lnSpc>
                <a:spcPct val="100000"/>
              </a:lnSpc>
              <a:spcBef>
                <a:spcPts val="600"/>
              </a:spcBef>
              <a:spcAft>
                <a:spcPts val="0"/>
              </a:spcAft>
              <a:buClr>
                <a:srgbClr val="002060"/>
              </a:buClr>
              <a:buSzPts val="1000"/>
              <a:buFont typeface="Arial"/>
              <a:buChar char="●"/>
            </a:pPr>
            <a:r>
              <a:rPr b="0" i="0" lang="fr-FR" sz="1000" u="none" cap="none" strike="noStrike">
                <a:solidFill>
                  <a:srgbClr val="002060"/>
                </a:solidFill>
                <a:latin typeface="Arial"/>
                <a:ea typeface="Arial"/>
                <a:cs typeface="Arial"/>
                <a:sym typeface="Arial"/>
              </a:rPr>
              <a:t>S'il s'agit d'une</a:t>
            </a:r>
            <a:r>
              <a:rPr b="1" i="0" lang="fr-FR" sz="1000" u="none" cap="none" strike="noStrike">
                <a:solidFill>
                  <a:srgbClr val="002060"/>
                </a:solidFill>
                <a:latin typeface="Arial"/>
                <a:ea typeface="Arial"/>
                <a:cs typeface="Arial"/>
                <a:sym typeface="Arial"/>
              </a:rPr>
              <a:t> protection aux biens </a:t>
            </a:r>
            <a:r>
              <a:rPr b="0" i="0" lang="fr-FR" sz="1000" u="none" cap="none" strike="noStrike">
                <a:solidFill>
                  <a:srgbClr val="002060"/>
                </a:solidFill>
                <a:latin typeface="Arial"/>
                <a:ea typeface="Arial"/>
                <a:cs typeface="Arial"/>
                <a:sym typeface="Arial"/>
              </a:rPr>
              <a:t>: le mandataire judiciaire ou le tuteur ne peut pas agir sur Mon espace santé pour le compte du majeur protégé et doit alors lui communiquer le courrier/e-mail reçu.</a:t>
            </a:r>
            <a:endParaRPr b="0" i="0" sz="1000" u="none" cap="none" strike="noStrike">
              <a:solidFill>
                <a:srgbClr val="002060"/>
              </a:solidFill>
              <a:latin typeface="Arial"/>
              <a:ea typeface="Arial"/>
              <a:cs typeface="Arial"/>
              <a:sym typeface="Arial"/>
            </a:endParaRPr>
          </a:p>
        </p:txBody>
      </p:sp>
      <p:grpSp>
        <p:nvGrpSpPr>
          <p:cNvPr id="149" name="Google Shape;149;g13d84071ecd_4_0"/>
          <p:cNvGrpSpPr/>
          <p:nvPr/>
        </p:nvGrpSpPr>
        <p:grpSpPr>
          <a:xfrm>
            <a:off x="13900" y="9386900"/>
            <a:ext cx="6858000" cy="515400"/>
            <a:chOff x="13900" y="9386900"/>
            <a:chExt cx="6858000" cy="515400"/>
          </a:xfrm>
        </p:grpSpPr>
        <p:sp>
          <p:nvSpPr>
            <p:cNvPr id="150" name="Google Shape;150;g13d84071ecd_4_0"/>
            <p:cNvSpPr/>
            <p:nvPr/>
          </p:nvSpPr>
          <p:spPr>
            <a:xfrm>
              <a:off x="13900" y="9386900"/>
              <a:ext cx="6858000" cy="515400"/>
            </a:xfrm>
            <a:prstGeom prst="rect">
              <a:avLst/>
            </a:prstGeom>
            <a:solidFill>
              <a:srgbClr val="EAD1DC"/>
            </a:solidFill>
            <a:ln cap="flat" cmpd="sng" w="9525">
              <a:solidFill>
                <a:srgbClr val="EAD1DC"/>
              </a:solidFill>
              <a:prstDash val="solid"/>
              <a:round/>
              <a:headEnd len="sm" w="sm" type="none"/>
              <a:tailEnd len="sm" w="sm" type="none"/>
            </a:ln>
            <a:effectLst>
              <a:outerShdw blurRad="57150" rotWithShape="0" algn="bl" dir="5400000" dist="19050">
                <a:srgbClr val="000000">
                  <a:alpha val="0"/>
                </a:srgbClr>
              </a:outerShdw>
            </a:effectLst>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51" name="Google Shape;151;g13d84071ecd_4_0">
              <a:hlinkClick r:id="rId6"/>
            </p:cNvPr>
            <p:cNvPicPr preferRelativeResize="0"/>
            <p:nvPr/>
          </p:nvPicPr>
          <p:blipFill rotWithShape="1">
            <a:blip r:embed="rId7">
              <a:alphaModFix/>
            </a:blip>
            <a:srcRect b="0" l="0" r="0" t="0"/>
            <a:stretch/>
          </p:blipFill>
          <p:spPr>
            <a:xfrm>
              <a:off x="5904902" y="9441184"/>
              <a:ext cx="698547" cy="401779"/>
            </a:xfrm>
            <a:prstGeom prst="rect">
              <a:avLst/>
            </a:prstGeom>
            <a:noFill/>
            <a:ln>
              <a:noFill/>
            </a:ln>
          </p:spPr>
        </p:pic>
        <p:pic>
          <p:nvPicPr>
            <p:cNvPr id="152" name="Google Shape;152;g13d84071ecd_4_0"/>
            <p:cNvPicPr preferRelativeResize="0"/>
            <p:nvPr/>
          </p:nvPicPr>
          <p:blipFill rotWithShape="1">
            <a:blip r:embed="rId8">
              <a:alphaModFix/>
            </a:blip>
            <a:srcRect b="0" l="0" r="0" t="0"/>
            <a:stretch/>
          </p:blipFill>
          <p:spPr>
            <a:xfrm>
              <a:off x="4544155" y="9412300"/>
              <a:ext cx="1208493" cy="433618"/>
            </a:xfrm>
            <a:prstGeom prst="rect">
              <a:avLst/>
            </a:prstGeom>
            <a:noFill/>
            <a:ln>
              <a:noFill/>
            </a:ln>
          </p:spPr>
        </p:pic>
        <p:pic>
          <p:nvPicPr>
            <p:cNvPr id="153" name="Google Shape;153;g13d84071ecd_4_0"/>
            <p:cNvPicPr preferRelativeResize="0"/>
            <p:nvPr/>
          </p:nvPicPr>
          <p:blipFill rotWithShape="1">
            <a:blip r:embed="rId9">
              <a:alphaModFix/>
            </a:blip>
            <a:srcRect b="0" l="0" r="0" t="0"/>
            <a:stretch/>
          </p:blipFill>
          <p:spPr>
            <a:xfrm>
              <a:off x="3656900" y="9414144"/>
              <a:ext cx="817339" cy="463581"/>
            </a:xfrm>
            <a:prstGeom prst="rect">
              <a:avLst/>
            </a:prstGeom>
            <a:noFill/>
            <a:ln>
              <a:noFill/>
            </a:ln>
          </p:spPr>
        </p:pic>
      </p:grpSp>
      <p:sp>
        <p:nvSpPr>
          <p:cNvPr id="154" name="Google Shape;154;g13d84071ecd_4_0"/>
          <p:cNvSpPr/>
          <p:nvPr/>
        </p:nvSpPr>
        <p:spPr>
          <a:xfrm>
            <a:off x="-9525" y="3463475"/>
            <a:ext cx="6858000" cy="315900"/>
          </a:xfrm>
          <a:prstGeom prst="roundRect">
            <a:avLst>
              <a:gd fmla="val 0" name="adj"/>
            </a:avLst>
          </a:prstGeom>
          <a:solidFill>
            <a:srgbClr val="E11A81"/>
          </a:solidFill>
          <a:ln cap="flat" cmpd="sng" w="9525">
            <a:solidFill>
              <a:srgbClr val="E11A8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7000"/>
              </a:lnSpc>
              <a:spcBef>
                <a:spcPts val="0"/>
              </a:spcBef>
              <a:spcAft>
                <a:spcPts val="0"/>
              </a:spcAft>
              <a:buClr>
                <a:schemeClr val="dk1"/>
              </a:buClr>
              <a:buSzPts val="1050"/>
              <a:buFont typeface="Arial"/>
              <a:buNone/>
            </a:pPr>
            <a:r>
              <a:rPr b="0" i="0" lang="fr-FR" sz="1200" u="none" cap="none" strike="noStrike">
                <a:solidFill>
                  <a:srgbClr val="0C419A"/>
                </a:solidFill>
                <a:latin typeface="Arial"/>
                <a:ea typeface="Arial"/>
                <a:cs typeface="Arial"/>
                <a:sym typeface="Arial"/>
                <a:extLst>
                  <a:ext uri="http://customooxmlschemas.google.com/">
                    <go:slidesCustomData xmlns:go="http://customooxmlschemas.google.com/" textRoundtripDataId="111"/>
                  </a:ext>
                </a:extLst>
              </a:rPr>
              <a:t>🧒</a:t>
            </a:r>
            <a:r>
              <a:rPr b="1" i="0" lang="fr-FR" sz="1200" u="none" cap="none" strike="noStrike">
                <a:solidFill>
                  <a:schemeClr val="lt1"/>
                </a:solidFill>
                <a:latin typeface="Arial"/>
                <a:ea typeface="Arial"/>
                <a:cs typeface="Arial"/>
                <a:sym typeface="Arial"/>
                <a:extLst>
                  <a:ext uri="http://customooxmlschemas.google.com/">
                    <go:slidesCustomData xmlns:go="http://customooxmlschemas.google.com/" textRoundtripDataId="112"/>
                  </a:ext>
                </a:extLst>
              </a:rPr>
              <a:t> Cas des</a:t>
            </a:r>
            <a:r>
              <a:rPr b="0" i="0" lang="fr-FR" sz="1200" u="none" cap="none" strike="noStrike">
                <a:solidFill>
                  <a:srgbClr val="0C419A"/>
                </a:solidFill>
                <a:latin typeface="Arial"/>
                <a:ea typeface="Arial"/>
                <a:cs typeface="Arial"/>
                <a:sym typeface="Arial"/>
                <a:extLst>
                  <a:ext uri="http://customooxmlschemas.google.com/">
                    <go:slidesCustomData xmlns:go="http://customooxmlschemas.google.com/" textRoundtripDataId="113"/>
                  </a:ext>
                </a:extLst>
              </a:rPr>
              <a:t> </a:t>
            </a:r>
            <a:r>
              <a:rPr b="1" i="0" lang="fr-FR" sz="1200" u="none" cap="none" strike="noStrike">
                <a:solidFill>
                  <a:schemeClr val="lt1"/>
                </a:solidFill>
                <a:latin typeface="Arial"/>
                <a:ea typeface="Arial"/>
                <a:cs typeface="Arial"/>
                <a:sym typeface="Arial"/>
                <a:extLst>
                  <a:ext uri="http://customooxmlschemas.google.com/">
                    <go:slidesCustomData xmlns:go="http://customooxmlschemas.google.com/" textRoundtripDataId="114"/>
                  </a:ext>
                </a:extLst>
              </a:rPr>
              <a:t>patients mineurs</a:t>
            </a:r>
            <a:endParaRPr b="1" i="0" sz="1200" u="none" cap="none" strike="noStrike">
              <a:solidFill>
                <a:schemeClr val="lt1"/>
              </a:solidFill>
              <a:latin typeface="Arial"/>
              <a:ea typeface="Arial"/>
              <a:cs typeface="Arial"/>
              <a:sym typeface="Arial"/>
            </a:endParaRPr>
          </a:p>
        </p:txBody>
      </p:sp>
      <p:sp>
        <p:nvSpPr>
          <p:cNvPr id="155" name="Google Shape;155;g13d84071ecd_4_0"/>
          <p:cNvSpPr/>
          <p:nvPr/>
        </p:nvSpPr>
        <p:spPr>
          <a:xfrm>
            <a:off x="-9525" y="6872863"/>
            <a:ext cx="6858000" cy="315900"/>
          </a:xfrm>
          <a:prstGeom prst="roundRect">
            <a:avLst>
              <a:gd fmla="val 0" name="adj"/>
            </a:avLst>
          </a:prstGeom>
          <a:solidFill>
            <a:srgbClr val="E11A81"/>
          </a:solidFill>
          <a:ln cap="flat" cmpd="sng" w="9525">
            <a:solidFill>
              <a:srgbClr val="E11A8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7000"/>
              </a:lnSpc>
              <a:spcBef>
                <a:spcPts val="0"/>
              </a:spcBef>
              <a:spcAft>
                <a:spcPts val="0"/>
              </a:spcAft>
              <a:buClr>
                <a:schemeClr val="dk1"/>
              </a:buClr>
              <a:buSzPts val="1050"/>
              <a:buFont typeface="Arial"/>
              <a:buNone/>
            </a:pPr>
            <a:r>
              <a:rPr b="0" i="0" lang="fr-FR" sz="1200" u="none" cap="none" strike="noStrike">
                <a:solidFill>
                  <a:srgbClr val="0C419A"/>
                </a:solidFill>
                <a:latin typeface="Arial"/>
                <a:ea typeface="Arial"/>
                <a:cs typeface="Arial"/>
                <a:sym typeface="Arial"/>
              </a:rPr>
              <a:t>🔎 </a:t>
            </a:r>
            <a:r>
              <a:rPr b="1" i="0" lang="fr-FR" sz="1200" u="none" cap="none" strike="noStrike">
                <a:solidFill>
                  <a:schemeClr val="lt1"/>
                </a:solidFill>
                <a:latin typeface="Arial"/>
                <a:ea typeface="Arial"/>
                <a:cs typeface="Arial"/>
                <a:sym typeface="Arial"/>
              </a:rPr>
              <a:t>Cas des usagers majeurs protégés</a:t>
            </a:r>
            <a:endParaRPr b="0" i="0" sz="1200" u="none" cap="none" strike="noStrike">
              <a:solidFill>
                <a:srgbClr val="0C419A"/>
              </a:solidFill>
              <a:latin typeface="Arial"/>
              <a:ea typeface="Arial"/>
              <a:cs typeface="Arial"/>
              <a:sym typeface="Arial"/>
            </a:endParaRPr>
          </a:p>
        </p:txBody>
      </p:sp>
      <p:sp>
        <p:nvSpPr>
          <p:cNvPr id="156" name="Google Shape;156;g13d84071ecd_4_0"/>
          <p:cNvSpPr/>
          <p:nvPr/>
        </p:nvSpPr>
        <p:spPr>
          <a:xfrm>
            <a:off x="-9525" y="523900"/>
            <a:ext cx="6858000" cy="315900"/>
          </a:xfrm>
          <a:prstGeom prst="roundRect">
            <a:avLst>
              <a:gd fmla="val 0" name="adj"/>
            </a:avLst>
          </a:prstGeom>
          <a:solidFill>
            <a:srgbClr val="E11A81"/>
          </a:solidFill>
          <a:ln cap="flat" cmpd="sng" w="9525">
            <a:solidFill>
              <a:srgbClr val="E11A8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7000"/>
              </a:lnSpc>
              <a:spcBef>
                <a:spcPts val="0"/>
              </a:spcBef>
              <a:spcAft>
                <a:spcPts val="0"/>
              </a:spcAft>
              <a:buClr>
                <a:schemeClr val="dk1"/>
              </a:buClr>
              <a:buSzPts val="1050"/>
              <a:buFont typeface="Arial"/>
              <a:buNone/>
            </a:pPr>
            <a:r>
              <a:rPr b="0" i="0" lang="fr-FR" sz="1200" u="none" cap="none" strike="noStrike">
                <a:solidFill>
                  <a:srgbClr val="0C419A"/>
                </a:solidFill>
                <a:latin typeface="Arial"/>
                <a:ea typeface="Arial"/>
                <a:cs typeface="Arial"/>
                <a:sym typeface="Arial"/>
              </a:rPr>
              <a:t>🏥 </a:t>
            </a:r>
            <a:r>
              <a:rPr b="1" i="0" lang="fr-FR" sz="1200" u="none" cap="none" strike="noStrike">
                <a:solidFill>
                  <a:schemeClr val="lt1"/>
                </a:solidFill>
                <a:latin typeface="Arial"/>
                <a:ea typeface="Arial"/>
                <a:cs typeface="Arial"/>
                <a:sym typeface="Arial"/>
              </a:rPr>
              <a:t>Cas de p</a:t>
            </a:r>
            <a:r>
              <a:rPr b="1" i="0" lang="fr-FR" sz="1200" u="none" cap="none" strike="noStrike">
                <a:solidFill>
                  <a:schemeClr val="lt1"/>
                </a:solidFill>
                <a:latin typeface="Arial"/>
                <a:ea typeface="Arial"/>
                <a:cs typeface="Arial"/>
                <a:sym typeface="Arial"/>
                <a:extLst>
                  <a:ext uri="http://customooxmlschemas.google.com/">
                    <go:slidesCustomData xmlns:go="http://customooxmlschemas.google.com/" textRoundtripDataId="115"/>
                  </a:ext>
                </a:extLst>
              </a:rPr>
              <a:t>rise en charge en urgence</a:t>
            </a:r>
            <a:endParaRPr b="0" i="0" sz="1200" u="none" cap="none" strike="noStrike">
              <a:solidFill>
                <a:srgbClr val="0C419A"/>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g15170c853cb_5_0"/>
          <p:cNvSpPr/>
          <p:nvPr/>
        </p:nvSpPr>
        <p:spPr>
          <a:xfrm>
            <a:off x="10075" y="-11200"/>
            <a:ext cx="6858000" cy="515400"/>
          </a:xfrm>
          <a:prstGeom prst="rect">
            <a:avLst/>
          </a:prstGeom>
          <a:solidFill>
            <a:srgbClr val="EAD1DC"/>
          </a:solidFill>
          <a:ln cap="flat" cmpd="sng" w="9525">
            <a:solidFill>
              <a:srgbClr val="EAD1D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 name="Google Shape;163;g15170c853cb_5_0"/>
          <p:cNvSpPr/>
          <p:nvPr/>
        </p:nvSpPr>
        <p:spPr>
          <a:xfrm>
            <a:off x="188725" y="-20425"/>
            <a:ext cx="5969400" cy="515400"/>
          </a:xfrm>
          <a:prstGeom prst="roundRect">
            <a:avLst>
              <a:gd fmla="val 16667" name="adj"/>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1400"/>
              <a:buFont typeface="Arial"/>
              <a:buNone/>
            </a:pPr>
            <a:r>
              <a:rPr b="1" i="0" lang="fr-FR" sz="1400" u="none" cap="none" strike="noStrike">
                <a:solidFill>
                  <a:srgbClr val="E11A81"/>
                </a:solidFill>
                <a:latin typeface="Arial"/>
                <a:ea typeface="Arial"/>
                <a:cs typeface="Arial"/>
                <a:sym typeface="Arial"/>
              </a:rPr>
              <a:t>QUELLES IMPLICATIONS PRATIQUES LORS D’UNE PRISE EN CHARGE ?</a:t>
            </a:r>
            <a:endParaRPr b="1" i="0" sz="1400" u="none" cap="none" strike="noStrike">
              <a:solidFill>
                <a:srgbClr val="E11A81"/>
              </a:solidFill>
              <a:latin typeface="Arial"/>
              <a:ea typeface="Arial"/>
              <a:cs typeface="Arial"/>
              <a:sym typeface="Arial"/>
            </a:endParaRPr>
          </a:p>
        </p:txBody>
      </p:sp>
      <p:pic>
        <p:nvPicPr>
          <p:cNvPr descr="Mon Espace Santé | G_NIUS" id="164" name="Google Shape;164;g15170c853cb_5_0">
            <a:hlinkClick r:id="rId3"/>
          </p:cNvPr>
          <p:cNvPicPr preferRelativeResize="0"/>
          <p:nvPr/>
        </p:nvPicPr>
        <p:blipFill rotWithShape="1">
          <a:blip r:embed="rId4">
            <a:alphaModFix/>
          </a:blip>
          <a:srcRect b="0" l="0" r="0" t="0"/>
          <a:stretch/>
        </p:blipFill>
        <p:spPr>
          <a:xfrm>
            <a:off x="6097390" y="-12525"/>
            <a:ext cx="774511" cy="515400"/>
          </a:xfrm>
          <a:prstGeom prst="rect">
            <a:avLst/>
          </a:prstGeom>
          <a:noFill/>
          <a:ln>
            <a:noFill/>
          </a:ln>
        </p:spPr>
      </p:pic>
      <p:sp>
        <p:nvSpPr>
          <p:cNvPr id="165" name="Google Shape;165;g15170c853cb_5_0"/>
          <p:cNvSpPr txBox="1"/>
          <p:nvPr/>
        </p:nvSpPr>
        <p:spPr>
          <a:xfrm>
            <a:off x="0" y="494975"/>
            <a:ext cx="6858000" cy="1186200"/>
          </a:xfrm>
          <a:prstGeom prst="rect">
            <a:avLst/>
          </a:prstGeom>
          <a:solidFill>
            <a:srgbClr val="EDEDED"/>
          </a:solidFill>
          <a:ln>
            <a:noFill/>
          </a:ln>
        </p:spPr>
        <p:txBody>
          <a:bodyPr anchorCtr="0" anchor="ctr" bIns="91425" lIns="91425" spcFirstLastPara="1" rIns="91425" wrap="square" tIns="91425">
            <a:noAutofit/>
          </a:bodyPr>
          <a:lstStyle/>
          <a:p>
            <a:pPr indent="0" lvl="0" marL="0" marR="0" rtl="0" algn="just">
              <a:lnSpc>
                <a:spcPct val="107000"/>
              </a:lnSpc>
              <a:spcBef>
                <a:spcPts val="400"/>
              </a:spcBef>
              <a:spcAft>
                <a:spcPts val="0"/>
              </a:spcAft>
              <a:buClr>
                <a:srgbClr val="000000"/>
              </a:buClr>
              <a:buSzPts val="1200"/>
              <a:buFont typeface="Arial"/>
              <a:buNone/>
            </a:pPr>
            <a:r>
              <a:rPr b="0" i="0" lang="fr-FR" sz="1050" u="none" cap="none" strike="noStrike">
                <a:solidFill>
                  <a:srgbClr val="002060"/>
                </a:solidFill>
                <a:uFill>
                  <a:noFill/>
                </a:uFill>
                <a:latin typeface="Arial"/>
                <a:ea typeface="Arial"/>
                <a:cs typeface="Arial"/>
                <a:sym typeface="Arial"/>
                <a:hlinkClick r:id="rId5">
                  <a:extLst>
                    <a:ext uri="{A12FA001-AC4F-418D-AE19-62706E023703}">
                      <ahyp:hlinkClr val="tx"/>
                    </a:ext>
                  </a:extLst>
                </a:hlinkClick>
              </a:rPr>
              <a:t>💡</a:t>
            </a:r>
            <a:r>
              <a:rPr b="0" i="0" lang="fr-FR" sz="1050" u="none" cap="none" strike="noStrike">
                <a:solidFill>
                  <a:srgbClr val="002060"/>
                </a:solidFill>
                <a:latin typeface="Arial"/>
                <a:ea typeface="Arial"/>
                <a:cs typeface="Arial"/>
                <a:sym typeface="Arial"/>
              </a:rPr>
              <a:t> Tout professionnel de l’équipe de soins d’un patient doit </a:t>
            </a:r>
            <a:r>
              <a:rPr b="1" i="0" lang="fr-FR" sz="1050" u="none" cap="none" strike="noStrike">
                <a:solidFill>
                  <a:srgbClr val="002060"/>
                </a:solidFill>
                <a:latin typeface="Arial"/>
                <a:ea typeface="Arial"/>
                <a:cs typeface="Arial"/>
                <a:sym typeface="Arial"/>
              </a:rPr>
              <a:t>s’assurer que ce dernier </a:t>
            </a:r>
            <a:r>
              <a:rPr b="1" i="0" lang="fr-FR" sz="1050" u="none" cap="none" strike="noStrike">
                <a:solidFill>
                  <a:srgbClr val="002060"/>
                </a:solidFill>
                <a:latin typeface="Arial"/>
                <a:ea typeface="Arial"/>
                <a:cs typeface="Arial"/>
                <a:sym typeface="Arial"/>
                <a:extLst>
                  <a:ext uri="http://customooxmlschemas.google.com/">
                    <go:slidesCustomData xmlns:go="http://customooxmlschemas.google.com/" textRoundtripDataId="116"/>
                  </a:ext>
                </a:extLst>
              </a:rPr>
              <a:t>est bien informé</a:t>
            </a:r>
            <a:r>
              <a:rPr b="1" i="0" lang="fr-FR" sz="1050" u="none" cap="none" strike="noStrike">
                <a:solidFill>
                  <a:srgbClr val="002060"/>
                </a:solidFill>
                <a:latin typeface="Arial"/>
                <a:ea typeface="Arial"/>
                <a:cs typeface="Arial"/>
                <a:sym typeface="Arial"/>
              </a:rPr>
              <a:t> de l'alimentation de ses documents dans son profil Mon espace santé en amont de celle-ci, </a:t>
            </a:r>
            <a:r>
              <a:rPr b="1" i="0" lang="fr-FR" sz="1050" u="none" cap="none" strike="noStrike">
                <a:solidFill>
                  <a:srgbClr val="002060"/>
                </a:solidFill>
                <a:latin typeface="Arial"/>
                <a:ea typeface="Arial"/>
                <a:cs typeface="Arial"/>
                <a:sym typeface="Arial"/>
                <a:extLst>
                  <a:ext uri="http://customooxmlschemas.google.com/">
                    <go:slidesCustomData xmlns:go="http://customooxmlschemas.google.com/" textRoundtripDataId="117"/>
                  </a:ext>
                </a:extLst>
              </a:rPr>
              <a:t>et connaître son</a:t>
            </a:r>
            <a:r>
              <a:rPr b="1" i="0" lang="fr-FR" sz="1050" u="none" cap="none" strike="noStrike">
                <a:solidFill>
                  <a:srgbClr val="002060"/>
                </a:solidFill>
                <a:latin typeface="Arial"/>
                <a:ea typeface="Arial"/>
                <a:cs typeface="Arial"/>
                <a:sym typeface="Arial"/>
              </a:rPr>
              <a:t> éventuelle opposition à la consultation de son dossier médical dans le cadre de sa  prise en charge.</a:t>
            </a:r>
            <a:r>
              <a:rPr b="0" i="0" lang="fr-FR" sz="1050" u="none" cap="none" strike="noStrike">
                <a:solidFill>
                  <a:srgbClr val="002060"/>
                </a:solidFill>
                <a:latin typeface="Arial"/>
                <a:ea typeface="Arial"/>
                <a:cs typeface="Arial"/>
                <a:sym typeface="Arial"/>
              </a:rPr>
              <a:t>⚠️Cette information vaut pour toute l’équipe de soins.</a:t>
            </a:r>
            <a:endParaRPr b="0" i="0" sz="1050" u="none" cap="none" strike="noStrike">
              <a:solidFill>
                <a:srgbClr val="002060"/>
              </a:solidFill>
              <a:latin typeface="Arial"/>
              <a:ea typeface="Arial"/>
              <a:cs typeface="Arial"/>
              <a:sym typeface="Arial"/>
            </a:endParaRPr>
          </a:p>
          <a:p>
            <a:pPr indent="0" lvl="0" marL="0" marR="0" rtl="0" algn="just">
              <a:lnSpc>
                <a:spcPct val="107000"/>
              </a:lnSpc>
              <a:spcBef>
                <a:spcPts val="400"/>
              </a:spcBef>
              <a:spcAft>
                <a:spcPts val="0"/>
              </a:spcAft>
              <a:buClr>
                <a:srgbClr val="000000"/>
              </a:buClr>
              <a:buSzPts val="1100"/>
              <a:buFont typeface="Arial"/>
              <a:buNone/>
            </a:pPr>
            <a:r>
              <a:rPr b="0" i="0" lang="fr-FR" sz="1050" u="none" cap="none" strike="noStrike">
                <a:solidFill>
                  <a:srgbClr val="002060"/>
                </a:solidFill>
                <a:uFill>
                  <a:noFill/>
                </a:uFill>
                <a:latin typeface="Arial"/>
                <a:ea typeface="Arial"/>
                <a:cs typeface="Arial"/>
                <a:sym typeface="Arial"/>
                <a:hlinkClick r:id="rId6">
                  <a:extLst>
                    <a:ext uri="{A12FA001-AC4F-418D-AE19-62706E023703}">
                      <ahyp:hlinkClr val="tx"/>
                    </a:ext>
                  </a:extLst>
                </a:hlinkClick>
              </a:rPr>
              <a:t>💡</a:t>
            </a:r>
            <a:r>
              <a:rPr b="1" i="0" lang="fr-FR" sz="1050" u="none" cap="none" strike="noStrike">
                <a:solidFill>
                  <a:srgbClr val="002060"/>
                </a:solidFill>
                <a:latin typeface="Arial"/>
                <a:ea typeface="Arial"/>
                <a:cs typeface="Arial"/>
                <a:sym typeface="Arial"/>
              </a:rPr>
              <a:t> Il existe plusieurs moyens d’informer le patient selon le type de parcours et de prises en charge </a:t>
            </a:r>
            <a:r>
              <a:rPr b="0" i="0" lang="fr-FR" sz="1050" u="none" cap="none" strike="noStrike">
                <a:solidFill>
                  <a:srgbClr val="002060"/>
                </a:solidFill>
                <a:latin typeface="Arial"/>
                <a:ea typeface="Arial"/>
                <a:cs typeface="Arial"/>
                <a:sym typeface="Arial"/>
              </a:rPr>
              <a:t>(oral, papier, numérique). Avec l’évolution des logiciels métiers, ces modalités devraient être encore simplifiées. </a:t>
            </a:r>
            <a:endParaRPr b="1" i="0" sz="1050" u="none" cap="none" strike="noStrike">
              <a:solidFill>
                <a:srgbClr val="002060"/>
              </a:solidFill>
              <a:latin typeface="Arial"/>
              <a:ea typeface="Arial"/>
              <a:cs typeface="Arial"/>
              <a:sym typeface="Arial"/>
            </a:endParaRPr>
          </a:p>
        </p:txBody>
      </p:sp>
      <p:graphicFrame>
        <p:nvGraphicFramePr>
          <p:cNvPr id="166" name="Google Shape;166;g15170c853cb_5_0"/>
          <p:cNvGraphicFramePr/>
          <p:nvPr/>
        </p:nvGraphicFramePr>
        <p:xfrm>
          <a:off x="159250" y="2207224"/>
          <a:ext cx="3000000" cy="3000000"/>
        </p:xfrm>
        <a:graphic>
          <a:graphicData uri="http://schemas.openxmlformats.org/drawingml/2006/table">
            <a:tbl>
              <a:tblPr>
                <a:noFill/>
                <a:tableStyleId>{94902BB7-5598-4410-B051-45CD0D34E49F}</a:tableStyleId>
              </a:tblPr>
              <a:tblGrid>
                <a:gridCol w="1784600"/>
                <a:gridCol w="2482150"/>
                <a:gridCol w="2296600"/>
              </a:tblGrid>
              <a:tr h="162700">
                <a:tc>
                  <a:txBody>
                    <a:bodyPr/>
                    <a:lstStyle/>
                    <a:p>
                      <a:pPr indent="0" lvl="0" marL="0" marR="0" rtl="0" algn="r">
                        <a:lnSpc>
                          <a:spcPct val="100000"/>
                        </a:lnSpc>
                        <a:spcBef>
                          <a:spcPts val="0"/>
                        </a:spcBef>
                        <a:spcAft>
                          <a:spcPts val="0"/>
                        </a:spcAft>
                        <a:buClr>
                          <a:srgbClr val="000000"/>
                        </a:buClr>
                        <a:buSzPts val="1200"/>
                        <a:buFont typeface="Arial"/>
                        <a:buNone/>
                      </a:pPr>
                      <a:r>
                        <a:rPr b="1" lang="fr-FR" sz="1200" u="none" cap="none" strike="noStrike">
                          <a:solidFill>
                            <a:srgbClr val="E11A81"/>
                          </a:solidFill>
                          <a:latin typeface="Arial"/>
                          <a:ea typeface="Arial"/>
                          <a:cs typeface="Arial"/>
                          <a:sym typeface="Arial"/>
                          <a:extLst>
                            <a:ext uri="http://customooxmlschemas.google.com/">
                              <go:slidesCustomData xmlns:go="http://customooxmlschemas.google.com/" textRoundtripDataId="118"/>
                            </a:ext>
                          </a:extLst>
                        </a:rPr>
                        <a:t>Informer le patient </a:t>
                      </a:r>
                      <a:endParaRPr b="1" sz="1200" u="none" cap="none" strike="noStrike">
                        <a:solidFill>
                          <a:srgbClr val="E11A81"/>
                        </a:solidFill>
                        <a:latin typeface="Arial"/>
                        <a:ea typeface="Arial"/>
                        <a:cs typeface="Arial"/>
                        <a:sym typeface="Arial"/>
                      </a:endParaRPr>
                    </a:p>
                  </a:txBody>
                  <a:tcPr marT="91425" marB="91425" marR="91425" marL="91425" anchor="ctr">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100"/>
                        <a:buFont typeface="Arial"/>
                        <a:buNone/>
                      </a:pPr>
                      <a:r>
                        <a:rPr b="1" lang="fr-FR" sz="1100" u="none" cap="none" strike="noStrike">
                          <a:solidFill>
                            <a:schemeClr val="lt1"/>
                          </a:solidFill>
                          <a:latin typeface="Arial"/>
                          <a:ea typeface="Arial"/>
                          <a:cs typeface="Arial"/>
                          <a:sym typeface="Arial"/>
                          <a:extLst>
                            <a:ext uri="http://customooxmlschemas.google.com/">
                              <go:slidesCustomData xmlns:go="http://customooxmlschemas.google.com/" textRoundtripDataId="119"/>
                            </a:ext>
                          </a:extLst>
                        </a:rPr>
                        <a:t>En amont de sa venue</a:t>
                      </a:r>
                      <a:endParaRPr b="1" sz="1100" u="none" cap="none" strike="noStrike">
                        <a:solidFill>
                          <a:schemeClr val="lt1"/>
                        </a:solidFill>
                        <a:latin typeface="Arial"/>
                        <a:ea typeface="Arial"/>
                        <a:cs typeface="Arial"/>
                        <a:sym typeface="Arial"/>
                      </a:endParaRPr>
                    </a:p>
                  </a:txBody>
                  <a:tcPr marT="91425" marB="91425" marR="91425" marL="91425" anchor="ctr">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C0C0C0"/>
                      </a:solidFill>
                      <a:prstDash val="solid"/>
                      <a:round/>
                      <a:headEnd len="sm" w="sm" type="none"/>
                      <a:tailEnd len="sm" w="sm" type="none"/>
                    </a:lnB>
                    <a:solidFill>
                      <a:srgbClr val="2458A1"/>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1" lang="fr-FR" sz="1100" u="none" cap="none" strike="noStrike">
                          <a:solidFill>
                            <a:schemeClr val="lt1"/>
                          </a:solidFill>
                          <a:latin typeface="Arial"/>
                          <a:ea typeface="Arial"/>
                          <a:cs typeface="Arial"/>
                          <a:sym typeface="Arial"/>
                        </a:rPr>
                        <a:t>Pendant sa prise en charge </a:t>
                      </a:r>
                      <a:endParaRPr b="1" sz="1100" u="none" cap="none" strike="noStrike">
                        <a:solidFill>
                          <a:schemeClr val="lt1"/>
                        </a:solidFill>
                        <a:latin typeface="Arial"/>
                        <a:ea typeface="Arial"/>
                        <a:cs typeface="Arial"/>
                        <a:sym typeface="Arial"/>
                      </a:endParaRPr>
                    </a:p>
                  </a:txBody>
                  <a:tcPr marT="91425" marB="91425" marR="91425" marL="91425" anchor="ctr">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rgbClr val="C0C0C0"/>
                      </a:solidFill>
                      <a:prstDash val="solid"/>
                      <a:round/>
                      <a:headEnd len="sm" w="sm" type="none"/>
                      <a:tailEnd len="sm" w="sm" type="none"/>
                    </a:lnB>
                    <a:solidFill>
                      <a:srgbClr val="2458A1"/>
                    </a:solidFill>
                  </a:tcPr>
                </a:tc>
              </a:tr>
              <a:tr h="1022725">
                <a:tc>
                  <a:txBody>
                    <a:bodyPr/>
                    <a:lstStyle/>
                    <a:p>
                      <a:pPr indent="0" lvl="0" marL="0" marR="0" rtl="0" algn="l">
                        <a:lnSpc>
                          <a:spcPct val="100000"/>
                        </a:lnSpc>
                        <a:spcBef>
                          <a:spcPts val="0"/>
                        </a:spcBef>
                        <a:spcAft>
                          <a:spcPts val="0"/>
                        </a:spcAft>
                        <a:buClr>
                          <a:srgbClr val="000000"/>
                        </a:buClr>
                        <a:buSzPts val="1200"/>
                        <a:buFont typeface="Arial"/>
                        <a:buNone/>
                      </a:pPr>
                      <a:r>
                        <a:rPr b="1" lang="fr-FR" sz="1050" u="none" cap="none" strike="noStrike">
                          <a:solidFill>
                            <a:schemeClr val="lt1"/>
                          </a:solidFill>
                          <a:latin typeface="Arial"/>
                          <a:ea typeface="Arial"/>
                          <a:cs typeface="Arial"/>
                          <a:sym typeface="Arial"/>
                        </a:rPr>
                        <a:t>🎤A l’oral</a:t>
                      </a:r>
                      <a:endParaRPr b="1" sz="1050" u="none" cap="none" strike="noStrike">
                        <a:solidFill>
                          <a:schemeClr val="lt1"/>
                        </a:solidFill>
                        <a:latin typeface="Arial"/>
                        <a:ea typeface="Arial"/>
                        <a:cs typeface="Arial"/>
                        <a:sym typeface="Arial"/>
                      </a:endParaRPr>
                    </a:p>
                  </a:txBody>
                  <a:tcPr marT="91425" marB="91425" marR="91425" marL="91425" anchor="ctr">
                    <a:lnL cap="flat" cmpd="sng" w="9525">
                      <a:solidFill>
                        <a:schemeClr val="lt1"/>
                      </a:solidFill>
                      <a:prstDash val="solid"/>
                      <a:round/>
                      <a:headEnd len="sm" w="sm" type="none"/>
                      <a:tailEnd len="sm" w="sm" type="none"/>
                    </a:lnL>
                    <a:lnR cap="flat" cmpd="sng" w="9525">
                      <a:solidFill>
                        <a:srgbClr val="C0C0C0"/>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E11A81"/>
                    </a:solidFill>
                  </a:tcPr>
                </a:tc>
                <a:tc>
                  <a:txBody>
                    <a:bodyPr/>
                    <a:lstStyle/>
                    <a:p>
                      <a:pPr indent="0" lvl="0" marL="0" marR="0" rtl="0" algn="just">
                        <a:lnSpc>
                          <a:spcPct val="107000"/>
                        </a:lnSpc>
                        <a:spcBef>
                          <a:spcPts val="0"/>
                        </a:spcBef>
                        <a:spcAft>
                          <a:spcPts val="0"/>
                        </a:spcAft>
                        <a:buClr>
                          <a:schemeClr val="dk1"/>
                        </a:buClr>
                        <a:buSzPts val="1100"/>
                        <a:buFont typeface="Arial"/>
                        <a:buNone/>
                      </a:pPr>
                      <a:r>
                        <a:rPr b="1"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20"/>
                            </a:ext>
                          </a:extLst>
                        </a:rPr>
                        <a:t>Donner l’information au patient au </a:t>
                      </a:r>
                      <a:r>
                        <a:rPr lang="fr-FR" sz="1000" u="none" cap="none" strike="noStrike">
                          <a:solidFill>
                            <a:srgbClr val="002060"/>
                          </a:solidFill>
                          <a:latin typeface="Arial"/>
                          <a:ea typeface="Arial"/>
                          <a:cs typeface="Arial"/>
                          <a:sym typeface="Arial"/>
                        </a:rPr>
                        <a:t>moment de la </a:t>
                      </a:r>
                      <a:r>
                        <a:rPr b="1" lang="fr-FR" sz="1000" u="none" cap="none" strike="noStrike">
                          <a:solidFill>
                            <a:srgbClr val="002060"/>
                          </a:solidFill>
                          <a:latin typeface="Arial"/>
                          <a:ea typeface="Arial"/>
                          <a:cs typeface="Arial"/>
                          <a:sym typeface="Arial"/>
                        </a:rPr>
                        <a:t>prise de RDV téléphonique </a:t>
                      </a:r>
                      <a:r>
                        <a:rPr lang="fr-FR" sz="1000" u="none" cap="none" strike="noStrike">
                          <a:solidFill>
                            <a:srgbClr val="002060"/>
                          </a:solidFill>
                          <a:latin typeface="Arial"/>
                          <a:ea typeface="Arial"/>
                          <a:cs typeface="Arial"/>
                          <a:sym typeface="Arial"/>
                        </a:rPr>
                        <a:t>par exemple (professionnel de santé, secrétariat et/ou secrétariat médical, bureau des entrées)</a:t>
                      </a:r>
                      <a:endParaRPr b="1" sz="1000" u="none" cap="none" strike="noStrike">
                        <a:solidFill>
                          <a:srgbClr val="002060"/>
                        </a:solidFill>
                        <a:latin typeface="Arial"/>
                        <a:ea typeface="Arial"/>
                        <a:cs typeface="Arial"/>
                        <a:sym typeface="Arial"/>
                      </a:endParaRPr>
                    </a:p>
                  </a:txBody>
                  <a:tcPr marT="91425" marB="91425" marR="91425" marL="91425" anchor="ctr">
                    <a:lnL cap="flat" cmpd="sng" w="9525">
                      <a:solidFill>
                        <a:srgbClr val="C0C0C0"/>
                      </a:solidFill>
                      <a:prstDash val="solid"/>
                      <a:round/>
                      <a:headEnd len="sm" w="sm" type="none"/>
                      <a:tailEnd len="sm" w="sm" type="none"/>
                    </a:lnL>
                    <a:lnR cap="flat" cmpd="sng" w="9525">
                      <a:solidFill>
                        <a:srgbClr val="C0C0C0"/>
                      </a:solidFill>
                      <a:prstDash val="solid"/>
                      <a:round/>
                      <a:headEnd len="sm" w="sm" type="none"/>
                      <a:tailEnd len="sm" w="sm" type="none"/>
                    </a:lnR>
                    <a:lnT cap="flat" cmpd="sng" w="9525">
                      <a:solidFill>
                        <a:srgbClr val="C0C0C0"/>
                      </a:solidFill>
                      <a:prstDash val="solid"/>
                      <a:round/>
                      <a:headEnd len="sm" w="sm" type="none"/>
                      <a:tailEnd len="sm" w="sm" type="none"/>
                    </a:lnT>
                    <a:lnB cap="flat" cmpd="sng" w="9525">
                      <a:solidFill>
                        <a:srgbClr val="C0C0C0"/>
                      </a:solidFill>
                      <a:prstDash val="solid"/>
                      <a:round/>
                      <a:headEnd len="sm" w="sm" type="none"/>
                      <a:tailEnd len="sm" w="sm" type="none"/>
                    </a:lnB>
                    <a:solidFill>
                      <a:srgbClr val="F3F3F3"/>
                    </a:solidFill>
                  </a:tcPr>
                </a:tc>
                <a:tc>
                  <a:txBody>
                    <a:bodyPr/>
                    <a:lstStyle/>
                    <a:p>
                      <a:pPr indent="0" lvl="0" marL="0" marR="0" rtl="0" algn="l">
                        <a:lnSpc>
                          <a:spcPct val="115000"/>
                        </a:lnSpc>
                        <a:spcBef>
                          <a:spcPts val="0"/>
                        </a:spcBef>
                        <a:spcAft>
                          <a:spcPts val="0"/>
                        </a:spcAft>
                        <a:buClr>
                          <a:schemeClr val="dk1"/>
                        </a:buClr>
                        <a:buSzPts val="1100"/>
                        <a:buFont typeface="Arial"/>
                        <a:buNone/>
                      </a:pPr>
                      <a:r>
                        <a:rPr b="1" lang="fr-FR" sz="1000" u="none" cap="none" strike="noStrike">
                          <a:solidFill>
                            <a:srgbClr val="002060"/>
                          </a:solidFill>
                          <a:latin typeface="Arial"/>
                          <a:ea typeface="Arial"/>
                          <a:cs typeface="Arial"/>
                          <a:sym typeface="Arial"/>
                        </a:rPr>
                        <a:t>Donner l’information au patient en présentiel </a:t>
                      </a:r>
                      <a:r>
                        <a:rPr lang="fr-FR" sz="1000" u="none" cap="none" strike="noStrike">
                          <a:solidFill>
                            <a:srgbClr val="002060"/>
                          </a:solidFill>
                          <a:latin typeface="Arial"/>
                          <a:ea typeface="Arial"/>
                          <a:cs typeface="Arial"/>
                          <a:sym typeface="Arial"/>
                        </a:rPr>
                        <a:t>au moment opportun </a:t>
                      </a:r>
                      <a:endParaRPr sz="1000" u="none" cap="none" strike="noStrike">
                        <a:solidFill>
                          <a:srgbClr val="002060"/>
                        </a:solidFill>
                        <a:latin typeface="Arial"/>
                        <a:ea typeface="Arial"/>
                        <a:cs typeface="Arial"/>
                        <a:sym typeface="Arial"/>
                      </a:endParaRPr>
                    </a:p>
                    <a:p>
                      <a:pPr indent="-153499" lvl="0" marL="179999" marR="0" rtl="0" algn="just">
                        <a:lnSpc>
                          <a:spcPct val="107000"/>
                        </a:lnSpc>
                        <a:spcBef>
                          <a:spcPts val="300"/>
                        </a:spcBef>
                        <a:spcAft>
                          <a:spcPts val="0"/>
                        </a:spcAft>
                        <a:buClr>
                          <a:srgbClr val="002060"/>
                        </a:buClr>
                        <a:buSzPts val="1000"/>
                        <a:buFont typeface="Arial"/>
                        <a:buChar char="●"/>
                      </a:pPr>
                      <a:r>
                        <a:rPr lang="fr-FR" sz="1000" u="none" cap="none" strike="noStrike">
                          <a:solidFill>
                            <a:srgbClr val="002060"/>
                          </a:solidFill>
                          <a:latin typeface="Arial"/>
                          <a:ea typeface="Arial"/>
                          <a:cs typeface="Arial"/>
                          <a:sym typeface="Arial"/>
                        </a:rPr>
                        <a:t>à son arrivée à l’accueil</a:t>
                      </a:r>
                      <a:endParaRPr sz="1000" u="none" cap="none" strike="noStrike">
                        <a:solidFill>
                          <a:srgbClr val="002060"/>
                        </a:solidFill>
                        <a:latin typeface="Arial"/>
                        <a:ea typeface="Arial"/>
                        <a:cs typeface="Arial"/>
                        <a:sym typeface="Arial"/>
                      </a:endParaRPr>
                    </a:p>
                    <a:p>
                      <a:pPr indent="-153499" lvl="0" marL="179999" marR="0" rtl="0" algn="just">
                        <a:lnSpc>
                          <a:spcPct val="107000"/>
                        </a:lnSpc>
                        <a:spcBef>
                          <a:spcPts val="0"/>
                        </a:spcBef>
                        <a:spcAft>
                          <a:spcPts val="0"/>
                        </a:spcAft>
                        <a:buClr>
                          <a:srgbClr val="002060"/>
                        </a:buClr>
                        <a:buSzPts val="1000"/>
                        <a:buFont typeface="Arial"/>
                        <a:buChar char="●"/>
                      </a:pPr>
                      <a:r>
                        <a:rPr lang="fr-FR" sz="1000" u="none" cap="none" strike="noStrike">
                          <a:solidFill>
                            <a:srgbClr val="002060"/>
                          </a:solidFill>
                          <a:latin typeface="Arial"/>
                          <a:ea typeface="Arial"/>
                          <a:cs typeface="Arial"/>
                          <a:sym typeface="Arial"/>
                        </a:rPr>
                        <a:t>au moment de s</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21"/>
                            </a:ext>
                          </a:extLst>
                        </a:rPr>
                        <a:t>a </a:t>
                      </a:r>
                      <a:r>
                        <a:rPr lang="fr-FR" sz="1000" u="none" cap="none" strike="noStrike">
                          <a:solidFill>
                            <a:srgbClr val="002060"/>
                          </a:solidFill>
                          <a:latin typeface="Arial"/>
                          <a:ea typeface="Arial"/>
                          <a:cs typeface="Arial"/>
                          <a:sym typeface="Arial"/>
                        </a:rPr>
                        <a:t>prise en charge </a:t>
                      </a:r>
                      <a:endParaRPr sz="1000" u="none" cap="none" strike="noStrike">
                        <a:solidFill>
                          <a:srgbClr val="002060"/>
                        </a:solidFill>
                        <a:latin typeface="Arial"/>
                        <a:ea typeface="Arial"/>
                        <a:cs typeface="Arial"/>
                        <a:sym typeface="Arial"/>
                      </a:endParaRPr>
                    </a:p>
                  </a:txBody>
                  <a:tcPr marT="91425" marB="91425" marR="91425" marL="91425" anchor="ctr">
                    <a:lnL cap="flat" cmpd="sng" w="9525">
                      <a:solidFill>
                        <a:srgbClr val="C0C0C0"/>
                      </a:solidFill>
                      <a:prstDash val="solid"/>
                      <a:round/>
                      <a:headEnd len="sm" w="sm" type="none"/>
                      <a:tailEnd len="sm" w="sm" type="none"/>
                    </a:lnL>
                    <a:lnR cap="flat" cmpd="sng" w="9525">
                      <a:solidFill>
                        <a:srgbClr val="C0C0C0"/>
                      </a:solidFill>
                      <a:prstDash val="solid"/>
                      <a:round/>
                      <a:headEnd len="sm" w="sm" type="none"/>
                      <a:tailEnd len="sm" w="sm" type="none"/>
                    </a:lnR>
                    <a:lnT cap="flat" cmpd="sng" w="9525">
                      <a:solidFill>
                        <a:srgbClr val="C0C0C0"/>
                      </a:solidFill>
                      <a:prstDash val="solid"/>
                      <a:round/>
                      <a:headEnd len="sm" w="sm" type="none"/>
                      <a:tailEnd len="sm" w="sm" type="none"/>
                    </a:lnT>
                    <a:lnB cap="flat" cmpd="sng" w="9525">
                      <a:solidFill>
                        <a:srgbClr val="C0C0C0"/>
                      </a:solidFill>
                      <a:prstDash val="solid"/>
                      <a:round/>
                      <a:headEnd len="sm" w="sm" type="none"/>
                      <a:tailEnd len="sm" w="sm" type="none"/>
                    </a:lnB>
                    <a:solidFill>
                      <a:srgbClr val="F3F3F3"/>
                    </a:solidFill>
                  </a:tcPr>
                </a:tc>
              </a:tr>
              <a:tr h="327250">
                <a:tc>
                  <a:txBody>
                    <a:bodyPr/>
                    <a:lstStyle/>
                    <a:p>
                      <a:pPr indent="0" lvl="0" marL="0" marR="0" rtl="0" algn="l">
                        <a:lnSpc>
                          <a:spcPct val="100000"/>
                        </a:lnSpc>
                        <a:spcBef>
                          <a:spcPts val="0"/>
                        </a:spcBef>
                        <a:spcAft>
                          <a:spcPts val="0"/>
                        </a:spcAft>
                        <a:buClr>
                          <a:srgbClr val="000000"/>
                        </a:buClr>
                        <a:buSzPts val="1200"/>
                        <a:buFont typeface="Arial"/>
                        <a:buNone/>
                      </a:pPr>
                      <a:r>
                        <a:rPr lang="fr-FR" sz="1050" u="none" cap="none" strike="noStrike">
                          <a:solidFill>
                            <a:schemeClr val="dk1"/>
                          </a:solidFill>
                          <a:latin typeface="Arial"/>
                          <a:ea typeface="Arial"/>
                          <a:cs typeface="Arial"/>
                          <a:sym typeface="Arial"/>
                        </a:rPr>
                        <a:t>📝</a:t>
                      </a:r>
                      <a:r>
                        <a:rPr b="1" lang="fr-FR" sz="1050" u="none" cap="none" strike="noStrike">
                          <a:solidFill>
                            <a:schemeClr val="lt1"/>
                          </a:solidFill>
                          <a:latin typeface="Arial"/>
                          <a:ea typeface="Arial"/>
                          <a:cs typeface="Arial"/>
                          <a:sym typeface="Arial"/>
                        </a:rPr>
                        <a:t>A l’écrit, envoyé numériquement </a:t>
                      </a:r>
                      <a:r>
                        <a:rPr lang="fr-FR" sz="1050" u="none" cap="none" strike="noStrike">
                          <a:solidFill>
                            <a:schemeClr val="lt1"/>
                          </a:solidFill>
                          <a:latin typeface="Arial"/>
                          <a:ea typeface="Arial"/>
                          <a:cs typeface="Arial"/>
                          <a:sym typeface="Arial"/>
                        </a:rPr>
                        <a:t>(messagerie sécurisée de Mon espace santé, email, courrier)</a:t>
                      </a:r>
                      <a:r>
                        <a:rPr lang="fr-FR" sz="1050" u="none" cap="none" strike="noStrike">
                          <a:latin typeface="Arial"/>
                          <a:ea typeface="Arial"/>
                          <a:cs typeface="Arial"/>
                          <a:sym typeface="Arial"/>
                        </a:rPr>
                        <a:t> </a:t>
                      </a:r>
                      <a:endParaRPr sz="1050" u="none" cap="none" strike="noStrike">
                        <a:latin typeface="Arial"/>
                        <a:ea typeface="Arial"/>
                        <a:cs typeface="Arial"/>
                        <a:sym typeface="Arial"/>
                      </a:endParaRPr>
                    </a:p>
                  </a:txBody>
                  <a:tcPr marT="91425" marB="91425" marR="91425" marL="91425" anchor="ctr">
                    <a:lnL cap="flat" cmpd="sng" w="9525">
                      <a:solidFill>
                        <a:schemeClr val="lt1"/>
                      </a:solidFill>
                      <a:prstDash val="solid"/>
                      <a:round/>
                      <a:headEnd len="sm" w="sm" type="none"/>
                      <a:tailEnd len="sm" w="sm" type="none"/>
                    </a:lnL>
                    <a:lnR cap="flat" cmpd="sng" w="9525">
                      <a:solidFill>
                        <a:srgbClr val="C0C0C0"/>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E11A81"/>
                    </a:solidFill>
                  </a:tcPr>
                </a:tc>
                <a:tc>
                  <a:txBody>
                    <a:bodyPr/>
                    <a:lstStyle/>
                    <a:p>
                      <a:pPr indent="0" lvl="0" marL="0" marR="0" rtl="0" algn="just">
                        <a:lnSpc>
                          <a:spcPct val="107000"/>
                        </a:lnSpc>
                        <a:spcBef>
                          <a:spcPts val="0"/>
                        </a:spcBef>
                        <a:spcAft>
                          <a:spcPts val="0"/>
                        </a:spcAft>
                        <a:buClr>
                          <a:srgbClr val="000000"/>
                        </a:buClr>
                        <a:buSzPts val="1000"/>
                        <a:buFont typeface="Arial"/>
                        <a:buNone/>
                      </a:pPr>
                      <a:r>
                        <a:rPr lang="fr-FR" sz="1000" u="none" cap="none" strike="noStrike">
                          <a:solidFill>
                            <a:srgbClr val="002060"/>
                          </a:solidFill>
                          <a:latin typeface="Arial"/>
                          <a:ea typeface="Arial"/>
                          <a:cs typeface="Arial"/>
                          <a:sym typeface="Arial"/>
                        </a:rPr>
                        <a:t>Ajouter une </a:t>
                      </a:r>
                      <a:r>
                        <a:rPr b="1" lang="fr-FR" sz="1000" u="none" cap="none" strike="noStrike">
                          <a:solidFill>
                            <a:srgbClr val="002060"/>
                          </a:solidFill>
                          <a:latin typeface="Arial"/>
                          <a:ea typeface="Arial"/>
                          <a:cs typeface="Arial"/>
                          <a:sym typeface="Arial"/>
                        </a:rPr>
                        <a:t>mention d’information</a:t>
                      </a:r>
                      <a:r>
                        <a:rPr lang="fr-FR" sz="1000" u="none" cap="none" strike="noStrike">
                          <a:solidFill>
                            <a:srgbClr val="002060"/>
                          </a:solidFill>
                          <a:latin typeface="Arial"/>
                          <a:ea typeface="Arial"/>
                          <a:cs typeface="Arial"/>
                          <a:sym typeface="Arial"/>
                        </a:rPr>
                        <a:t> sur un courrier / courriel  de convocation et/ou de confirmation de RDV</a:t>
                      </a:r>
                      <a:endParaRPr sz="1000" u="none" cap="none" strike="noStrike"/>
                    </a:p>
                  </a:txBody>
                  <a:tcPr marT="91425" marB="91425" marR="91425" marL="91425" anchor="ctr">
                    <a:lnL cap="flat" cmpd="sng" w="9525">
                      <a:solidFill>
                        <a:srgbClr val="C0C0C0"/>
                      </a:solidFill>
                      <a:prstDash val="solid"/>
                      <a:round/>
                      <a:headEnd len="sm" w="sm" type="none"/>
                      <a:tailEnd len="sm" w="sm" type="none"/>
                    </a:lnL>
                    <a:lnR cap="flat" cmpd="sng" w="9525">
                      <a:solidFill>
                        <a:srgbClr val="C0C0C0"/>
                      </a:solidFill>
                      <a:prstDash val="solid"/>
                      <a:round/>
                      <a:headEnd len="sm" w="sm" type="none"/>
                      <a:tailEnd len="sm" w="sm" type="none"/>
                    </a:lnR>
                    <a:lnT cap="flat" cmpd="sng" w="9525">
                      <a:solidFill>
                        <a:srgbClr val="C0C0C0"/>
                      </a:solidFill>
                      <a:prstDash val="solid"/>
                      <a:round/>
                      <a:headEnd len="sm" w="sm" type="none"/>
                      <a:tailEnd len="sm" w="sm" type="none"/>
                    </a:lnT>
                    <a:lnB cap="flat" cmpd="sng" w="9525">
                      <a:solidFill>
                        <a:srgbClr val="C0C0C0"/>
                      </a:solidFill>
                      <a:prstDash val="solid"/>
                      <a:round/>
                      <a:headEnd len="sm" w="sm" type="none"/>
                      <a:tailEnd len="sm" w="sm" type="none"/>
                    </a:lnB>
                    <a:solidFill>
                      <a:srgbClr val="F3F3F3"/>
                    </a:solidFill>
                  </a:tcPr>
                </a:tc>
                <a:tc>
                  <a:txBody>
                    <a:bodyPr/>
                    <a:lstStyle/>
                    <a:p>
                      <a:pPr indent="0" lvl="0" marL="0" marR="0" rtl="0" algn="just">
                        <a:lnSpc>
                          <a:spcPct val="107000"/>
                        </a:lnSpc>
                        <a:spcBef>
                          <a:spcPts val="0"/>
                        </a:spcBef>
                        <a:spcAft>
                          <a:spcPts val="0"/>
                        </a:spcAft>
                        <a:buClr>
                          <a:schemeClr val="dk1"/>
                        </a:buClr>
                        <a:buSzPts val="1100"/>
                        <a:buFont typeface="Arial"/>
                        <a:buNone/>
                      </a:pP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22"/>
                            </a:ext>
                          </a:extLst>
                        </a:rPr>
                        <a:t>Bonus: poser une </a:t>
                      </a:r>
                      <a:r>
                        <a:rPr b="1"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23"/>
                            </a:ext>
                          </a:extLst>
                        </a:rPr>
                        <a:t>affiche d’information </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24"/>
                            </a:ext>
                          </a:extLst>
                        </a:rPr>
                        <a:t>en salle d’attente (⚠️attention n’est pas suffisante seule!)</a:t>
                      </a:r>
                      <a:endParaRPr sz="1000" u="none" cap="none" strike="noStrike">
                        <a:solidFill>
                          <a:srgbClr val="002060"/>
                        </a:solidFill>
                        <a:latin typeface="Arial"/>
                        <a:ea typeface="Arial"/>
                        <a:cs typeface="Arial"/>
                        <a:sym typeface="Arial"/>
                      </a:endParaRPr>
                    </a:p>
                  </a:txBody>
                  <a:tcPr marT="91425" marB="91425" marR="91425" marL="91425" anchor="ctr">
                    <a:lnL cap="flat" cmpd="sng" w="9525">
                      <a:solidFill>
                        <a:srgbClr val="C0C0C0"/>
                      </a:solidFill>
                      <a:prstDash val="solid"/>
                      <a:round/>
                      <a:headEnd len="sm" w="sm" type="none"/>
                      <a:tailEnd len="sm" w="sm" type="none"/>
                    </a:lnL>
                    <a:lnR cap="flat" cmpd="sng" w="9525">
                      <a:solidFill>
                        <a:srgbClr val="C0C0C0"/>
                      </a:solidFill>
                      <a:prstDash val="solid"/>
                      <a:round/>
                      <a:headEnd len="sm" w="sm" type="none"/>
                      <a:tailEnd len="sm" w="sm" type="none"/>
                    </a:lnR>
                    <a:lnT cap="flat" cmpd="sng" w="9525">
                      <a:solidFill>
                        <a:srgbClr val="C0C0C0"/>
                      </a:solidFill>
                      <a:prstDash val="solid"/>
                      <a:round/>
                      <a:headEnd len="sm" w="sm" type="none"/>
                      <a:tailEnd len="sm" w="sm" type="none"/>
                    </a:lnT>
                    <a:lnB cap="flat" cmpd="sng" w="9525">
                      <a:solidFill>
                        <a:srgbClr val="C0C0C0"/>
                      </a:solidFill>
                      <a:prstDash val="solid"/>
                      <a:round/>
                      <a:headEnd len="sm" w="sm" type="none"/>
                      <a:tailEnd len="sm" w="sm" type="none"/>
                    </a:lnB>
                    <a:solidFill>
                      <a:srgbClr val="F3F3F3"/>
                    </a:solidFill>
                  </a:tcPr>
                </a:tc>
              </a:tr>
              <a:tr h="507975">
                <a:tc>
                  <a:txBody>
                    <a:bodyPr/>
                    <a:lstStyle/>
                    <a:p>
                      <a:pPr indent="0" lvl="0" marL="0" marR="0" rtl="0" algn="l">
                        <a:lnSpc>
                          <a:spcPct val="100000"/>
                        </a:lnSpc>
                        <a:spcBef>
                          <a:spcPts val="0"/>
                        </a:spcBef>
                        <a:spcAft>
                          <a:spcPts val="0"/>
                        </a:spcAft>
                        <a:buClr>
                          <a:srgbClr val="000000"/>
                        </a:buClr>
                        <a:buSzPts val="1200"/>
                        <a:buFont typeface="Arial"/>
                        <a:buNone/>
                      </a:pPr>
                      <a:r>
                        <a:rPr b="1" lang="fr-FR" sz="1050" u="none" cap="none" strike="noStrike">
                          <a:solidFill>
                            <a:schemeClr val="lt1"/>
                          </a:solidFill>
                          <a:latin typeface="Arial"/>
                          <a:ea typeface="Arial"/>
                          <a:cs typeface="Arial"/>
                          <a:sym typeface="Arial"/>
                        </a:rPr>
                        <a:t>💻Sur une plateforme en ligne </a:t>
                      </a:r>
                      <a:endParaRPr b="1" sz="1050" u="none" cap="none" strike="noStrike">
                        <a:solidFill>
                          <a:schemeClr val="dk1"/>
                        </a:solidFill>
                        <a:latin typeface="Arial"/>
                        <a:ea typeface="Arial"/>
                        <a:cs typeface="Arial"/>
                        <a:sym typeface="Arial"/>
                      </a:endParaRPr>
                    </a:p>
                  </a:txBody>
                  <a:tcPr marT="91425" marB="91425" marR="91425" marL="91425" anchor="ctr">
                    <a:lnL cap="flat" cmpd="sng" w="9525">
                      <a:solidFill>
                        <a:schemeClr val="lt1"/>
                      </a:solidFill>
                      <a:prstDash val="solid"/>
                      <a:round/>
                      <a:headEnd len="sm" w="sm" type="none"/>
                      <a:tailEnd len="sm" w="sm" type="none"/>
                    </a:lnL>
                    <a:lnR cap="flat" cmpd="sng" w="9525">
                      <a:solidFill>
                        <a:srgbClr val="C0C0C0"/>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E11A81"/>
                    </a:solidFill>
                  </a:tcPr>
                </a:tc>
                <a:tc>
                  <a:txBody>
                    <a:bodyPr/>
                    <a:lstStyle/>
                    <a:p>
                      <a:pPr indent="0" lvl="0" marL="0" marR="0" rtl="0" algn="just">
                        <a:lnSpc>
                          <a:spcPct val="107000"/>
                        </a:lnSpc>
                        <a:spcBef>
                          <a:spcPts val="0"/>
                        </a:spcBef>
                        <a:spcAft>
                          <a:spcPts val="0"/>
                        </a:spcAft>
                        <a:buClr>
                          <a:schemeClr val="dk1"/>
                        </a:buClr>
                        <a:buSzPts val="1100"/>
                        <a:buFont typeface="Arial"/>
                        <a:buNone/>
                      </a:pP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25"/>
                            </a:ext>
                          </a:extLst>
                        </a:rPr>
                        <a:t>Ajouter une </a:t>
                      </a:r>
                      <a:r>
                        <a:rPr b="1"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26"/>
                            </a:ext>
                          </a:extLst>
                        </a:rPr>
                        <a:t>mention d’information</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27"/>
                            </a:ext>
                          </a:extLst>
                        </a:rPr>
                        <a:t> et/ou</a:t>
                      </a:r>
                      <a:endParaRP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28"/>
                          </a:ext>
                        </a:extLst>
                      </a:endParaRPr>
                    </a:p>
                    <a:p>
                      <a:pPr indent="0" lvl="0" marL="0" marR="0" rtl="0" algn="just">
                        <a:lnSpc>
                          <a:spcPct val="107000"/>
                        </a:lnSpc>
                        <a:spcBef>
                          <a:spcPts val="300"/>
                        </a:spcBef>
                        <a:spcAft>
                          <a:spcPts val="0"/>
                        </a:spcAft>
                        <a:buClr>
                          <a:schemeClr val="dk1"/>
                        </a:buClr>
                        <a:buSzPts val="1100"/>
                        <a:buFont typeface="Arial"/>
                        <a:buNone/>
                      </a:pP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29"/>
                            </a:ext>
                          </a:extLst>
                        </a:rPr>
                        <a:t>Ajouter </a:t>
                      </a:r>
                      <a:r>
                        <a:rPr b="1"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30"/>
                            </a:ext>
                          </a:extLst>
                        </a:rPr>
                        <a:t>1</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31"/>
                            </a:ext>
                          </a:extLst>
                        </a:rPr>
                        <a:t> </a:t>
                      </a:r>
                      <a:r>
                        <a:rPr b="1"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32"/>
                            </a:ext>
                          </a:extLst>
                        </a:rPr>
                        <a:t>case à cocher</a:t>
                      </a: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33"/>
                            </a:ext>
                          </a:extLst>
                        </a:rPr>
                        <a:t> dans le parcours patient :</a:t>
                      </a:r>
                      <a:endParaRP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34"/>
                          </a:ext>
                        </a:extLst>
                      </a:endParaRPr>
                    </a:p>
                    <a:p>
                      <a:pPr indent="-153499" lvl="0" marL="179999" marR="0" rtl="0" algn="just">
                        <a:lnSpc>
                          <a:spcPct val="107000"/>
                        </a:lnSpc>
                        <a:spcBef>
                          <a:spcPts val="300"/>
                        </a:spcBef>
                        <a:spcAft>
                          <a:spcPts val="0"/>
                        </a:spcAft>
                        <a:buClr>
                          <a:srgbClr val="002060"/>
                        </a:buClr>
                        <a:buSzPts val="1000"/>
                        <a:buFont typeface="Arial"/>
                        <a:buChar char="●"/>
                      </a:pP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35"/>
                            </a:ext>
                          </a:extLst>
                        </a:rPr>
                        <a:t>sur 1 plateforme de pré-admission / pré-consultation en ligne </a:t>
                      </a:r>
                      <a:endParaRP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36"/>
                          </a:ext>
                        </a:extLst>
                      </a:endParaRPr>
                    </a:p>
                    <a:p>
                      <a:pPr indent="-153499" lvl="0" marL="179999" marR="0" rtl="0" algn="just">
                        <a:lnSpc>
                          <a:spcPct val="107000"/>
                        </a:lnSpc>
                        <a:spcBef>
                          <a:spcPts val="0"/>
                        </a:spcBef>
                        <a:spcAft>
                          <a:spcPts val="0"/>
                        </a:spcAft>
                        <a:buClr>
                          <a:srgbClr val="002060"/>
                        </a:buClr>
                        <a:buSzPts val="1000"/>
                        <a:buFont typeface="Arial"/>
                        <a:buChar char="●"/>
                      </a:pP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37"/>
                            </a:ext>
                          </a:extLst>
                        </a:rPr>
                        <a:t>sur 1 site de prise de RDV en ligne</a:t>
                      </a:r>
                      <a:endParaRPr sz="1000" u="none" cap="none" strike="noStrike"/>
                    </a:p>
                  </a:txBody>
                  <a:tcPr marT="91425" marB="91425" marR="91425" marL="91425" anchor="ctr">
                    <a:lnL cap="flat" cmpd="sng" w="9525">
                      <a:solidFill>
                        <a:srgbClr val="C0C0C0"/>
                      </a:solidFill>
                      <a:prstDash val="solid"/>
                      <a:round/>
                      <a:headEnd len="sm" w="sm" type="none"/>
                      <a:tailEnd len="sm" w="sm" type="none"/>
                    </a:lnL>
                    <a:lnR cap="flat" cmpd="sng" w="9525">
                      <a:solidFill>
                        <a:srgbClr val="C0C0C0"/>
                      </a:solidFill>
                      <a:prstDash val="solid"/>
                      <a:round/>
                      <a:headEnd len="sm" w="sm" type="none"/>
                      <a:tailEnd len="sm" w="sm" type="none"/>
                    </a:lnR>
                    <a:lnT cap="flat" cmpd="sng" w="9525">
                      <a:solidFill>
                        <a:srgbClr val="C0C0C0"/>
                      </a:solidFill>
                      <a:prstDash val="solid"/>
                      <a:round/>
                      <a:headEnd len="sm" w="sm" type="none"/>
                      <a:tailEnd len="sm" w="sm" type="none"/>
                    </a:lnT>
                    <a:lnB cap="flat" cmpd="sng" w="9525">
                      <a:solidFill>
                        <a:srgbClr val="C0C0C0"/>
                      </a:solidFill>
                      <a:prstDash val="solid"/>
                      <a:round/>
                      <a:headEnd len="sm" w="sm" type="none"/>
                      <a:tailEnd len="sm" w="sm" type="none"/>
                    </a:lnB>
                    <a:solidFill>
                      <a:srgbClr val="F3F3F3"/>
                    </a:solidFill>
                  </a:tcPr>
                </a:tc>
                <a:tc>
                  <a:txBody>
                    <a:bodyPr/>
                    <a:lstStyle/>
                    <a:p>
                      <a:pPr indent="-89999" lvl="0" marL="179999" marR="0" rtl="0" algn="just">
                        <a:lnSpc>
                          <a:spcPct val="107000"/>
                        </a:lnSpc>
                        <a:spcBef>
                          <a:spcPts val="0"/>
                        </a:spcBef>
                        <a:spcAft>
                          <a:spcPts val="0"/>
                        </a:spcAft>
                        <a:buClr>
                          <a:srgbClr val="000000"/>
                        </a:buClr>
                        <a:buSzPts val="1000"/>
                        <a:buFont typeface="Arial"/>
                        <a:buNone/>
                      </a:pPr>
                      <a:r>
                        <a:t/>
                      </a:r>
                      <a:endParaRPr sz="1000" u="none" cap="none" strike="noStrike">
                        <a:solidFill>
                          <a:srgbClr val="002060"/>
                        </a:solidFill>
                        <a:latin typeface="Arial"/>
                        <a:ea typeface="Arial"/>
                        <a:cs typeface="Arial"/>
                        <a:sym typeface="Arial"/>
                      </a:endParaRPr>
                    </a:p>
                  </a:txBody>
                  <a:tcPr marT="91425" marB="91425" marR="91425" marL="91425" anchor="ctr">
                    <a:lnL cap="flat" cmpd="sng" w="9525">
                      <a:solidFill>
                        <a:srgbClr val="C0C0C0"/>
                      </a:solidFill>
                      <a:prstDash val="solid"/>
                      <a:round/>
                      <a:headEnd len="sm" w="sm" type="none"/>
                      <a:tailEnd len="sm" w="sm" type="none"/>
                    </a:lnL>
                    <a:lnR cap="flat" cmpd="sng" w="9525">
                      <a:solidFill>
                        <a:srgbClr val="C0C0C0"/>
                      </a:solidFill>
                      <a:prstDash val="solid"/>
                      <a:round/>
                      <a:headEnd len="sm" w="sm" type="none"/>
                      <a:tailEnd len="sm" w="sm" type="none"/>
                    </a:lnR>
                    <a:lnT cap="flat" cmpd="sng" w="9525">
                      <a:solidFill>
                        <a:srgbClr val="C0C0C0"/>
                      </a:solidFill>
                      <a:prstDash val="solid"/>
                      <a:round/>
                      <a:headEnd len="sm" w="sm" type="none"/>
                      <a:tailEnd len="sm" w="sm" type="none"/>
                    </a:lnT>
                    <a:lnB cap="flat" cmpd="sng" w="9525">
                      <a:solidFill>
                        <a:srgbClr val="C0C0C0"/>
                      </a:solidFill>
                      <a:prstDash val="solid"/>
                      <a:round/>
                      <a:headEnd len="sm" w="sm" type="none"/>
                      <a:tailEnd len="sm" w="sm" type="none"/>
                    </a:lnB>
                    <a:solidFill>
                      <a:srgbClr val="F3F3F3"/>
                    </a:solidFill>
                  </a:tcPr>
                </a:tc>
              </a:tr>
            </a:tbl>
          </a:graphicData>
        </a:graphic>
      </p:graphicFrame>
      <p:sp>
        <p:nvSpPr>
          <p:cNvPr id="167" name="Google Shape;167;g15170c853cb_5_0"/>
          <p:cNvSpPr txBox="1"/>
          <p:nvPr/>
        </p:nvSpPr>
        <p:spPr>
          <a:xfrm>
            <a:off x="0" y="5943000"/>
            <a:ext cx="6858000" cy="916500"/>
          </a:xfrm>
          <a:prstGeom prst="rect">
            <a:avLst/>
          </a:prstGeom>
          <a:solidFill>
            <a:srgbClr val="F3F3F3"/>
          </a:solidFill>
          <a:ln>
            <a:noFill/>
          </a:ln>
        </p:spPr>
        <p:txBody>
          <a:bodyPr anchorCtr="0" anchor="t" bIns="91425" lIns="91425" spcFirstLastPara="1" rIns="91425" wrap="square" tIns="91425">
            <a:spAutoFit/>
          </a:bodyPr>
          <a:lstStyle/>
          <a:p>
            <a:pPr indent="0" lvl="0" marL="0" marR="0" rtl="0" algn="just">
              <a:lnSpc>
                <a:spcPct val="107000"/>
              </a:lnSpc>
              <a:spcBef>
                <a:spcPts val="300"/>
              </a:spcBef>
              <a:spcAft>
                <a:spcPts val="0"/>
              </a:spcAft>
              <a:buClr>
                <a:schemeClr val="dk1"/>
              </a:buClr>
              <a:buSzPts val="1100"/>
              <a:buFont typeface="Arial"/>
              <a:buNone/>
            </a:pPr>
            <a:r>
              <a:rPr b="0" i="0" lang="fr-FR" sz="1050" u="none" cap="none" strike="noStrike">
                <a:solidFill>
                  <a:srgbClr val="002060"/>
                </a:solidFill>
                <a:latin typeface="Arial"/>
                <a:ea typeface="Arial"/>
                <a:cs typeface="Arial"/>
                <a:sym typeface="Arial"/>
                <a:extLst>
                  <a:ext uri="http://customooxmlschemas.google.com/">
                    <go:slidesCustomData xmlns:go="http://customooxmlschemas.google.com/" textRoundtripDataId="138"/>
                  </a:ext>
                </a:extLst>
              </a:rPr>
              <a:t> ✔️ Les suggestions proposées ci-</a:t>
            </a:r>
            <a:r>
              <a:rPr b="0" i="0" lang="fr-FR" sz="1050" u="none" cap="none" strike="noStrike">
                <a:solidFill>
                  <a:srgbClr val="002060"/>
                </a:solidFill>
                <a:latin typeface="Arial"/>
                <a:ea typeface="Arial"/>
                <a:cs typeface="Arial"/>
                <a:sym typeface="Arial"/>
                <a:extLst>
                  <a:ext uri="http://customooxmlschemas.google.com/">
                    <go:slidesCustomData xmlns:go="http://customooxmlschemas.google.com/" textRoundtripDataId="139"/>
                  </a:ext>
                </a:extLst>
              </a:rPr>
              <a:t>dessus</a:t>
            </a:r>
            <a:r>
              <a:rPr b="0" i="0" lang="fr-FR" sz="1050" u="none" cap="none" strike="noStrike">
                <a:solidFill>
                  <a:srgbClr val="002060"/>
                </a:solidFill>
                <a:latin typeface="Arial"/>
                <a:ea typeface="Arial"/>
                <a:cs typeface="Arial"/>
                <a:sym typeface="Arial"/>
                <a:extLst>
                  <a:ext uri="http://customooxmlschemas.google.com/">
                    <go:slidesCustomData xmlns:go="http://customooxmlschemas.google.com/" textRoundtripDataId="140"/>
                  </a:ext>
                </a:extLst>
              </a:rPr>
              <a:t> ne sont pas exhaustives. Vous êtes libres de mettre en place les modes d’information adaptés à vos parcours et votre organisation interne.</a:t>
            </a:r>
            <a:endParaRPr b="0" i="0" sz="1050" u="none" cap="none" strike="noStrike">
              <a:solidFill>
                <a:srgbClr val="002060"/>
              </a:solidFill>
              <a:latin typeface="Arial"/>
              <a:ea typeface="Arial"/>
              <a:cs typeface="Arial"/>
              <a:sym typeface="Arial"/>
            </a:endParaRPr>
          </a:p>
          <a:p>
            <a:pPr indent="0" lvl="0" marL="0" marR="0" rtl="0" algn="just">
              <a:lnSpc>
                <a:spcPct val="107000"/>
              </a:lnSpc>
              <a:spcBef>
                <a:spcPts val="400"/>
              </a:spcBef>
              <a:spcAft>
                <a:spcPts val="0"/>
              </a:spcAft>
              <a:buClr>
                <a:srgbClr val="000000"/>
              </a:buClr>
              <a:buSzPts val="1200"/>
              <a:buFont typeface="Arial"/>
              <a:buNone/>
            </a:pPr>
            <a:r>
              <a:rPr b="0" i="0" lang="fr-FR" sz="1050" u="none" cap="none" strike="noStrike">
                <a:solidFill>
                  <a:srgbClr val="002060"/>
                </a:solidFill>
                <a:latin typeface="Arial"/>
                <a:ea typeface="Arial"/>
                <a:cs typeface="Arial"/>
                <a:sym typeface="Arial"/>
              </a:rPr>
              <a:t>⚠️ Il est nécessaire de réaliser </a:t>
            </a:r>
            <a:r>
              <a:rPr b="1" i="0" lang="fr-FR" sz="1050" u="none" cap="none" strike="noStrike">
                <a:solidFill>
                  <a:srgbClr val="002060"/>
                </a:solidFill>
                <a:latin typeface="Arial"/>
                <a:ea typeface="Arial"/>
                <a:cs typeface="Arial"/>
                <a:sym typeface="Arial"/>
                <a:extLst>
                  <a:ext uri="http://customooxmlschemas.google.com/">
                    <go:slidesCustomData xmlns:go="http://customooxmlschemas.google.com/" textRoundtripDataId="141"/>
                  </a:ext>
                </a:extLst>
              </a:rPr>
              <a:t>la démarche d’information auprès du patient en amont ou pendant sa prise en charge</a:t>
            </a:r>
            <a:r>
              <a:rPr b="0" i="0" lang="fr-FR" sz="1050" u="none" cap="none" strike="noStrike">
                <a:solidFill>
                  <a:srgbClr val="002060"/>
                </a:solidFill>
                <a:latin typeface="Arial"/>
                <a:ea typeface="Arial"/>
                <a:cs typeface="Arial"/>
                <a:sym typeface="Arial"/>
                <a:extLst>
                  <a:ext uri="http://customooxmlschemas.google.com/">
                    <go:slidesCustomData xmlns:go="http://customooxmlschemas.google.com/" textRoundtripDataId="142"/>
                  </a:ext>
                </a:extLst>
              </a:rPr>
              <a:t> mais il peut également être opportun de lui rappeler </a:t>
            </a:r>
            <a:r>
              <a:rPr b="1" i="0" lang="fr-FR" sz="1050" u="none" cap="none" strike="noStrike">
                <a:solidFill>
                  <a:srgbClr val="002060"/>
                </a:solidFill>
                <a:latin typeface="Arial"/>
                <a:ea typeface="Arial"/>
                <a:cs typeface="Arial"/>
                <a:sym typeface="Arial"/>
                <a:extLst>
                  <a:ext uri="http://customooxmlschemas.google.com/">
                    <go:slidesCustomData xmlns:go="http://customooxmlschemas.google.com/" textRoundtripDataId="143"/>
                  </a:ext>
                </a:extLst>
              </a:rPr>
              <a:t>a posteriori.</a:t>
            </a:r>
            <a:endParaRPr b="1" i="0" sz="1050" u="none" cap="none" strike="noStrike">
              <a:solidFill>
                <a:srgbClr val="002060"/>
              </a:solidFill>
              <a:latin typeface="Arial"/>
              <a:ea typeface="Arial"/>
              <a:cs typeface="Arial"/>
              <a:sym typeface="Arial"/>
            </a:endParaRPr>
          </a:p>
        </p:txBody>
      </p:sp>
      <p:graphicFrame>
        <p:nvGraphicFramePr>
          <p:cNvPr id="168" name="Google Shape;168;g15170c853cb_5_0"/>
          <p:cNvGraphicFramePr/>
          <p:nvPr/>
        </p:nvGraphicFramePr>
        <p:xfrm>
          <a:off x="159250" y="6948499"/>
          <a:ext cx="3000000" cy="3000000"/>
        </p:xfrm>
        <a:graphic>
          <a:graphicData uri="http://schemas.openxmlformats.org/drawingml/2006/table">
            <a:tbl>
              <a:tblPr>
                <a:noFill/>
                <a:tableStyleId>{94902BB7-5598-4410-B051-45CD0D34E49F}</a:tableStyleId>
              </a:tblPr>
              <a:tblGrid>
                <a:gridCol w="1784600"/>
                <a:gridCol w="4778750"/>
              </a:tblGrid>
              <a:tr h="402250">
                <a:tc>
                  <a:txBody>
                    <a:bodyPr/>
                    <a:lstStyle/>
                    <a:p>
                      <a:pPr indent="0" lvl="0" marL="0" marR="0" rtl="0" algn="l">
                        <a:lnSpc>
                          <a:spcPct val="115000"/>
                        </a:lnSpc>
                        <a:spcBef>
                          <a:spcPts val="0"/>
                        </a:spcBef>
                        <a:spcAft>
                          <a:spcPts val="0"/>
                        </a:spcAft>
                        <a:buClr>
                          <a:srgbClr val="000000"/>
                        </a:buClr>
                        <a:buSzPts val="1500"/>
                        <a:buFont typeface="Arial"/>
                        <a:buNone/>
                      </a:pPr>
                      <a:r>
                        <a:rPr lang="fr-FR" sz="1500" u="none" cap="none" strike="noStrike">
                          <a:solidFill>
                            <a:schemeClr val="dk1"/>
                          </a:solidFill>
                          <a:latin typeface="Arial"/>
                          <a:ea typeface="Arial"/>
                          <a:cs typeface="Arial"/>
                          <a:sym typeface="Arial"/>
                        </a:rPr>
                        <a:t>🔄</a:t>
                      </a:r>
                      <a:r>
                        <a:rPr b="1" lang="fr-FR" sz="1200" u="none" cap="none" strike="noStrike">
                          <a:solidFill>
                            <a:srgbClr val="E11A81"/>
                          </a:solidFill>
                          <a:latin typeface="Arial"/>
                          <a:ea typeface="Arial"/>
                          <a:cs typeface="Arial"/>
                          <a:sym typeface="Arial"/>
                        </a:rPr>
                        <a:t>Rappeler au patient</a:t>
                      </a:r>
                      <a:endParaRPr b="1" sz="1200" u="none" cap="none" strike="noStrike">
                        <a:solidFill>
                          <a:srgbClr val="E11A81"/>
                        </a:solidFill>
                        <a:latin typeface="Arial"/>
                        <a:ea typeface="Arial"/>
                        <a:cs typeface="Arial"/>
                        <a:sym typeface="Arial"/>
                      </a:endParaRPr>
                    </a:p>
                  </a:txBody>
                  <a:tcPr marT="91425" marB="91425" marR="91425" marL="91425" anchor="ctr">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chemeClr val="lt1"/>
                      </a:solidFill>
                      <a:prstDash val="solid"/>
                      <a:round/>
                      <a:headEnd len="sm" w="sm" type="none"/>
                      <a:tailEnd len="sm" w="sm" type="none"/>
                    </a:lnB>
                  </a:tcPr>
                </a:tc>
                <a:tc>
                  <a:txBody>
                    <a:bodyPr/>
                    <a:lstStyle/>
                    <a:p>
                      <a:pPr indent="-89999" lvl="0" marL="179999" marR="0" rtl="0" algn="ctr">
                        <a:lnSpc>
                          <a:spcPct val="107000"/>
                        </a:lnSpc>
                        <a:spcBef>
                          <a:spcPts val="0"/>
                        </a:spcBef>
                        <a:spcAft>
                          <a:spcPts val="0"/>
                        </a:spcAft>
                        <a:buClr>
                          <a:srgbClr val="000000"/>
                        </a:buClr>
                        <a:buSzPts val="1100"/>
                        <a:buFont typeface="Arial"/>
                        <a:buNone/>
                      </a:pPr>
                      <a:r>
                        <a:rPr b="1" lang="fr-FR" sz="1100" u="none" cap="none" strike="noStrike">
                          <a:solidFill>
                            <a:schemeClr val="lt1"/>
                          </a:solidFill>
                          <a:latin typeface="Arial"/>
                          <a:ea typeface="Arial"/>
                          <a:cs typeface="Arial"/>
                          <a:sym typeface="Arial"/>
                        </a:rPr>
                        <a:t>A posteriori de sa prise en charge</a:t>
                      </a:r>
                      <a:r>
                        <a:rPr lang="fr-FR" sz="1100" u="none" cap="none" strike="noStrike">
                          <a:solidFill>
                            <a:srgbClr val="002060"/>
                          </a:solidFill>
                          <a:latin typeface="Arial"/>
                          <a:ea typeface="Arial"/>
                          <a:cs typeface="Arial"/>
                          <a:sym typeface="Arial"/>
                        </a:rPr>
                        <a:t> </a:t>
                      </a:r>
                      <a:endParaRPr sz="1100" u="none" cap="none" strike="noStrike">
                        <a:solidFill>
                          <a:srgbClr val="002060"/>
                        </a:solidFill>
                        <a:latin typeface="Arial"/>
                        <a:ea typeface="Arial"/>
                        <a:cs typeface="Arial"/>
                        <a:sym typeface="Arial"/>
                      </a:endParaRPr>
                    </a:p>
                  </a:txBody>
                  <a:tcPr marT="91425" marB="91425" marR="91425" marL="91425" anchor="ctr">
                    <a:lnL cap="flat" cmpd="sng" w="9525">
                      <a:solidFill>
                        <a:srgbClr val="B7B7B7">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CCCCCC"/>
                      </a:solidFill>
                      <a:prstDash val="solid"/>
                      <a:round/>
                      <a:headEnd len="sm" w="sm" type="none"/>
                      <a:tailEnd len="sm" w="sm" type="none"/>
                    </a:lnB>
                    <a:solidFill>
                      <a:srgbClr val="2458A1"/>
                    </a:solidFill>
                  </a:tcPr>
                </a:tc>
              </a:tr>
              <a:tr h="1124850">
                <a:tc>
                  <a:txBody>
                    <a:bodyPr/>
                    <a:lstStyle/>
                    <a:p>
                      <a:pPr indent="0" lvl="0" marL="0" marR="0" rtl="0" algn="l">
                        <a:lnSpc>
                          <a:spcPct val="100000"/>
                        </a:lnSpc>
                        <a:spcBef>
                          <a:spcPts val="0"/>
                        </a:spcBef>
                        <a:spcAft>
                          <a:spcPts val="0"/>
                        </a:spcAft>
                        <a:buClr>
                          <a:schemeClr val="dk1"/>
                        </a:buClr>
                        <a:buSzPts val="1100"/>
                        <a:buFont typeface="Arial"/>
                        <a:buNone/>
                      </a:pPr>
                      <a:r>
                        <a:rPr lang="fr-FR" sz="1050" u="none" cap="none" strike="noStrike">
                          <a:solidFill>
                            <a:schemeClr val="dk1"/>
                          </a:solidFill>
                          <a:latin typeface="Arial"/>
                          <a:ea typeface="Arial"/>
                          <a:cs typeface="Arial"/>
                          <a:sym typeface="Arial"/>
                        </a:rPr>
                        <a:t>📝</a:t>
                      </a:r>
                      <a:r>
                        <a:rPr b="1" lang="fr-FR" sz="1050" u="none" cap="none" strike="noStrike">
                          <a:solidFill>
                            <a:schemeClr val="lt1"/>
                          </a:solidFill>
                          <a:latin typeface="Arial"/>
                          <a:ea typeface="Arial"/>
                          <a:cs typeface="Arial"/>
                          <a:sym typeface="Arial"/>
                        </a:rPr>
                        <a:t>Sur un support écrit envoyé numériquement ou par courrier</a:t>
                      </a:r>
                      <a:r>
                        <a:rPr lang="fr-FR" sz="1050" u="none" cap="none" strike="noStrike">
                          <a:solidFill>
                            <a:schemeClr val="dk1"/>
                          </a:solidFill>
                          <a:latin typeface="Arial"/>
                          <a:ea typeface="Arial"/>
                          <a:cs typeface="Arial"/>
                          <a:sym typeface="Arial"/>
                        </a:rPr>
                        <a:t> </a:t>
                      </a:r>
                      <a:endParaRPr b="1" sz="1050" u="none" cap="none" strike="noStrike">
                        <a:solidFill>
                          <a:schemeClr val="lt1"/>
                        </a:solidFill>
                        <a:latin typeface="Arial"/>
                        <a:ea typeface="Arial"/>
                        <a:cs typeface="Arial"/>
                        <a:sym typeface="Arial"/>
                      </a:endParaRPr>
                    </a:p>
                  </a:txBody>
                  <a:tcPr marT="91425" marB="91425" marR="91425" marL="91425" anchor="ctr">
                    <a:lnL cap="flat" cmpd="sng" w="9525">
                      <a:solidFill>
                        <a:schemeClr val="lt1"/>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E11A81"/>
                    </a:solidFill>
                  </a:tcPr>
                </a:tc>
                <a:tc>
                  <a:txBody>
                    <a:bodyPr/>
                    <a:lstStyle/>
                    <a:p>
                      <a:pPr indent="0" lvl="0" marL="0" marR="0" rtl="0" algn="just">
                        <a:lnSpc>
                          <a:spcPct val="107000"/>
                        </a:lnSpc>
                        <a:spcBef>
                          <a:spcPts val="0"/>
                        </a:spcBef>
                        <a:spcAft>
                          <a:spcPts val="0"/>
                        </a:spcAft>
                        <a:buClr>
                          <a:schemeClr val="dk1"/>
                        </a:buClr>
                        <a:buSzPts val="1000"/>
                        <a:buFont typeface="Arial"/>
                        <a:buNone/>
                      </a:pPr>
                      <a:r>
                        <a:rPr lang="fr-FR" sz="1000" u="none" cap="none" strike="noStrike">
                          <a:solidFill>
                            <a:srgbClr val="002060"/>
                          </a:solidFill>
                          <a:latin typeface="Arial"/>
                          <a:ea typeface="Arial"/>
                          <a:cs typeface="Arial"/>
                          <a:sym typeface="Arial"/>
                        </a:rPr>
                        <a:t>Ajouter 1 </a:t>
                      </a:r>
                      <a:r>
                        <a:rPr b="1" lang="fr-FR" sz="1000" u="none" cap="none" strike="noStrike">
                          <a:solidFill>
                            <a:srgbClr val="002060"/>
                          </a:solidFill>
                          <a:latin typeface="Arial"/>
                          <a:ea typeface="Arial"/>
                          <a:cs typeface="Arial"/>
                          <a:sym typeface="Arial"/>
                        </a:rPr>
                        <a:t>paragraphe d’information </a:t>
                      </a:r>
                      <a:r>
                        <a:rPr lang="fr-FR" sz="1000" u="none" cap="none" strike="noStrike">
                          <a:solidFill>
                            <a:srgbClr val="002060"/>
                          </a:solidFill>
                          <a:latin typeface="Arial"/>
                          <a:ea typeface="Arial"/>
                          <a:cs typeface="Arial"/>
                          <a:sym typeface="Arial"/>
                        </a:rPr>
                        <a:t>dans l’email transmis au patient avec le document en pièce-jointe </a:t>
                      </a:r>
                      <a:endParaRPr i="1" sz="1000" u="none" cap="none" strike="noStrike">
                        <a:solidFill>
                          <a:srgbClr val="002060"/>
                        </a:solidFill>
                        <a:latin typeface="Arial"/>
                        <a:ea typeface="Arial"/>
                        <a:cs typeface="Arial"/>
                        <a:sym typeface="Arial"/>
                      </a:endParaRPr>
                    </a:p>
                    <a:p>
                      <a:pPr indent="0" lvl="0" marL="0" marR="0" rtl="0" algn="just">
                        <a:lnSpc>
                          <a:spcPct val="107000"/>
                        </a:lnSpc>
                        <a:spcBef>
                          <a:spcPts val="0"/>
                        </a:spcBef>
                        <a:spcAft>
                          <a:spcPts val="0"/>
                        </a:spcAft>
                        <a:buClr>
                          <a:srgbClr val="000000"/>
                        </a:buClr>
                        <a:buSzPts val="1000"/>
                        <a:buFont typeface="Arial"/>
                        <a:buNone/>
                      </a:pPr>
                      <a:r>
                        <a:t/>
                      </a:r>
                      <a:endParaRPr sz="1000" u="none" cap="none" strike="noStrike">
                        <a:solidFill>
                          <a:srgbClr val="002060"/>
                        </a:solidFill>
                        <a:latin typeface="Arial"/>
                        <a:ea typeface="Arial"/>
                        <a:cs typeface="Arial"/>
                        <a:sym typeface="Arial"/>
                      </a:endParaRPr>
                    </a:p>
                    <a:p>
                      <a:pPr indent="0" lvl="0" marL="0" marR="0" rtl="0" algn="just">
                        <a:lnSpc>
                          <a:spcPct val="107000"/>
                        </a:lnSpc>
                        <a:spcBef>
                          <a:spcPts val="0"/>
                        </a:spcBef>
                        <a:spcAft>
                          <a:spcPts val="0"/>
                        </a:spcAft>
                        <a:buClr>
                          <a:srgbClr val="000000"/>
                        </a:buClr>
                        <a:buSzPts val="1000"/>
                        <a:buFont typeface="Arial"/>
                        <a:buNone/>
                      </a:pPr>
                      <a:r>
                        <a:rPr lang="fr-FR" sz="1000" u="none" cap="none" strike="noStrike">
                          <a:solidFill>
                            <a:srgbClr val="002060"/>
                          </a:solidFill>
                          <a:latin typeface="Arial"/>
                          <a:ea typeface="Arial"/>
                          <a:cs typeface="Arial"/>
                          <a:sym typeface="Arial"/>
                        </a:rPr>
                        <a:t>Ajouter 1 </a:t>
                      </a:r>
                      <a:r>
                        <a:rPr b="1" lang="fr-FR" sz="1000" u="none" cap="none" strike="noStrike">
                          <a:solidFill>
                            <a:srgbClr val="002060"/>
                          </a:solidFill>
                          <a:latin typeface="Arial"/>
                          <a:ea typeface="Arial"/>
                          <a:cs typeface="Arial"/>
                          <a:sym typeface="Arial"/>
                        </a:rPr>
                        <a:t>paragraphe d’information </a:t>
                      </a:r>
                      <a:r>
                        <a:rPr lang="fr-FR" sz="1000" u="none" cap="none" strike="noStrike">
                          <a:solidFill>
                            <a:srgbClr val="002060"/>
                          </a:solidFill>
                          <a:latin typeface="Arial"/>
                          <a:ea typeface="Arial"/>
                          <a:cs typeface="Arial"/>
                          <a:sym typeface="Arial"/>
                        </a:rPr>
                        <a:t>en bas de page de document(s) transmis au patient (ordonnance, lettre de sortie, compte-rendu, etc.) directement (par email sécurisé ou récupéré via une plateforme numérique.</a:t>
                      </a:r>
                      <a:endParaRPr sz="1000" u="none" cap="none" strike="noStrike">
                        <a:solidFill>
                          <a:srgbClr val="002060"/>
                        </a:solidFill>
                        <a:latin typeface="Arial"/>
                        <a:ea typeface="Arial"/>
                        <a:cs typeface="Arial"/>
                        <a:sym typeface="Arial"/>
                      </a:endParaRPr>
                    </a:p>
                  </a:txBody>
                  <a:tcPr marT="91425" marB="91425" marR="91425" marL="91425" anchor="ctr">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F3F3F3"/>
                    </a:solidFill>
                  </a:tcPr>
                </a:tc>
              </a:tr>
              <a:tr h="771475">
                <a:tc>
                  <a:txBody>
                    <a:bodyPr/>
                    <a:lstStyle/>
                    <a:p>
                      <a:pPr indent="0" lvl="0" marL="0" marR="0" rtl="0" algn="l">
                        <a:lnSpc>
                          <a:spcPct val="115000"/>
                        </a:lnSpc>
                        <a:spcBef>
                          <a:spcPts val="0"/>
                        </a:spcBef>
                        <a:spcAft>
                          <a:spcPts val="0"/>
                        </a:spcAft>
                        <a:buClr>
                          <a:srgbClr val="000000"/>
                        </a:buClr>
                        <a:buSzPts val="1200"/>
                        <a:buFont typeface="Arial"/>
                        <a:buNone/>
                      </a:pPr>
                      <a:r>
                        <a:rPr b="1" lang="fr-FR" sz="1050" u="none" cap="none" strike="noStrike">
                          <a:solidFill>
                            <a:schemeClr val="lt1"/>
                          </a:solidFill>
                          <a:latin typeface="Arial"/>
                          <a:ea typeface="Arial"/>
                          <a:cs typeface="Arial"/>
                          <a:sym typeface="Arial"/>
                        </a:rPr>
                        <a:t>💻Sur une plateforme en ligne</a:t>
                      </a:r>
                      <a:endParaRPr b="1" sz="1050" u="none" cap="none" strike="noStrike">
                        <a:solidFill>
                          <a:schemeClr val="lt1"/>
                        </a:solidFill>
                        <a:latin typeface="Arial"/>
                        <a:ea typeface="Arial"/>
                        <a:cs typeface="Arial"/>
                        <a:sym typeface="Arial"/>
                      </a:endParaRPr>
                    </a:p>
                  </a:txBody>
                  <a:tcPr marT="91425" marB="91425" marR="91425" marL="91425" anchor="ctr">
                    <a:lnL cap="flat" cmpd="sng" w="9525">
                      <a:solidFill>
                        <a:schemeClr val="lt1"/>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E11A81"/>
                    </a:solidFill>
                  </a:tcPr>
                </a:tc>
                <a:tc>
                  <a:txBody>
                    <a:bodyPr/>
                    <a:lstStyle/>
                    <a:p>
                      <a:pPr indent="0" lvl="0" marL="0" marR="0" rtl="0" algn="just">
                        <a:lnSpc>
                          <a:spcPct val="107000"/>
                        </a:lnSpc>
                        <a:spcBef>
                          <a:spcPts val="0"/>
                        </a:spcBef>
                        <a:spcAft>
                          <a:spcPts val="0"/>
                        </a:spcAft>
                        <a:buClr>
                          <a:srgbClr val="000000"/>
                        </a:buClr>
                        <a:buSzPts val="1000"/>
                        <a:buFont typeface="Arial"/>
                        <a:buNone/>
                      </a:pPr>
                      <a:r>
                        <a:rPr lang="fr-FR" sz="1000" u="none" cap="none" strike="noStrike">
                          <a:solidFill>
                            <a:srgbClr val="002060"/>
                          </a:solidFill>
                          <a:latin typeface="Arial"/>
                          <a:ea typeface="Arial"/>
                          <a:cs typeface="Arial"/>
                          <a:sym typeface="Arial"/>
                        </a:rPr>
                        <a:t>Ajouter </a:t>
                      </a:r>
                      <a:r>
                        <a:rPr b="1" lang="fr-FR" sz="1000" u="none" cap="none" strike="noStrike">
                          <a:solidFill>
                            <a:srgbClr val="002060"/>
                          </a:solidFill>
                          <a:latin typeface="Arial"/>
                          <a:ea typeface="Arial"/>
                          <a:cs typeface="Arial"/>
                          <a:sym typeface="Arial"/>
                        </a:rPr>
                        <a:t>1</a:t>
                      </a:r>
                      <a:r>
                        <a:rPr lang="fr-FR" sz="1000" u="none" cap="none" strike="noStrike">
                          <a:solidFill>
                            <a:srgbClr val="002060"/>
                          </a:solidFill>
                          <a:latin typeface="Arial"/>
                          <a:ea typeface="Arial"/>
                          <a:cs typeface="Arial"/>
                          <a:sym typeface="Arial"/>
                        </a:rPr>
                        <a:t> </a:t>
                      </a:r>
                      <a:r>
                        <a:rPr b="1" lang="fr-FR" sz="1000" u="none" cap="none" strike="noStrike">
                          <a:solidFill>
                            <a:srgbClr val="002060"/>
                          </a:solidFill>
                          <a:latin typeface="Arial"/>
                          <a:ea typeface="Arial"/>
                          <a:cs typeface="Arial"/>
                          <a:sym typeface="Arial"/>
                        </a:rPr>
                        <a:t>case à cocher ou 1 mention d’information </a:t>
                      </a:r>
                      <a:r>
                        <a:rPr lang="fr-FR" sz="1000" u="none" cap="none" strike="noStrike">
                          <a:solidFill>
                            <a:srgbClr val="002060"/>
                          </a:solidFill>
                          <a:latin typeface="Arial"/>
                          <a:ea typeface="Arial"/>
                          <a:cs typeface="Arial"/>
                          <a:sym typeface="Arial"/>
                        </a:rPr>
                        <a:t>dans le parcours patient :</a:t>
                      </a:r>
                      <a:endParaRPr sz="1000" u="none" cap="none" strike="noStrike">
                        <a:solidFill>
                          <a:srgbClr val="002060"/>
                        </a:solidFill>
                        <a:latin typeface="Arial"/>
                        <a:ea typeface="Arial"/>
                        <a:cs typeface="Arial"/>
                        <a:sym typeface="Arial"/>
                      </a:endParaRPr>
                    </a:p>
                    <a:p>
                      <a:pPr indent="-153499" lvl="0" marL="179999" marR="0" rtl="0" algn="just">
                        <a:lnSpc>
                          <a:spcPct val="107000"/>
                        </a:lnSpc>
                        <a:spcBef>
                          <a:spcPts val="300"/>
                        </a:spcBef>
                        <a:spcAft>
                          <a:spcPts val="0"/>
                        </a:spcAft>
                        <a:buClr>
                          <a:srgbClr val="002060"/>
                        </a:buClr>
                        <a:buSzPts val="1000"/>
                        <a:buFont typeface="Arial"/>
                        <a:buChar char="●"/>
                      </a:pP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44"/>
                            </a:ext>
                          </a:extLst>
                        </a:rPr>
                        <a:t>de récupération des données sur 1 plateforme de résultats</a:t>
                      </a:r>
                      <a:endParaRP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45"/>
                          </a:ext>
                        </a:extLst>
                      </a:endParaRPr>
                    </a:p>
                    <a:p>
                      <a:pPr indent="-153499" lvl="0" marL="179999" marR="0" rtl="0" algn="just">
                        <a:lnSpc>
                          <a:spcPct val="107000"/>
                        </a:lnSpc>
                        <a:spcBef>
                          <a:spcPts val="0"/>
                        </a:spcBef>
                        <a:spcAft>
                          <a:spcPts val="0"/>
                        </a:spcAft>
                        <a:buClr>
                          <a:srgbClr val="002060"/>
                        </a:buClr>
                        <a:buSzPts val="1000"/>
                        <a:buFont typeface="Arial"/>
                        <a:buChar char="●"/>
                      </a:pPr>
                      <a:r>
                        <a:rPr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146"/>
                            </a:ext>
                          </a:extLst>
                        </a:rPr>
                        <a:t>de récupération de l’ordonnance en ligne (ex. sur le site de prise de RDV offrant cette possibilité)</a:t>
                      </a:r>
                      <a:endParaRPr sz="1000" u="none" cap="none" strike="noStrike">
                        <a:solidFill>
                          <a:srgbClr val="002060"/>
                        </a:solidFill>
                        <a:latin typeface="Arial"/>
                        <a:ea typeface="Arial"/>
                        <a:cs typeface="Arial"/>
                        <a:sym typeface="Arial"/>
                      </a:endParaRPr>
                    </a:p>
                  </a:txBody>
                  <a:tcPr marT="18000" marB="91425" marR="91425" marL="91425" anchor="ctr">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F3F3F3"/>
                    </a:solidFill>
                  </a:tcPr>
                </a:tc>
              </a:tr>
            </a:tbl>
          </a:graphicData>
        </a:graphic>
      </p:graphicFrame>
      <p:pic>
        <p:nvPicPr>
          <p:cNvPr descr="Information on Microsoft " id="169" name="Google Shape;169;g15170c853cb_5_0"/>
          <p:cNvPicPr preferRelativeResize="0"/>
          <p:nvPr/>
        </p:nvPicPr>
        <p:blipFill rotWithShape="1">
          <a:blip r:embed="rId7">
            <a:alphaModFix/>
          </a:blip>
          <a:srcRect b="0" l="0" r="0" t="0"/>
          <a:stretch/>
        </p:blipFill>
        <p:spPr>
          <a:xfrm>
            <a:off x="274450" y="2289675"/>
            <a:ext cx="215550" cy="215550"/>
          </a:xfrm>
          <a:prstGeom prst="rect">
            <a:avLst/>
          </a:prstGeom>
          <a:noFill/>
          <a:ln>
            <a:noFill/>
          </a:ln>
        </p:spPr>
      </p:pic>
      <p:grpSp>
        <p:nvGrpSpPr>
          <p:cNvPr id="170" name="Google Shape;170;g15170c853cb_5_0"/>
          <p:cNvGrpSpPr/>
          <p:nvPr/>
        </p:nvGrpSpPr>
        <p:grpSpPr>
          <a:xfrm>
            <a:off x="0" y="1725700"/>
            <a:ext cx="6844200" cy="315900"/>
            <a:chOff x="0" y="1649500"/>
            <a:chExt cx="6844200" cy="315900"/>
          </a:xfrm>
        </p:grpSpPr>
        <p:sp>
          <p:nvSpPr>
            <p:cNvPr id="171" name="Google Shape;171;g15170c853cb_5_0"/>
            <p:cNvSpPr/>
            <p:nvPr/>
          </p:nvSpPr>
          <p:spPr>
            <a:xfrm>
              <a:off x="0" y="1649500"/>
              <a:ext cx="6844200" cy="315900"/>
            </a:xfrm>
            <a:prstGeom prst="roundRect">
              <a:avLst>
                <a:gd fmla="val 0" name="adj"/>
              </a:avLst>
            </a:prstGeom>
            <a:solidFill>
              <a:srgbClr val="E11A81"/>
            </a:solidFill>
            <a:ln cap="flat" cmpd="sng" w="9525">
              <a:solidFill>
                <a:srgbClr val="E11A8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7000"/>
                </a:lnSpc>
                <a:spcBef>
                  <a:spcPts val="0"/>
                </a:spcBef>
                <a:spcAft>
                  <a:spcPts val="0"/>
                </a:spcAft>
                <a:buClr>
                  <a:schemeClr val="dk1"/>
                </a:buClr>
                <a:buSzPts val="1050"/>
                <a:buFont typeface="Arial"/>
                <a:buNone/>
              </a:pPr>
              <a:r>
                <a:rPr b="1" i="0" lang="fr-FR" sz="1200" u="none" cap="none" strike="noStrike">
                  <a:solidFill>
                    <a:schemeClr val="lt1"/>
                  </a:solidFill>
                  <a:latin typeface="Arial"/>
                  <a:ea typeface="Arial"/>
                  <a:cs typeface="Arial"/>
                  <a:sym typeface="Arial"/>
                </a:rPr>
                <a:t>Quand et comment informer le patient de l’alimentation / consultation du DMP ?</a:t>
              </a:r>
              <a:endParaRPr b="1" i="0" sz="1200" u="none" cap="none" strike="noStrike">
                <a:solidFill>
                  <a:schemeClr val="lt1"/>
                </a:solidFill>
                <a:latin typeface="Arial"/>
                <a:ea typeface="Arial"/>
                <a:cs typeface="Arial"/>
                <a:sym typeface="Arial"/>
              </a:endParaRPr>
            </a:p>
          </p:txBody>
        </p:sp>
        <p:sp>
          <p:nvSpPr>
            <p:cNvPr id="172" name="Google Shape;172;g15170c853cb_5_0"/>
            <p:cNvSpPr/>
            <p:nvPr/>
          </p:nvSpPr>
          <p:spPr>
            <a:xfrm>
              <a:off x="159238" y="1679134"/>
              <a:ext cx="273000" cy="273000"/>
            </a:xfrm>
            <a:prstGeom prst="ellipse">
              <a:avLst/>
            </a:prstGeom>
            <a:solidFill>
              <a:schemeClr val="lt1"/>
            </a:solidFill>
            <a:ln cap="flat" cmpd="sng" w="9525">
              <a:solidFill>
                <a:schemeClr val="dk2"/>
              </a:solidFill>
              <a:prstDash val="solid"/>
              <a:round/>
              <a:headEnd len="sm" w="sm" type="none"/>
              <a:tailEnd len="sm" w="sm" type="none"/>
            </a:ln>
          </p:spPr>
          <p:txBody>
            <a:bodyPr anchorCtr="0" anchor="ctr" bIns="91425" lIns="54000" spcFirstLastPara="1" rIns="91425" wrap="square" tIns="91425">
              <a:noAutofit/>
            </a:bodyPr>
            <a:lstStyle/>
            <a:p>
              <a:pPr indent="0" lvl="0" marL="0" marR="0" rtl="0" algn="ctr">
                <a:lnSpc>
                  <a:spcPct val="100000"/>
                </a:lnSpc>
                <a:spcBef>
                  <a:spcPts val="0"/>
                </a:spcBef>
                <a:spcAft>
                  <a:spcPts val="0"/>
                </a:spcAft>
                <a:buClr>
                  <a:srgbClr val="000000"/>
                </a:buClr>
                <a:buSzPts val="1300"/>
                <a:buFont typeface="Arial"/>
                <a:buNone/>
              </a:pPr>
              <a:r>
                <a:rPr b="1" i="0" lang="fr-FR" sz="1300" u="none" cap="none" strike="noStrike">
                  <a:solidFill>
                    <a:srgbClr val="E11A81"/>
                  </a:solidFill>
                  <a:latin typeface="Arial"/>
                  <a:ea typeface="Arial"/>
                  <a:cs typeface="Arial"/>
                  <a:sym typeface="Arial"/>
                </a:rPr>
                <a:t>2</a:t>
              </a:r>
              <a:endParaRPr b="1" i="0" sz="1300" u="none" cap="none" strike="noStrike">
                <a:solidFill>
                  <a:srgbClr val="E11A81"/>
                </a:solidFill>
                <a:latin typeface="Arial"/>
                <a:ea typeface="Arial"/>
                <a:cs typeface="Arial"/>
                <a:sym typeface="Arial"/>
              </a:endParaRPr>
            </a:p>
          </p:txBody>
        </p:sp>
      </p:grpSp>
      <p:grpSp>
        <p:nvGrpSpPr>
          <p:cNvPr id="173" name="Google Shape;173;g15170c853cb_5_0"/>
          <p:cNvGrpSpPr/>
          <p:nvPr/>
        </p:nvGrpSpPr>
        <p:grpSpPr>
          <a:xfrm>
            <a:off x="13900" y="9386900"/>
            <a:ext cx="6858000" cy="515400"/>
            <a:chOff x="13900" y="9386900"/>
            <a:chExt cx="6858000" cy="515400"/>
          </a:xfrm>
        </p:grpSpPr>
        <p:sp>
          <p:nvSpPr>
            <p:cNvPr id="174" name="Google Shape;174;g15170c853cb_5_0"/>
            <p:cNvSpPr/>
            <p:nvPr/>
          </p:nvSpPr>
          <p:spPr>
            <a:xfrm>
              <a:off x="13900" y="9386900"/>
              <a:ext cx="6858000" cy="515400"/>
            </a:xfrm>
            <a:prstGeom prst="rect">
              <a:avLst/>
            </a:prstGeom>
            <a:solidFill>
              <a:srgbClr val="EAD1DC"/>
            </a:solidFill>
            <a:ln cap="flat" cmpd="sng" w="9525">
              <a:solidFill>
                <a:srgbClr val="EAD1DC"/>
              </a:solidFill>
              <a:prstDash val="solid"/>
              <a:round/>
              <a:headEnd len="sm" w="sm" type="none"/>
              <a:tailEnd len="sm" w="sm" type="none"/>
            </a:ln>
            <a:effectLst>
              <a:outerShdw blurRad="57150" rotWithShape="0" algn="bl" dir="5400000" dist="19050">
                <a:srgbClr val="000000">
                  <a:alpha val="0"/>
                </a:srgbClr>
              </a:outerShdw>
            </a:effectLst>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5" name="Google Shape;175;g15170c853cb_5_0">
              <a:hlinkClick r:id="rId8"/>
            </p:cNvPr>
            <p:cNvPicPr preferRelativeResize="0"/>
            <p:nvPr/>
          </p:nvPicPr>
          <p:blipFill rotWithShape="1">
            <a:blip r:embed="rId9">
              <a:alphaModFix/>
            </a:blip>
            <a:srcRect b="0" l="0" r="0" t="0"/>
            <a:stretch/>
          </p:blipFill>
          <p:spPr>
            <a:xfrm>
              <a:off x="5904902" y="9441184"/>
              <a:ext cx="698547" cy="401779"/>
            </a:xfrm>
            <a:prstGeom prst="rect">
              <a:avLst/>
            </a:prstGeom>
            <a:noFill/>
            <a:ln>
              <a:noFill/>
            </a:ln>
          </p:spPr>
        </p:pic>
        <p:pic>
          <p:nvPicPr>
            <p:cNvPr id="176" name="Google Shape;176;g15170c853cb_5_0"/>
            <p:cNvPicPr preferRelativeResize="0"/>
            <p:nvPr/>
          </p:nvPicPr>
          <p:blipFill rotWithShape="1">
            <a:blip r:embed="rId10">
              <a:alphaModFix/>
            </a:blip>
            <a:srcRect b="0" l="0" r="0" t="0"/>
            <a:stretch/>
          </p:blipFill>
          <p:spPr>
            <a:xfrm>
              <a:off x="4544155" y="9412300"/>
              <a:ext cx="1208493" cy="433618"/>
            </a:xfrm>
            <a:prstGeom prst="rect">
              <a:avLst/>
            </a:prstGeom>
            <a:noFill/>
            <a:ln>
              <a:noFill/>
            </a:ln>
          </p:spPr>
        </p:pic>
        <p:pic>
          <p:nvPicPr>
            <p:cNvPr id="177" name="Google Shape;177;g15170c853cb_5_0"/>
            <p:cNvPicPr preferRelativeResize="0"/>
            <p:nvPr/>
          </p:nvPicPr>
          <p:blipFill rotWithShape="1">
            <a:blip r:embed="rId11">
              <a:alphaModFix/>
            </a:blip>
            <a:srcRect b="0" l="0" r="0" t="0"/>
            <a:stretch/>
          </p:blipFill>
          <p:spPr>
            <a:xfrm>
              <a:off x="3656900" y="9414144"/>
              <a:ext cx="817339" cy="463581"/>
            </a:xfrm>
            <a:prstGeom prst="rect">
              <a:avLst/>
            </a:prstGeom>
            <a:noFill/>
            <a:ln>
              <a:noFill/>
            </a:ln>
          </p:spPr>
        </p:pic>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g1336f334ee9_7_122"/>
          <p:cNvSpPr/>
          <p:nvPr/>
        </p:nvSpPr>
        <p:spPr>
          <a:xfrm>
            <a:off x="-1079600" y="427475"/>
            <a:ext cx="9989874" cy="1590239"/>
          </a:xfrm>
          <a:custGeom>
            <a:rect b="b" l="l" r="r" t="t"/>
            <a:pathLst>
              <a:path extrusionOk="0" h="2706790" w="4251010">
                <a:moveTo>
                  <a:pt x="8278" y="805016"/>
                </a:moveTo>
                <a:cubicBezTo>
                  <a:pt x="110344" y="367507"/>
                  <a:pt x="1380577" y="-135601"/>
                  <a:pt x="2087699" y="33577"/>
                </a:cubicBezTo>
                <a:cubicBezTo>
                  <a:pt x="2794821" y="202755"/>
                  <a:pt x="4251010" y="1088245"/>
                  <a:pt x="4251010" y="1820084"/>
                </a:cubicBezTo>
                <a:cubicBezTo>
                  <a:pt x="4251010" y="2551923"/>
                  <a:pt x="2182424" y="2827812"/>
                  <a:pt x="1475302" y="2658634"/>
                </a:cubicBezTo>
                <a:cubicBezTo>
                  <a:pt x="768180" y="2489456"/>
                  <a:pt x="-93788" y="1242525"/>
                  <a:pt x="8278" y="805016"/>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84" name="Google Shape;184;g1336f334ee9_7_122"/>
          <p:cNvSpPr/>
          <p:nvPr/>
        </p:nvSpPr>
        <p:spPr>
          <a:xfrm>
            <a:off x="10075" y="-11200"/>
            <a:ext cx="6858000" cy="474900"/>
          </a:xfrm>
          <a:prstGeom prst="rect">
            <a:avLst/>
          </a:prstGeom>
          <a:solidFill>
            <a:srgbClr val="EAD1DC"/>
          </a:solidFill>
          <a:ln cap="flat" cmpd="sng" w="9525">
            <a:solidFill>
              <a:srgbClr val="EAD1D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 name="Google Shape;185;g1336f334ee9_7_122"/>
          <p:cNvSpPr/>
          <p:nvPr/>
        </p:nvSpPr>
        <p:spPr>
          <a:xfrm>
            <a:off x="188722" y="-20425"/>
            <a:ext cx="5969400" cy="474900"/>
          </a:xfrm>
          <a:prstGeom prst="roundRect">
            <a:avLst>
              <a:gd fmla="val 16667" name="adj"/>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1400"/>
              <a:buFont typeface="Arial"/>
              <a:buNone/>
            </a:pPr>
            <a:r>
              <a:rPr b="1" i="0" lang="fr-FR" sz="1400" u="none" cap="none" strike="noStrike">
                <a:solidFill>
                  <a:srgbClr val="E11A81"/>
                </a:solidFill>
                <a:latin typeface="Arial"/>
                <a:ea typeface="Arial"/>
                <a:cs typeface="Arial"/>
                <a:sym typeface="Arial"/>
              </a:rPr>
              <a:t>PROPOSITIONS DE MENTIONS D’INFORMATION (1/2)</a:t>
            </a:r>
            <a:endParaRPr b="1" i="0" sz="1400" u="none" cap="none" strike="noStrike">
              <a:solidFill>
                <a:srgbClr val="E11A81"/>
              </a:solidFill>
              <a:latin typeface="Arial"/>
              <a:ea typeface="Arial"/>
              <a:cs typeface="Arial"/>
              <a:sym typeface="Arial"/>
            </a:endParaRPr>
          </a:p>
        </p:txBody>
      </p:sp>
      <p:pic>
        <p:nvPicPr>
          <p:cNvPr descr="Mon Espace Santé | G_NIUS" id="186" name="Google Shape;186;g1336f334ee9_7_122">
            <a:hlinkClick r:id="rId3"/>
          </p:cNvPr>
          <p:cNvPicPr preferRelativeResize="0"/>
          <p:nvPr/>
        </p:nvPicPr>
        <p:blipFill rotWithShape="1">
          <a:blip r:embed="rId4">
            <a:alphaModFix/>
          </a:blip>
          <a:srcRect b="0" l="0" r="0" t="0"/>
          <a:stretch/>
        </p:blipFill>
        <p:spPr>
          <a:xfrm>
            <a:off x="6158250" y="-12525"/>
            <a:ext cx="713639" cy="474900"/>
          </a:xfrm>
          <a:prstGeom prst="rect">
            <a:avLst/>
          </a:prstGeom>
          <a:noFill/>
          <a:ln>
            <a:noFill/>
          </a:ln>
        </p:spPr>
      </p:pic>
      <p:sp>
        <p:nvSpPr>
          <p:cNvPr id="187" name="Google Shape;187;g1336f334ee9_7_122"/>
          <p:cNvSpPr/>
          <p:nvPr/>
        </p:nvSpPr>
        <p:spPr>
          <a:xfrm>
            <a:off x="183450" y="2662075"/>
            <a:ext cx="6491100" cy="1879200"/>
          </a:xfrm>
          <a:prstGeom prst="rect">
            <a:avLst/>
          </a:prstGeom>
          <a:solidFill>
            <a:srgbClr val="F3F3F3"/>
          </a:solidFill>
          <a:ln>
            <a:noFill/>
          </a:ln>
        </p:spPr>
        <p:txBody>
          <a:bodyPr anchorCtr="0" anchor="ctr" bIns="91425" lIns="91425" spcFirstLastPara="1" rIns="91425" wrap="square" tIns="91425">
            <a:noAutofit/>
          </a:bodyPr>
          <a:lstStyle/>
          <a:p>
            <a:pPr indent="0" lvl="0" marL="0" marR="0" rtl="0" algn="l">
              <a:lnSpc>
                <a:spcPct val="115000"/>
              </a:lnSpc>
              <a:spcBef>
                <a:spcPts val="600"/>
              </a:spcBef>
              <a:spcAft>
                <a:spcPts val="0"/>
              </a:spcAft>
              <a:buClr>
                <a:schemeClr val="dk1"/>
              </a:buClr>
              <a:buSzPts val="1100"/>
              <a:buFont typeface="Arial"/>
              <a:buNone/>
            </a:pPr>
            <a:r>
              <a:rPr b="0" i="0" lang="fr-FR" sz="1050" u="none" cap="none" strike="noStrike">
                <a:solidFill>
                  <a:srgbClr val="0C419A"/>
                </a:solidFill>
                <a:uFill>
                  <a:noFill/>
                </a:uFill>
                <a:latin typeface="Arial"/>
                <a:ea typeface="Arial"/>
                <a:cs typeface="Arial"/>
                <a:sym typeface="Arial"/>
                <a:hlinkClick r:id="rId5">
                  <a:extLst>
                    <a:ext uri="{A12FA001-AC4F-418D-AE19-62706E023703}">
                      <ahyp:hlinkClr val="tx"/>
                    </a:ext>
                  </a:extLst>
                </a:hlinkClick>
              </a:rPr>
              <a:t>💡</a:t>
            </a:r>
            <a:r>
              <a:rPr b="0" i="0" lang="fr-FR" sz="1000" u="none" cap="none" strike="noStrike">
                <a:solidFill>
                  <a:srgbClr val="0C419A"/>
                </a:solidFill>
                <a:latin typeface="Arial"/>
                <a:ea typeface="Arial"/>
                <a:cs typeface="Arial"/>
                <a:sym typeface="Arial"/>
              </a:rPr>
              <a:t>Afin de participer efficacement à votre prise en charge,</a:t>
            </a:r>
            <a:r>
              <a:rPr b="0" i="1" lang="fr-FR" sz="1000" u="none" cap="none" strike="noStrike">
                <a:solidFill>
                  <a:srgbClr val="0C419A"/>
                </a:solidFill>
                <a:highlight>
                  <a:srgbClr val="D9D9D9"/>
                </a:highlight>
                <a:latin typeface="Arial"/>
                <a:ea typeface="Arial"/>
                <a:cs typeface="Arial"/>
                <a:sym typeface="Arial"/>
              </a:rPr>
              <a:t> [“nom de l’établissement/ du professionnel” ou à défaut “Votre professionnel de santé”]</a:t>
            </a:r>
            <a:r>
              <a:rPr b="0" i="1" lang="fr-FR" sz="1000" u="none" cap="none" strike="noStrike">
                <a:solidFill>
                  <a:srgbClr val="0C419A"/>
                </a:solidFill>
                <a:latin typeface="Arial"/>
                <a:ea typeface="Arial"/>
                <a:cs typeface="Arial"/>
                <a:sym typeface="Arial"/>
              </a:rPr>
              <a:t> </a:t>
            </a:r>
            <a:r>
              <a:rPr b="0" i="0" lang="fr-FR" sz="1000" u="none" cap="none" strike="noStrike">
                <a:solidFill>
                  <a:srgbClr val="0C419A"/>
                </a:solidFill>
                <a:latin typeface="Arial"/>
                <a:ea typeface="Arial"/>
                <a:cs typeface="Arial"/>
                <a:sym typeface="Arial"/>
              </a:rPr>
              <a:t>alimentera </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47"/>
                  </a:ext>
                </a:extLst>
              </a:rPr>
              <a:t>votre profil Mon espace santé</a:t>
            </a:r>
            <a:r>
              <a:rPr b="0" i="0" lang="fr-FR" sz="1000" u="none" cap="none" strike="noStrike">
                <a:solidFill>
                  <a:srgbClr val="0C419A"/>
                </a:solidFill>
                <a:latin typeface="Arial"/>
                <a:ea typeface="Arial"/>
                <a:cs typeface="Arial"/>
                <a:sym typeface="Arial"/>
              </a:rPr>
              <a:t> en y déposant vos documents utiles à la prévention, la continuité</a:t>
            </a:r>
            <a:r>
              <a:rPr b="0" i="1" lang="fr-FR" sz="1000" u="none" cap="none" strike="noStrike">
                <a:solidFill>
                  <a:srgbClr val="0C419A"/>
                </a:solidFill>
                <a:latin typeface="Arial"/>
                <a:ea typeface="Arial"/>
                <a:cs typeface="Arial"/>
                <a:sym typeface="Arial"/>
              </a:rPr>
              <a:t> e</a:t>
            </a:r>
            <a:r>
              <a:rPr b="0" i="0" lang="fr-FR" sz="1000" u="none" cap="none" strike="noStrike">
                <a:solidFill>
                  <a:srgbClr val="0C419A"/>
                </a:solidFill>
                <a:latin typeface="Arial"/>
                <a:ea typeface="Arial"/>
                <a:cs typeface="Arial"/>
                <a:sym typeface="Arial"/>
              </a:rPr>
              <a:t>t la coordination de vos soins. </a:t>
            </a:r>
            <a:endParaRPr b="0" i="0" sz="1000" u="none" cap="none" strike="noStrike">
              <a:solidFill>
                <a:srgbClr val="0C419A"/>
              </a:solidFill>
              <a:latin typeface="Arial"/>
              <a:ea typeface="Arial"/>
              <a:cs typeface="Arial"/>
              <a:sym typeface="Arial"/>
            </a:endParaRPr>
          </a:p>
          <a:p>
            <a:pPr indent="0" lvl="0" marL="0" marR="0" rtl="0" algn="l">
              <a:lnSpc>
                <a:spcPct val="115000"/>
              </a:lnSpc>
              <a:spcBef>
                <a:spcPts val="600"/>
              </a:spcBef>
              <a:spcAft>
                <a:spcPts val="0"/>
              </a:spcAft>
              <a:buClr>
                <a:schemeClr val="dk1"/>
              </a:buClr>
              <a:buSzPts val="1100"/>
              <a:buFont typeface="Arial"/>
              <a:buNone/>
            </a:pPr>
            <a:r>
              <a:rPr b="0" i="0" lang="fr-FR" sz="1000" u="none" cap="none" strike="noStrike">
                <a:solidFill>
                  <a:srgbClr val="0C419A"/>
                </a:solidFill>
                <a:latin typeface="Arial"/>
                <a:ea typeface="Arial"/>
                <a:cs typeface="Arial"/>
                <a:sym typeface="Arial"/>
              </a:rPr>
              <a:t>Vous pouvez vous y opposer pour un motif légitime </a:t>
            </a:r>
            <a:r>
              <a:rPr b="0" i="1" lang="fr-FR" sz="1000" u="none" cap="none" strike="noStrike">
                <a:solidFill>
                  <a:srgbClr val="0C419A"/>
                </a:solidFill>
                <a:highlight>
                  <a:srgbClr val="D9D9D9"/>
                </a:highlight>
                <a:latin typeface="Arial"/>
                <a:ea typeface="Arial"/>
                <a:cs typeface="Arial"/>
                <a:sym typeface="Arial"/>
              </a:rPr>
              <a:t>[expliciter la méthode, qui peut être différente selon les canaux (information orale, plateforme en ligne, information sur des documents, etc.)]</a:t>
            </a:r>
            <a:r>
              <a:rPr b="0" i="0" lang="fr-FR" sz="1000" u="none" cap="none" strike="noStrike">
                <a:solidFill>
                  <a:srgbClr val="0C419A"/>
                </a:solidFill>
                <a:latin typeface="Arial"/>
                <a:ea typeface="Arial"/>
                <a:cs typeface="Arial"/>
                <a:sym typeface="Arial"/>
              </a:rPr>
              <a:t>. </a:t>
            </a:r>
            <a:endParaRPr b="0" i="0" sz="1000" u="none" cap="none" strike="noStrike">
              <a:solidFill>
                <a:srgbClr val="0C419A"/>
              </a:solidFill>
              <a:latin typeface="Arial"/>
              <a:ea typeface="Arial"/>
              <a:cs typeface="Arial"/>
              <a:sym typeface="Arial"/>
            </a:endParaRPr>
          </a:p>
          <a:p>
            <a:pPr indent="0" lvl="0" marL="0" marR="0" rtl="0" algn="l">
              <a:lnSpc>
                <a:spcPct val="115000"/>
              </a:lnSpc>
              <a:spcBef>
                <a:spcPts val="600"/>
              </a:spcBef>
              <a:spcAft>
                <a:spcPts val="600"/>
              </a:spcAft>
              <a:buClr>
                <a:schemeClr val="dk1"/>
              </a:buClr>
              <a:buSzPts val="1100"/>
              <a:buFont typeface="Arial"/>
              <a:buNone/>
            </a:pP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48"/>
                  </a:ext>
                </a:extLst>
              </a:rPr>
              <a:t>🔐</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49"/>
                  </a:ext>
                </a:extLst>
              </a:rPr>
              <a:t>Vous pouvez gérer la confidentialité de vos données </a:t>
            </a:r>
            <a:r>
              <a:rPr b="0" i="0" lang="fr-FR" sz="1000" u="none" cap="none" strike="noStrike">
                <a:solidFill>
                  <a:srgbClr val="0C419A"/>
                </a:solidFill>
                <a:latin typeface="Arial"/>
                <a:ea typeface="Arial"/>
                <a:cs typeface="Arial"/>
                <a:sym typeface="Arial"/>
              </a:rPr>
              <a:t>(par exemple masquer un ou tous vos documents, bloquer des professionnels de santé, ou </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50"/>
                  </a:ext>
                </a:extLst>
              </a:rPr>
              <a:t>clôturer </a:t>
            </a:r>
            <a:r>
              <a:rPr b="0" i="0" lang="fr-FR" sz="1000" u="none" cap="none" strike="noStrike">
                <a:solidFill>
                  <a:srgbClr val="0C419A"/>
                </a:solidFill>
                <a:latin typeface="Arial"/>
                <a:ea typeface="Arial"/>
                <a:cs typeface="Arial"/>
                <a:sym typeface="Arial"/>
              </a:rPr>
              <a:t>Mon </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51"/>
                  </a:ext>
                </a:extLst>
              </a:rPr>
              <a:t>espace santé</a:t>
            </a:r>
            <a:r>
              <a:rPr b="0" i="0" lang="fr-FR" sz="1000" u="none" cap="none" strike="noStrike">
                <a:solidFill>
                  <a:srgbClr val="0C419A"/>
                </a:solidFill>
                <a:latin typeface="Arial"/>
                <a:ea typeface="Arial"/>
                <a:cs typeface="Arial"/>
                <a:sym typeface="Arial"/>
              </a:rPr>
              <a:t>) sur </a:t>
            </a:r>
            <a:r>
              <a:rPr b="0" i="0" lang="fr-FR" sz="1000" u="sng" cap="none" strike="noStrike">
                <a:solidFill>
                  <a:schemeClr val="hlink"/>
                </a:solidFill>
                <a:latin typeface="Arial"/>
                <a:ea typeface="Arial"/>
                <a:cs typeface="Arial"/>
                <a:sym typeface="Arial"/>
                <a:hlinkClick r:id="rId6"/>
                <a:extLst>
                  <a:ext uri="http://customooxmlschemas.google.com/">
                    <go:slidesCustomData xmlns:go="http://customooxmlschemas.google.com/" textRoundtripDataId="152"/>
                  </a:ext>
                </a:extLst>
              </a:rPr>
              <a:t> www.monespacesante.fr</a:t>
            </a:r>
            <a:r>
              <a:rPr b="0" i="0" lang="fr-FR" sz="1000" u="none" cap="none" strike="noStrike">
                <a:solidFill>
                  <a:srgbClr val="0C419A"/>
                </a:solidFill>
                <a:latin typeface="Arial"/>
                <a:ea typeface="Arial"/>
                <a:cs typeface="Arial"/>
                <a:sym typeface="Arial"/>
              </a:rPr>
              <a:t>. </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53"/>
                  </a:ext>
                </a:extLst>
              </a:rPr>
              <a:t>Pour </a:t>
            </a:r>
            <a:r>
              <a:rPr b="0" i="0" lang="fr-FR" sz="1000" u="none" cap="none" strike="noStrike">
                <a:solidFill>
                  <a:srgbClr val="0C419A"/>
                </a:solidFill>
                <a:latin typeface="Arial"/>
                <a:ea typeface="Arial"/>
                <a:cs typeface="Arial"/>
                <a:sym typeface="Arial"/>
              </a:rPr>
              <a:t>plus d’informations sur vos droits, vous pouvez consulter la FAQ Mon espace santé disponible sur </a:t>
            </a:r>
            <a:r>
              <a:rPr b="0" i="0" lang="fr-FR" sz="1000" u="sng" cap="none" strike="noStrike">
                <a:solidFill>
                  <a:srgbClr val="1A73E8"/>
                </a:solidFill>
                <a:latin typeface="Arial"/>
                <a:ea typeface="Arial"/>
                <a:cs typeface="Arial"/>
                <a:sym typeface="Arial"/>
                <a:hlinkClick r:id="rId7">
                  <a:extLst>
                    <a:ext uri="{A12FA001-AC4F-418D-AE19-62706E023703}">
                      <ahyp:hlinkClr val="tx"/>
                    </a:ext>
                  </a:extLst>
                </a:hlinkClick>
              </a:rPr>
              <a:t>www.monespacesante.fr/questions-frequentes</a:t>
            </a:r>
            <a:r>
              <a:rPr b="0" i="0" lang="fr-FR" sz="1000" u="none" cap="none" strike="noStrike">
                <a:solidFill>
                  <a:srgbClr val="0C419A"/>
                </a:solidFill>
                <a:latin typeface="Arial"/>
                <a:ea typeface="Arial"/>
                <a:cs typeface="Arial"/>
                <a:sym typeface="Arial"/>
              </a:rPr>
              <a:t> ou contacter le support Mon espace santé au 34 22. </a:t>
            </a:r>
            <a:endParaRPr b="0" i="0" sz="1000" u="none" cap="none" strike="noStrike">
              <a:solidFill>
                <a:srgbClr val="0C419A"/>
              </a:solidFill>
              <a:latin typeface="Arial"/>
              <a:ea typeface="Arial"/>
              <a:cs typeface="Arial"/>
              <a:sym typeface="Arial"/>
            </a:endParaRPr>
          </a:p>
        </p:txBody>
      </p:sp>
      <p:sp>
        <p:nvSpPr>
          <p:cNvPr id="188" name="Google Shape;188;g1336f334ee9_7_122"/>
          <p:cNvSpPr txBox="1"/>
          <p:nvPr/>
        </p:nvSpPr>
        <p:spPr>
          <a:xfrm>
            <a:off x="545225" y="536325"/>
            <a:ext cx="5753400" cy="1284300"/>
          </a:xfrm>
          <a:prstGeom prst="rect">
            <a:avLst/>
          </a:prstGeom>
          <a:noFill/>
          <a:ln>
            <a:noFill/>
          </a:ln>
        </p:spPr>
        <p:txBody>
          <a:bodyPr anchorCtr="0" anchor="t" bIns="91425" lIns="91425" spcFirstLastPara="1" rIns="91425" wrap="square" tIns="91425">
            <a:spAutoFit/>
          </a:bodyPr>
          <a:lstStyle/>
          <a:p>
            <a:pPr indent="0" lvl="0" marL="0" marR="0" rtl="0" algn="ctr">
              <a:lnSpc>
                <a:spcPct val="107000"/>
              </a:lnSpc>
              <a:spcBef>
                <a:spcPts val="400"/>
              </a:spcBef>
              <a:spcAft>
                <a:spcPts val="0"/>
              </a:spcAft>
              <a:buClr>
                <a:srgbClr val="000000"/>
              </a:buClr>
              <a:buSzPts val="1200"/>
              <a:buFont typeface="Arial"/>
              <a:buNone/>
            </a:pPr>
            <a:r>
              <a:rPr b="1" i="0" lang="fr-FR" sz="1200" u="none" cap="none" strike="noStrike">
                <a:solidFill>
                  <a:srgbClr val="002060"/>
                </a:solidFill>
                <a:latin typeface="Arial"/>
                <a:ea typeface="Arial"/>
                <a:cs typeface="Arial"/>
                <a:sym typeface="Arial"/>
              </a:rPr>
              <a:t>💡 Recommandations générales pour rendre la mention claire et lisible </a:t>
            </a:r>
            <a:endParaRPr b="0" i="0" sz="1100" u="none" cap="none" strike="noStrike">
              <a:solidFill>
                <a:srgbClr val="002060"/>
              </a:solidFill>
              <a:latin typeface="Arial"/>
              <a:ea typeface="Arial"/>
              <a:cs typeface="Arial"/>
              <a:sym typeface="Arial"/>
            </a:endParaRPr>
          </a:p>
          <a:p>
            <a:pPr indent="0" lvl="0" marL="0" marR="0" rtl="0" algn="l">
              <a:lnSpc>
                <a:spcPct val="107000"/>
              </a:lnSpc>
              <a:spcBef>
                <a:spcPts val="400"/>
              </a:spcBef>
              <a:spcAft>
                <a:spcPts val="0"/>
              </a:spcAft>
              <a:buClr>
                <a:srgbClr val="000000"/>
              </a:buClr>
              <a:buSzPts val="1100"/>
              <a:buFont typeface="Arial"/>
              <a:buNone/>
            </a:pPr>
            <a:r>
              <a:rPr b="0" i="0" lang="fr-FR" sz="1100" u="none" cap="none" strike="noStrike">
                <a:solidFill>
                  <a:srgbClr val="002060"/>
                </a:solidFill>
                <a:latin typeface="Arial"/>
                <a:ea typeface="Arial"/>
                <a:cs typeface="Arial"/>
                <a:sym typeface="Arial"/>
              </a:rPr>
              <a:t>✔️</a:t>
            </a:r>
            <a:r>
              <a:rPr b="0" i="0" lang="fr-FR" sz="1050" u="none" cap="none" strike="noStrike">
                <a:solidFill>
                  <a:srgbClr val="002060"/>
                </a:solidFill>
                <a:latin typeface="Arial"/>
                <a:ea typeface="Arial"/>
                <a:cs typeface="Arial"/>
                <a:sym typeface="Arial"/>
              </a:rPr>
              <a:t>Utiliser un vocabulaire compréhensible par le patient en évitant le jargon </a:t>
            </a:r>
            <a:endParaRPr b="0" i="0" sz="1050" u="none" cap="none" strike="noStrike">
              <a:solidFill>
                <a:srgbClr val="002060"/>
              </a:solidFill>
              <a:latin typeface="Arial"/>
              <a:ea typeface="Arial"/>
              <a:cs typeface="Arial"/>
              <a:sym typeface="Arial"/>
              <a:extLst>
                <a:ext uri="http://customooxmlschemas.google.com/">
                  <go:slidesCustomData xmlns:go="http://customooxmlschemas.google.com/" textRoundtripDataId="154"/>
                </a:ext>
              </a:extLst>
            </a:endParaRPr>
          </a:p>
          <a:p>
            <a:pPr indent="0" lvl="0" marL="0" marR="0" rtl="0" algn="l">
              <a:lnSpc>
                <a:spcPct val="107000"/>
              </a:lnSpc>
              <a:spcBef>
                <a:spcPts val="400"/>
              </a:spcBef>
              <a:spcAft>
                <a:spcPts val="0"/>
              </a:spcAft>
              <a:buClr>
                <a:schemeClr val="dk1"/>
              </a:buClr>
              <a:buSzPts val="1100"/>
              <a:buFont typeface="Arial"/>
              <a:buNone/>
            </a:pPr>
            <a:r>
              <a:rPr b="0" i="0" lang="fr-FR" sz="1100" u="none" cap="none" strike="noStrike">
                <a:solidFill>
                  <a:srgbClr val="002060"/>
                </a:solidFill>
                <a:latin typeface="Arial"/>
                <a:ea typeface="Arial"/>
                <a:cs typeface="Arial"/>
                <a:sym typeface="Arial"/>
              </a:rPr>
              <a:t>✔️</a:t>
            </a:r>
            <a:r>
              <a:rPr b="0" i="0" lang="fr-FR" sz="1050" u="none" cap="none" strike="noStrike">
                <a:solidFill>
                  <a:srgbClr val="002060"/>
                </a:solidFill>
                <a:latin typeface="Arial"/>
                <a:ea typeface="Arial"/>
                <a:cs typeface="Arial"/>
                <a:sym typeface="Arial"/>
              </a:rPr>
              <a:t> E</a:t>
            </a:r>
            <a:r>
              <a:rPr b="0" i="0" lang="fr-FR" sz="1050" u="none" cap="none" strike="noStrike">
                <a:solidFill>
                  <a:srgbClr val="002060"/>
                </a:solidFill>
                <a:latin typeface="Arial"/>
                <a:ea typeface="Arial"/>
                <a:cs typeface="Arial"/>
                <a:sym typeface="Arial"/>
                <a:extLst>
                  <a:ext uri="http://customooxmlschemas.google.com/">
                    <go:slidesCustomData xmlns:go="http://customooxmlschemas.google.com/" textRoundtripDataId="155"/>
                  </a:ext>
                </a:extLst>
              </a:rPr>
              <a:t>xpliquer au patient comment faire concrètement</a:t>
            </a:r>
            <a:r>
              <a:rPr b="0" i="0" lang="fr-FR" sz="1050" u="none" cap="none" strike="noStrike">
                <a:solidFill>
                  <a:srgbClr val="002060"/>
                </a:solidFill>
                <a:latin typeface="Arial"/>
                <a:ea typeface="Arial"/>
                <a:cs typeface="Arial"/>
                <a:sym typeface="Arial"/>
                <a:extLst>
                  <a:ext uri="http://customooxmlschemas.google.com/">
                    <go:slidesCustomData xmlns:go="http://customooxmlschemas.google.com/" textRoundtripDataId="156"/>
                  </a:ext>
                </a:extLst>
              </a:rPr>
              <a:t> s'il souhaite s'opposer</a:t>
            </a:r>
            <a:endParaRPr b="1" i="0" sz="1050" u="none" cap="none" strike="noStrike">
              <a:solidFill>
                <a:srgbClr val="002060"/>
              </a:solidFill>
              <a:latin typeface="Arial"/>
              <a:ea typeface="Arial"/>
              <a:cs typeface="Arial"/>
              <a:sym typeface="Arial"/>
            </a:endParaRPr>
          </a:p>
          <a:p>
            <a:pPr indent="0" lvl="0" marL="0" marR="0" rtl="0" algn="l">
              <a:lnSpc>
                <a:spcPct val="107000"/>
              </a:lnSpc>
              <a:spcBef>
                <a:spcPts val="400"/>
              </a:spcBef>
              <a:spcAft>
                <a:spcPts val="0"/>
              </a:spcAft>
              <a:buClr>
                <a:schemeClr val="dk1"/>
              </a:buClr>
              <a:buSzPts val="1100"/>
              <a:buFont typeface="Arial"/>
              <a:buNone/>
            </a:pPr>
            <a:r>
              <a:rPr b="1" i="0" lang="fr-FR" sz="1050" u="none" cap="none" strike="noStrike">
                <a:solidFill>
                  <a:srgbClr val="002060"/>
                </a:solidFill>
                <a:latin typeface="Arial"/>
                <a:ea typeface="Arial"/>
                <a:cs typeface="Arial"/>
                <a:sym typeface="Arial"/>
              </a:rPr>
              <a:t>❌ </a:t>
            </a:r>
            <a:r>
              <a:rPr b="0" i="0" lang="fr-FR" sz="1050" u="none" cap="none" strike="noStrike">
                <a:solidFill>
                  <a:srgbClr val="002060"/>
                </a:solidFill>
                <a:latin typeface="Arial"/>
                <a:ea typeface="Arial"/>
                <a:cs typeface="Arial"/>
                <a:sym typeface="Arial"/>
              </a:rPr>
              <a:t>Éviter le renvoi vers une note de bas de page, un texte en police 7 ou un texte de 15 lignes</a:t>
            </a:r>
            <a:endParaRPr b="0" i="0" sz="1050" u="none" cap="none" strike="noStrike">
              <a:solidFill>
                <a:srgbClr val="002060"/>
              </a:solidFill>
              <a:latin typeface="Arial"/>
              <a:ea typeface="Arial"/>
              <a:cs typeface="Arial"/>
              <a:sym typeface="Arial"/>
            </a:endParaRPr>
          </a:p>
          <a:p>
            <a:pPr indent="0" lvl="0" marL="0" marR="0" rtl="0" algn="l">
              <a:lnSpc>
                <a:spcPct val="107000"/>
              </a:lnSpc>
              <a:spcBef>
                <a:spcPts val="400"/>
              </a:spcBef>
              <a:spcAft>
                <a:spcPts val="0"/>
              </a:spcAft>
              <a:buClr>
                <a:srgbClr val="000000"/>
              </a:buClr>
              <a:buSzPts val="1100"/>
              <a:buFont typeface="Arial"/>
              <a:buNone/>
            </a:pPr>
            <a:r>
              <a:rPr b="0" i="0" lang="fr-FR" sz="1050" u="none" cap="none" strike="noStrike">
                <a:solidFill>
                  <a:srgbClr val="002060"/>
                </a:solidFill>
                <a:latin typeface="Arial"/>
                <a:ea typeface="Arial"/>
                <a:cs typeface="Arial"/>
                <a:sym typeface="Arial"/>
              </a:rPr>
              <a:t>❌ Ne pas noyer l’information principale dans un flot d’informations complémentaires </a:t>
            </a:r>
            <a:endParaRPr b="0" i="0" sz="1050" u="none" cap="none" strike="noStrike">
              <a:solidFill>
                <a:srgbClr val="002060"/>
              </a:solidFill>
              <a:latin typeface="Arial"/>
              <a:ea typeface="Arial"/>
              <a:cs typeface="Arial"/>
              <a:sym typeface="Arial"/>
            </a:endParaRPr>
          </a:p>
        </p:txBody>
      </p:sp>
      <p:sp>
        <p:nvSpPr>
          <p:cNvPr id="189" name="Google Shape;189;g1336f334ee9_7_122"/>
          <p:cNvSpPr/>
          <p:nvPr/>
        </p:nvSpPr>
        <p:spPr>
          <a:xfrm>
            <a:off x="183450" y="2355250"/>
            <a:ext cx="3333900" cy="328200"/>
          </a:xfrm>
          <a:prstGeom prst="rect">
            <a:avLst/>
          </a:prstGeom>
          <a:solidFill>
            <a:srgbClr val="2458A1"/>
          </a:solidFill>
          <a:ln>
            <a:noFill/>
          </a:ln>
        </p:spPr>
        <p:txBody>
          <a:bodyPr anchorCtr="0" anchor="ctr" bIns="91425" lIns="91425" spcFirstLastPara="1" rIns="91425" wrap="square" tIns="91425">
            <a:noAutofit/>
          </a:bodyPr>
          <a:lstStyle/>
          <a:p>
            <a:pPr indent="0" lvl="0" marL="0" marR="0" rtl="0" algn="l">
              <a:lnSpc>
                <a:spcPct val="107000"/>
              </a:lnSpc>
              <a:spcBef>
                <a:spcPts val="0"/>
              </a:spcBef>
              <a:spcAft>
                <a:spcPts val="0"/>
              </a:spcAft>
              <a:buClr>
                <a:srgbClr val="000000"/>
              </a:buClr>
              <a:buSzPts val="1200"/>
              <a:buFont typeface="Arial"/>
              <a:buNone/>
            </a:pPr>
            <a:r>
              <a:rPr b="0" i="0" lang="fr-FR" sz="1200" u="sng" cap="none" strike="noStrike">
                <a:solidFill>
                  <a:srgbClr val="2458A1"/>
                </a:solidFill>
                <a:latin typeface="Arial"/>
                <a:ea typeface="Arial"/>
                <a:cs typeface="Arial"/>
                <a:sym typeface="Arial"/>
                <a:hlinkClick r:id="rId8">
                  <a:extLst>
                    <a:ext uri="{A12FA001-AC4F-418D-AE19-62706E023703}">
                      <ahyp:hlinkClr val="tx"/>
                    </a:ext>
                  </a:extLst>
                </a:hlinkClick>
                <a:extLst>
                  <a:ext uri="http://customooxmlschemas.google.com/">
                    <go:slidesCustomData xmlns:go="http://customooxmlschemas.google.com/" textRoundtripDataId="157"/>
                  </a:ext>
                </a:extLst>
              </a:rPr>
              <a:t>🖊️</a:t>
            </a:r>
            <a:r>
              <a:rPr b="1" i="0" lang="fr-FR" sz="1200" u="none" cap="none" strike="noStrike">
                <a:solidFill>
                  <a:schemeClr val="lt1"/>
                </a:solidFill>
                <a:latin typeface="Arial"/>
                <a:ea typeface="Arial"/>
                <a:cs typeface="Arial"/>
                <a:sym typeface="Arial"/>
                <a:extLst>
                  <a:ext uri="http://customooxmlschemas.google.com/">
                    <go:slidesCustomData xmlns:go="http://customooxmlschemas.google.com/" textRoundtripDataId="158"/>
                  </a:ext>
                </a:extLst>
              </a:rPr>
              <a:t>ALIMENTATION </a:t>
            </a:r>
            <a:r>
              <a:rPr b="1" i="0" lang="fr-FR" sz="1200" u="none" cap="none" strike="noStrike">
                <a:solidFill>
                  <a:schemeClr val="lt1"/>
                </a:solidFill>
                <a:latin typeface="Arial"/>
                <a:ea typeface="Arial"/>
                <a:cs typeface="Arial"/>
                <a:sym typeface="Arial"/>
              </a:rPr>
              <a:t>DMP</a:t>
            </a:r>
            <a:endParaRPr b="1" i="0" sz="1200" u="none" cap="none" strike="noStrike">
              <a:solidFill>
                <a:schemeClr val="lt1"/>
              </a:solidFill>
              <a:latin typeface="Arial"/>
              <a:ea typeface="Arial"/>
              <a:cs typeface="Arial"/>
              <a:sym typeface="Arial"/>
            </a:endParaRPr>
          </a:p>
        </p:txBody>
      </p:sp>
      <p:sp>
        <p:nvSpPr>
          <p:cNvPr id="190" name="Google Shape;190;g1336f334ee9_7_122"/>
          <p:cNvSpPr/>
          <p:nvPr/>
        </p:nvSpPr>
        <p:spPr>
          <a:xfrm>
            <a:off x="183450" y="4718800"/>
            <a:ext cx="3392100" cy="328200"/>
          </a:xfrm>
          <a:prstGeom prst="rect">
            <a:avLst/>
          </a:prstGeom>
          <a:solidFill>
            <a:srgbClr val="2458A1"/>
          </a:solidFill>
          <a:ln>
            <a:noFill/>
          </a:ln>
        </p:spPr>
        <p:txBody>
          <a:bodyPr anchorCtr="0" anchor="ctr" bIns="91425" lIns="91425" spcFirstLastPara="1" rIns="91425" wrap="square" tIns="91425">
            <a:noAutofit/>
          </a:bodyPr>
          <a:lstStyle/>
          <a:p>
            <a:pPr indent="0" lvl="0" marL="0" marR="0" rtl="0" algn="l">
              <a:lnSpc>
                <a:spcPct val="107000"/>
              </a:lnSpc>
              <a:spcBef>
                <a:spcPts val="0"/>
              </a:spcBef>
              <a:spcAft>
                <a:spcPts val="0"/>
              </a:spcAft>
              <a:buClr>
                <a:srgbClr val="000000"/>
              </a:buClr>
              <a:buSzPts val="1200"/>
              <a:buFont typeface="Arial"/>
              <a:buNone/>
            </a:pPr>
            <a:r>
              <a:rPr b="0" i="0" lang="fr-FR" sz="1200" u="none" cap="none" strike="noStrike">
                <a:solidFill>
                  <a:schemeClr val="dk1"/>
                </a:solidFill>
                <a:latin typeface="Arial"/>
                <a:ea typeface="Arial"/>
                <a:cs typeface="Arial"/>
                <a:sym typeface="Arial"/>
              </a:rPr>
              <a:t>👀</a:t>
            </a:r>
            <a:r>
              <a:rPr b="1" i="0" lang="fr-FR" sz="1200" u="none" cap="none" strike="noStrike">
                <a:solidFill>
                  <a:schemeClr val="lt1"/>
                </a:solidFill>
                <a:latin typeface="Arial"/>
                <a:ea typeface="Arial"/>
                <a:cs typeface="Arial"/>
                <a:sym typeface="Arial"/>
              </a:rPr>
              <a:t>CONSULTATION + </a:t>
            </a:r>
            <a:r>
              <a:rPr b="0" i="0" lang="fr-FR" sz="1200" u="sng" cap="none" strike="noStrike">
                <a:solidFill>
                  <a:srgbClr val="2458A1"/>
                </a:solidFill>
                <a:latin typeface="Arial"/>
                <a:ea typeface="Arial"/>
                <a:cs typeface="Arial"/>
                <a:sym typeface="Arial"/>
                <a:hlinkClick r:id="rId9">
                  <a:extLst>
                    <a:ext uri="{A12FA001-AC4F-418D-AE19-62706E023703}">
                      <ahyp:hlinkClr val="tx"/>
                    </a:ext>
                  </a:extLst>
                </a:hlinkClick>
              </a:rPr>
              <a:t>🖊️</a:t>
            </a:r>
            <a:r>
              <a:rPr b="1" i="0" lang="fr-FR" sz="1200" u="none" cap="none" strike="noStrike">
                <a:solidFill>
                  <a:schemeClr val="lt1"/>
                </a:solidFill>
                <a:latin typeface="Arial"/>
                <a:ea typeface="Arial"/>
                <a:cs typeface="Arial"/>
                <a:sym typeface="Arial"/>
              </a:rPr>
              <a:t>ALIMENTATION DMP</a:t>
            </a:r>
            <a:endParaRPr b="1" i="0" sz="1200" u="none" cap="none" strike="noStrike">
              <a:solidFill>
                <a:schemeClr val="lt1"/>
              </a:solidFill>
              <a:latin typeface="Arial"/>
              <a:ea typeface="Arial"/>
              <a:cs typeface="Arial"/>
              <a:sym typeface="Arial"/>
            </a:endParaRPr>
          </a:p>
        </p:txBody>
      </p:sp>
      <p:sp>
        <p:nvSpPr>
          <p:cNvPr id="191" name="Google Shape;191;g1336f334ee9_7_122"/>
          <p:cNvSpPr/>
          <p:nvPr/>
        </p:nvSpPr>
        <p:spPr>
          <a:xfrm>
            <a:off x="197350" y="5069250"/>
            <a:ext cx="6491100" cy="2245800"/>
          </a:xfrm>
          <a:prstGeom prst="rect">
            <a:avLst/>
          </a:prstGeom>
          <a:solidFill>
            <a:srgbClr val="F3F3F3"/>
          </a:solidFill>
          <a:ln>
            <a:noFill/>
          </a:ln>
        </p:spPr>
        <p:txBody>
          <a:bodyPr anchorCtr="0" anchor="ctr" bIns="91425" lIns="91425" spcFirstLastPara="1" rIns="91425" wrap="square" tIns="91425">
            <a:noAutofit/>
          </a:bodyPr>
          <a:lstStyle/>
          <a:p>
            <a:pPr indent="0" lvl="0" marL="0" marR="0" rtl="0" algn="l">
              <a:lnSpc>
                <a:spcPct val="115000"/>
              </a:lnSpc>
              <a:spcBef>
                <a:spcPts val="600"/>
              </a:spcBef>
              <a:spcAft>
                <a:spcPts val="0"/>
              </a:spcAft>
              <a:buClr>
                <a:schemeClr val="dk1"/>
              </a:buClr>
              <a:buSzPts val="1100"/>
              <a:buFont typeface="Arial"/>
              <a:buNone/>
            </a:pPr>
            <a:r>
              <a:rPr b="0" i="0" lang="fr-FR" sz="1050" u="none" cap="none" strike="noStrike">
                <a:solidFill>
                  <a:srgbClr val="0C419A"/>
                </a:solidFill>
                <a:uFill>
                  <a:noFill/>
                </a:uFill>
                <a:latin typeface="Arial"/>
                <a:ea typeface="Arial"/>
                <a:cs typeface="Arial"/>
                <a:sym typeface="Arial"/>
                <a:hlinkClick r:id="rId10">
                  <a:extLst>
                    <a:ext uri="{A12FA001-AC4F-418D-AE19-62706E023703}">
                      <ahyp:hlinkClr val="tx"/>
                    </a:ext>
                  </a:extLst>
                </a:hlinkClick>
              </a:rPr>
              <a:t>💡</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59"/>
                  </a:ext>
                </a:extLst>
              </a:rPr>
              <a:t>Afin de </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60"/>
                  </a:ext>
                </a:extLst>
              </a:rPr>
              <a:t>participer efficacement</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61"/>
                  </a:ext>
                </a:extLst>
              </a:rPr>
              <a:t> à votre prise en charge, </a:t>
            </a:r>
            <a:r>
              <a:rPr b="0" i="1" lang="fr-FR" sz="1000" u="none" cap="none" strike="noStrike">
                <a:solidFill>
                  <a:srgbClr val="0C419A"/>
                </a:solidFill>
                <a:highlight>
                  <a:srgbClr val="D9D9D9"/>
                </a:highlight>
                <a:latin typeface="Arial"/>
                <a:ea typeface="Arial"/>
                <a:cs typeface="Arial"/>
                <a:sym typeface="Arial"/>
                <a:extLst>
                  <a:ext uri="http://customooxmlschemas.google.com/">
                    <go:slidesCustomData xmlns:go="http://customooxmlschemas.google.com/" textRoundtripDataId="162"/>
                  </a:ext>
                </a:extLst>
              </a:rPr>
              <a:t>[“nom du professionnel” ou à défaut “Votre professionnel de santé”]</a:t>
            </a:r>
            <a:r>
              <a:rPr b="0" i="0" lang="fr-FR" sz="1000" u="none" cap="none" strike="noStrike">
                <a:solidFill>
                  <a:srgbClr val="0C419A"/>
                </a:solidFill>
                <a:highlight>
                  <a:srgbClr val="CCCCCC"/>
                </a:highlight>
                <a:latin typeface="Arial"/>
                <a:ea typeface="Arial"/>
                <a:cs typeface="Arial"/>
                <a:sym typeface="Arial"/>
                <a:extLst>
                  <a:ext uri="http://customooxmlschemas.google.com/">
                    <go:slidesCustomData xmlns:go="http://customooxmlschemas.google.com/" textRoundtripDataId="163"/>
                  </a:ext>
                </a:extLst>
              </a:rPr>
              <a:t> </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64"/>
                  </a:ext>
                </a:extLst>
              </a:rPr>
              <a:t>a besoin de consulter votre profil Mon espace santé et d’y déposer </a:t>
            </a:r>
            <a:r>
              <a:rPr b="0" i="1" lang="fr-FR" sz="1000" u="none" cap="none" strike="noStrike">
                <a:solidFill>
                  <a:srgbClr val="0C419A"/>
                </a:solidFill>
                <a:highlight>
                  <a:srgbClr val="D9D9D9"/>
                </a:highlight>
                <a:latin typeface="Arial"/>
                <a:ea typeface="Arial"/>
                <a:cs typeface="Arial"/>
                <a:sym typeface="Arial"/>
                <a:extLst>
                  <a:ext uri="http://customooxmlschemas.google.com/">
                    <go:slidesCustomData xmlns:go="http://customooxmlschemas.google.com/" textRoundtripDataId="165"/>
                  </a:ext>
                </a:extLst>
              </a:rPr>
              <a:t>[indiquer la nature de(s) document(s) alimenté (s) ou à défaut : “les documents utiles à la prévention, la continuité et la coordination de vos soins”</a:t>
            </a:r>
            <a:r>
              <a:rPr b="0" i="0" lang="fr-FR" sz="1000" u="none" cap="none" strike="noStrike">
                <a:solidFill>
                  <a:srgbClr val="0C419A"/>
                </a:solidFill>
                <a:highlight>
                  <a:srgbClr val="D9D9D9"/>
                </a:highlight>
                <a:latin typeface="Arial"/>
                <a:ea typeface="Arial"/>
                <a:cs typeface="Arial"/>
                <a:sym typeface="Arial"/>
                <a:extLst>
                  <a:ext uri="http://customooxmlschemas.google.com/">
                    <go:slidesCustomData xmlns:go="http://customooxmlschemas.google.com/" textRoundtripDataId="166"/>
                  </a:ext>
                </a:extLst>
              </a:rPr>
              <a:t>]</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67"/>
                  </a:ext>
                </a:extLst>
              </a:rPr>
              <a:t>, qui pourront être consultés par les autres professionnels</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68"/>
                  </a:ext>
                </a:extLst>
              </a:rPr>
              <a:t> </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69"/>
                  </a:ext>
                </a:extLst>
              </a:rPr>
              <a:t>autorisés qui vous prennent en charge dans le cadre de cet épisode de soins. </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70"/>
                  </a:ext>
                </a:extLst>
              </a:rPr>
              <a:t>Vous pouvez vous opposer à la consultation de votre dossier médical et /ou, en précisant un motif légitime, à son alimentation </a:t>
            </a:r>
            <a:r>
              <a:rPr b="0" i="1" lang="fr-FR" sz="1000" u="none" cap="none" strike="noStrike">
                <a:solidFill>
                  <a:srgbClr val="0C419A"/>
                </a:solidFill>
                <a:highlight>
                  <a:srgbClr val="D9D9D9"/>
                </a:highlight>
                <a:latin typeface="Arial"/>
                <a:ea typeface="Arial"/>
                <a:cs typeface="Arial"/>
                <a:sym typeface="Arial"/>
                <a:extLst>
                  <a:ext uri="http://customooxmlschemas.google.com/">
                    <go:slidesCustomData xmlns:go="http://customooxmlschemas.google.com/" textRoundtripDataId="171"/>
                  </a:ext>
                </a:extLst>
              </a:rPr>
              <a:t>[expliciter la méthode, qui peut être différente selon les canaux (information orale, plateforme en ligne, information sur des documents, etc.)]</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72"/>
                  </a:ext>
                </a:extLst>
              </a:rPr>
              <a:t>)</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73"/>
                  </a:ext>
                </a:extLst>
              </a:rPr>
              <a:t>, en connaissant les implications éventuelles.</a:t>
            </a:r>
            <a:endParaRPr b="0" i="0"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74"/>
                </a:ext>
              </a:extLst>
            </a:endParaRPr>
          </a:p>
          <a:p>
            <a:pPr indent="0" lvl="0" marL="0" marR="0" rtl="0" algn="l">
              <a:lnSpc>
                <a:spcPct val="115000"/>
              </a:lnSpc>
              <a:spcBef>
                <a:spcPts val="600"/>
              </a:spcBef>
              <a:spcAft>
                <a:spcPts val="600"/>
              </a:spcAft>
              <a:buClr>
                <a:schemeClr val="dk1"/>
              </a:buClr>
              <a:buSzPts val="1100"/>
              <a:buFont typeface="Arial"/>
              <a:buNone/>
            </a:pP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75"/>
                  </a:ext>
                </a:extLst>
              </a:rPr>
              <a:t>🔐 V</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76"/>
                  </a:ext>
                </a:extLst>
              </a:rPr>
              <a:t>ous pouvez gérer la confidentialité de vos données </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77"/>
                  </a:ext>
                </a:extLst>
              </a:rPr>
              <a:t>(par exemple masquer un ou tous vos documents, bloquer des  professionnels de santé, ou clôturer votre profil Mon </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78"/>
                  </a:ext>
                </a:extLst>
              </a:rPr>
              <a:t>espace santé</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79"/>
                  </a:ext>
                </a:extLst>
              </a:rPr>
              <a:t>) sur </a:t>
            </a:r>
            <a:r>
              <a:rPr b="0" i="0" lang="fr-FR" sz="1000" u="sng" cap="none" strike="noStrike">
                <a:solidFill>
                  <a:schemeClr val="hlink"/>
                </a:solidFill>
                <a:latin typeface="Arial"/>
                <a:ea typeface="Arial"/>
                <a:cs typeface="Arial"/>
                <a:sym typeface="Arial"/>
                <a:hlinkClick r:id="rId11"/>
                <a:extLst>
                  <a:ext uri="http://customooxmlschemas.google.com/">
                    <go:slidesCustomData xmlns:go="http://customooxmlschemas.google.com/" textRoundtripDataId="180"/>
                  </a:ext>
                </a:extLst>
              </a:rPr>
              <a:t>www.monespacesante.f</a:t>
            </a:r>
            <a:r>
              <a:rPr b="0" i="0" lang="fr-FR" sz="1000" u="none" cap="none" strike="noStrike">
                <a:solidFill>
                  <a:srgbClr val="0C419A"/>
                </a:solidFill>
                <a:latin typeface="Arial"/>
                <a:ea typeface="Arial"/>
                <a:cs typeface="Arial"/>
                <a:sym typeface="Arial"/>
              </a:rPr>
              <a:t>r.</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81"/>
                  </a:ext>
                </a:extLst>
              </a:rPr>
              <a:t> Pour plus d’informations sur vos droits, vous pouvez consulter la FAQ Mon espace santé disponible</a:t>
            </a:r>
            <a:r>
              <a:rPr b="0" i="0" lang="fr-FR" sz="1000" u="none" cap="none" strike="noStrike">
                <a:solidFill>
                  <a:srgbClr val="0C419A"/>
                </a:solidFill>
                <a:uFill>
                  <a:noFill/>
                </a:uFill>
                <a:latin typeface="Arial"/>
                <a:ea typeface="Arial"/>
                <a:cs typeface="Arial"/>
                <a:sym typeface="Arial"/>
                <a:hlinkClick r:id="rId12">
                  <a:extLst>
                    <a:ext uri="{A12FA001-AC4F-418D-AE19-62706E023703}">
                      <ahyp:hlinkClr val="tx"/>
                    </a:ext>
                  </a:extLst>
                </a:hlinkClick>
                <a:extLst>
                  <a:ext uri="http://customooxmlschemas.google.com/">
                    <go:slidesCustomData xmlns:go="http://customooxmlschemas.google.com/" textRoundtripDataId="182"/>
                  </a:ext>
                </a:extLst>
              </a:rPr>
              <a:t> sur</a:t>
            </a:r>
            <a:r>
              <a:rPr b="0" i="0" lang="fr-FR" sz="1000" u="none" cap="none" strike="noStrike">
                <a:solidFill>
                  <a:srgbClr val="0C419A"/>
                </a:solidFill>
                <a:latin typeface="Arial"/>
                <a:ea typeface="Arial"/>
                <a:cs typeface="Arial"/>
                <a:sym typeface="Arial"/>
              </a:rPr>
              <a:t> </a:t>
            </a:r>
            <a:r>
              <a:rPr b="0" i="0" lang="fr-FR" sz="1000" u="sng" cap="none" strike="noStrike">
                <a:solidFill>
                  <a:srgbClr val="1A73E8"/>
                </a:solidFill>
                <a:latin typeface="Arial"/>
                <a:ea typeface="Arial"/>
                <a:cs typeface="Arial"/>
                <a:sym typeface="Arial"/>
                <a:hlinkClick r:id="rId13">
                  <a:extLst>
                    <a:ext uri="{A12FA001-AC4F-418D-AE19-62706E023703}">
                      <ahyp:hlinkClr val="tx"/>
                    </a:ext>
                  </a:extLst>
                </a:hlinkClick>
              </a:rPr>
              <a:t>www.monespacesante.fr/questions-frequentes</a:t>
            </a:r>
            <a:r>
              <a:rPr b="0" i="0" lang="fr-FR" sz="1000" u="none" cap="none" strike="noStrike">
                <a:solidFill>
                  <a:srgbClr val="0C419A"/>
                </a:solidFill>
                <a:latin typeface="Arial"/>
                <a:ea typeface="Arial"/>
                <a:cs typeface="Arial"/>
                <a:sym typeface="Arial"/>
              </a:rPr>
              <a:t> </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83"/>
                  </a:ext>
                </a:extLst>
              </a:rPr>
              <a:t>ou contacter le support Mon espace santé au 34 22. </a:t>
            </a:r>
            <a:endParaRPr b="0" i="0" sz="1000" u="none" cap="none" strike="noStrike">
              <a:solidFill>
                <a:srgbClr val="0C419A"/>
              </a:solidFill>
              <a:latin typeface="Arial"/>
              <a:ea typeface="Arial"/>
              <a:cs typeface="Arial"/>
              <a:sym typeface="Arial"/>
            </a:endParaRPr>
          </a:p>
        </p:txBody>
      </p:sp>
      <p:sp>
        <p:nvSpPr>
          <p:cNvPr id="192" name="Google Shape;192;g1336f334ee9_7_122"/>
          <p:cNvSpPr/>
          <p:nvPr/>
        </p:nvSpPr>
        <p:spPr>
          <a:xfrm>
            <a:off x="231750" y="7463275"/>
            <a:ext cx="6443100" cy="1805400"/>
          </a:xfrm>
          <a:prstGeom prst="rect">
            <a:avLst/>
          </a:prstGeom>
          <a:solidFill>
            <a:srgbClr val="F3F3F3"/>
          </a:solidFill>
          <a:ln>
            <a:noFill/>
          </a:ln>
        </p:spPr>
        <p:txBody>
          <a:bodyPr anchorCtr="0" anchor="ctr" bIns="91425" lIns="91425" spcFirstLastPara="1" rIns="91425" wrap="square" tIns="91425">
            <a:noAutofit/>
          </a:bodyPr>
          <a:lstStyle/>
          <a:p>
            <a:pPr indent="0" lvl="0" marL="0" marR="0" rtl="0" algn="l">
              <a:lnSpc>
                <a:spcPct val="115000"/>
              </a:lnSpc>
              <a:spcBef>
                <a:spcPts val="600"/>
              </a:spcBef>
              <a:spcAft>
                <a:spcPts val="0"/>
              </a:spcAft>
              <a:buClr>
                <a:schemeClr val="dk1"/>
              </a:buClr>
              <a:buSzPts val="1100"/>
              <a:buFont typeface="Arial"/>
              <a:buNone/>
            </a:pPr>
            <a:r>
              <a:rPr b="0" i="0" lang="fr-FR" sz="1050" u="none" cap="none" strike="noStrike">
                <a:solidFill>
                  <a:srgbClr val="0C419A"/>
                </a:solidFill>
                <a:uFill>
                  <a:noFill/>
                </a:uFill>
                <a:latin typeface="Arial"/>
                <a:ea typeface="Arial"/>
                <a:cs typeface="Arial"/>
                <a:sym typeface="Arial"/>
                <a:hlinkClick r:id="rId14">
                  <a:extLst>
                    <a:ext uri="{A12FA001-AC4F-418D-AE19-62706E023703}">
                      <ahyp:hlinkClr val="tx"/>
                    </a:ext>
                  </a:extLst>
                </a:hlinkClick>
              </a:rPr>
              <a:t>💡</a:t>
            </a:r>
            <a:r>
              <a:rPr b="0" i="0" lang="fr-FR" sz="1000" u="none" cap="none" strike="noStrike">
                <a:solidFill>
                  <a:srgbClr val="0C419A"/>
                </a:solidFill>
                <a:latin typeface="Arial"/>
                <a:ea typeface="Arial"/>
                <a:cs typeface="Arial"/>
                <a:sym typeface="Arial"/>
              </a:rPr>
              <a:t>Dans le cadre de votre prise en charge, votre professionnel de santé</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84"/>
                  </a:ext>
                </a:extLst>
              </a:rPr>
              <a:t> </a:t>
            </a:r>
            <a:r>
              <a:rPr b="0" i="0" lang="fr-FR" sz="1000" u="none" cap="none" strike="noStrike">
                <a:solidFill>
                  <a:srgbClr val="0C419A"/>
                </a:solidFill>
                <a:latin typeface="Arial"/>
                <a:ea typeface="Arial"/>
                <a:cs typeface="Arial"/>
                <a:sym typeface="Arial"/>
              </a:rPr>
              <a:t>autorisé a consulté votre profil Mon espace santé et y a déposé</a:t>
            </a:r>
            <a:r>
              <a:rPr b="0" i="1" lang="fr-FR" sz="1000" u="none" cap="none" strike="noStrike">
                <a:solidFill>
                  <a:srgbClr val="0C419A"/>
                </a:solidFill>
                <a:latin typeface="Arial"/>
                <a:ea typeface="Arial"/>
                <a:cs typeface="Arial"/>
                <a:sym typeface="Arial"/>
              </a:rPr>
              <a:t> </a:t>
            </a:r>
            <a:r>
              <a:rPr b="0" i="1" lang="fr-FR" sz="1000" u="none" cap="none" strike="noStrike">
                <a:solidFill>
                  <a:srgbClr val="0C419A"/>
                </a:solidFill>
                <a:highlight>
                  <a:srgbClr val="D9D9D9"/>
                </a:highlight>
                <a:latin typeface="Arial"/>
                <a:ea typeface="Arial"/>
                <a:cs typeface="Arial"/>
                <a:sym typeface="Arial"/>
              </a:rPr>
              <a:t>[indiquer la nature de(s) document(s) alimenté (s) ou à défaut : les documents utiles à la prévention, la continuité et la coordination de vos soins]</a:t>
            </a:r>
            <a:r>
              <a:rPr b="0" i="0" lang="fr-FR" sz="1000" u="none" cap="none" strike="noStrike">
                <a:solidFill>
                  <a:srgbClr val="2458A1"/>
                </a:solidFill>
                <a:latin typeface="Arial"/>
                <a:ea typeface="Arial"/>
                <a:cs typeface="Arial"/>
                <a:sym typeface="Arial"/>
              </a:rPr>
              <a:t>, qu</a:t>
            </a:r>
            <a:r>
              <a:rPr b="0" i="0" lang="fr-FR" sz="1000" u="none" cap="none" strike="noStrike">
                <a:solidFill>
                  <a:srgbClr val="0C419A"/>
                </a:solidFill>
                <a:latin typeface="Arial"/>
                <a:ea typeface="Arial"/>
                <a:cs typeface="Arial"/>
                <a:sym typeface="Arial"/>
              </a:rPr>
              <a:t>i pourront être consultés par les autres professionnels</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85"/>
                  </a:ext>
                </a:extLst>
              </a:rPr>
              <a:t> </a:t>
            </a:r>
            <a:r>
              <a:rPr b="0" i="0" lang="fr-FR" sz="1000" u="none" cap="none" strike="noStrike">
                <a:solidFill>
                  <a:srgbClr val="0C419A"/>
                </a:solidFill>
                <a:latin typeface="Arial"/>
                <a:ea typeface="Arial"/>
                <a:cs typeface="Arial"/>
                <a:sym typeface="Arial"/>
              </a:rPr>
              <a:t>qui vous prennent en charge dans le cadre de cet épisode de soins.</a:t>
            </a:r>
            <a:endParaRPr b="0" i="0" sz="1000" u="none" cap="none" strike="noStrike">
              <a:solidFill>
                <a:srgbClr val="0C419A"/>
              </a:solidFill>
              <a:latin typeface="Arial"/>
              <a:ea typeface="Arial"/>
              <a:cs typeface="Arial"/>
              <a:sym typeface="Arial"/>
            </a:endParaRPr>
          </a:p>
          <a:p>
            <a:pPr indent="0" lvl="0" marL="0" marR="0" rtl="0" algn="l">
              <a:lnSpc>
                <a:spcPct val="115000"/>
              </a:lnSpc>
              <a:spcBef>
                <a:spcPts val="600"/>
              </a:spcBef>
              <a:spcAft>
                <a:spcPts val="600"/>
              </a:spcAft>
              <a:buClr>
                <a:schemeClr val="dk1"/>
              </a:buClr>
              <a:buSzPts val="1100"/>
              <a:buFont typeface="Arial"/>
              <a:buNone/>
            </a:pPr>
            <a:r>
              <a:rPr b="0" i="0" lang="fr-FR" sz="1000" u="none" cap="none" strike="noStrike">
                <a:solidFill>
                  <a:srgbClr val="0C419A"/>
                </a:solidFill>
                <a:latin typeface="Arial"/>
                <a:ea typeface="Arial"/>
                <a:cs typeface="Arial"/>
                <a:sym typeface="Arial"/>
              </a:rPr>
              <a:t>🔐V</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86"/>
                  </a:ext>
                </a:extLst>
              </a:rPr>
              <a:t>ous pouvez gérer finement la confidentialité de vos données</a:t>
            </a:r>
            <a:r>
              <a:rPr b="0" i="0" lang="fr-FR" sz="1000" u="none" cap="none" strike="noStrike">
                <a:solidFill>
                  <a:srgbClr val="0C419A"/>
                </a:solidFill>
                <a:latin typeface="Arial"/>
                <a:ea typeface="Arial"/>
                <a:cs typeface="Arial"/>
                <a:sym typeface="Arial"/>
              </a:rPr>
              <a:t> (par exemple masquer un ou tous vos documents, bloquer des professionnels de santé, clôturer votre profil Mon </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187"/>
                  </a:ext>
                </a:extLst>
              </a:rPr>
              <a:t>espace santé</a:t>
            </a:r>
            <a:r>
              <a:rPr b="0" i="0" lang="fr-FR" sz="1000" u="none" cap="none" strike="noStrike">
                <a:solidFill>
                  <a:srgbClr val="0C419A"/>
                </a:solidFill>
                <a:latin typeface="Arial"/>
                <a:ea typeface="Arial"/>
                <a:cs typeface="Arial"/>
                <a:sym typeface="Arial"/>
              </a:rPr>
              <a:t>) sur </a:t>
            </a:r>
            <a:r>
              <a:rPr b="0" i="0" lang="fr-FR" sz="1000" u="sng" cap="none" strike="noStrike">
                <a:solidFill>
                  <a:srgbClr val="1A73E8"/>
                </a:solidFill>
                <a:latin typeface="Arial"/>
                <a:ea typeface="Arial"/>
                <a:cs typeface="Arial"/>
                <a:sym typeface="Arial"/>
                <a:hlinkClick r:id="rId15">
                  <a:extLst>
                    <a:ext uri="{A12FA001-AC4F-418D-AE19-62706E023703}">
                      <ahyp:hlinkClr val="tx"/>
                    </a:ext>
                  </a:extLst>
                </a:hlinkClick>
                <a:extLst>
                  <a:ext uri="http://customooxmlschemas.google.com/">
                    <go:slidesCustomData xmlns:go="http://customooxmlschemas.google.com/" textRoundtripDataId="188"/>
                  </a:ext>
                </a:extLst>
              </a:rPr>
              <a:t>www.monespacesante.fr</a:t>
            </a:r>
            <a:r>
              <a:rPr b="0" i="0" lang="fr-FR" sz="1000" u="none" cap="none" strike="noStrike">
                <a:solidFill>
                  <a:srgbClr val="0C419A"/>
                </a:solidFill>
                <a:latin typeface="Arial"/>
                <a:ea typeface="Arial"/>
                <a:cs typeface="Arial"/>
                <a:sym typeface="Arial"/>
              </a:rPr>
              <a:t>. Pour plus d’informations sur vos droits, vous pouvez consulter la FAQ Mon espace santé disponible sur </a:t>
            </a:r>
            <a:r>
              <a:rPr b="0" i="0" lang="fr-FR" sz="1000" u="none" cap="none" strike="noStrike">
                <a:solidFill>
                  <a:srgbClr val="0C419A"/>
                </a:solidFill>
                <a:uFill>
                  <a:noFill/>
                </a:uFill>
                <a:latin typeface="Arial"/>
                <a:ea typeface="Arial"/>
                <a:cs typeface="Arial"/>
                <a:sym typeface="Arial"/>
                <a:hlinkClick r:id="rId16">
                  <a:extLst>
                    <a:ext uri="{A12FA001-AC4F-418D-AE19-62706E023703}">
                      <ahyp:hlinkClr val="tx"/>
                    </a:ext>
                  </a:extLst>
                </a:hlinkClick>
              </a:rPr>
              <a:t> </a:t>
            </a:r>
            <a:r>
              <a:rPr b="0" i="0" lang="fr-FR" sz="1000" u="sng" cap="none" strike="noStrike">
                <a:solidFill>
                  <a:srgbClr val="1A73E8"/>
                </a:solidFill>
                <a:latin typeface="Arial"/>
                <a:ea typeface="Arial"/>
                <a:cs typeface="Arial"/>
                <a:sym typeface="Arial"/>
                <a:hlinkClick r:id="rId17">
                  <a:extLst>
                    <a:ext uri="{A12FA001-AC4F-418D-AE19-62706E023703}">
                      <ahyp:hlinkClr val="tx"/>
                    </a:ext>
                  </a:extLst>
                </a:hlinkClick>
              </a:rPr>
              <a:t>www.monespacesante.fr/questions-frequentes</a:t>
            </a:r>
            <a:r>
              <a:rPr b="0" i="0" lang="fr-FR" sz="1000" u="sng" cap="none" strike="noStrike">
                <a:solidFill>
                  <a:srgbClr val="1A73E8"/>
                </a:solidFill>
                <a:latin typeface="Arial"/>
                <a:ea typeface="Arial"/>
                <a:cs typeface="Arial"/>
                <a:sym typeface="Arial"/>
              </a:rPr>
              <a:t> </a:t>
            </a:r>
            <a:r>
              <a:rPr b="0" i="0" lang="fr-FR" sz="1000" u="none" cap="none" strike="noStrike">
                <a:solidFill>
                  <a:srgbClr val="0C419A"/>
                </a:solidFill>
                <a:latin typeface="Arial"/>
                <a:ea typeface="Arial"/>
                <a:cs typeface="Arial"/>
                <a:sym typeface="Arial"/>
              </a:rPr>
              <a:t>ou contacter le support Mon espace santé au 34 22.</a:t>
            </a:r>
            <a:endParaRPr b="0" i="0" sz="1000" u="none" cap="none" strike="noStrike">
              <a:solidFill>
                <a:srgbClr val="2458A1"/>
              </a:solidFill>
              <a:latin typeface="Arial"/>
              <a:ea typeface="Arial"/>
              <a:cs typeface="Arial"/>
              <a:sym typeface="Arial"/>
            </a:endParaRPr>
          </a:p>
        </p:txBody>
      </p:sp>
      <p:sp>
        <p:nvSpPr>
          <p:cNvPr id="193" name="Google Shape;193;g1336f334ee9_7_122"/>
          <p:cNvSpPr/>
          <p:nvPr/>
        </p:nvSpPr>
        <p:spPr>
          <a:xfrm>
            <a:off x="0" y="1936875"/>
            <a:ext cx="6858000" cy="315900"/>
          </a:xfrm>
          <a:prstGeom prst="roundRect">
            <a:avLst>
              <a:gd fmla="val 0" name="adj"/>
            </a:avLst>
          </a:prstGeom>
          <a:solidFill>
            <a:srgbClr val="E11A81"/>
          </a:solidFill>
          <a:ln cap="flat" cmpd="sng" w="9525">
            <a:solidFill>
              <a:srgbClr val="E11A8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15000"/>
              </a:lnSpc>
              <a:spcBef>
                <a:spcPts val="0"/>
              </a:spcBef>
              <a:spcAft>
                <a:spcPts val="800"/>
              </a:spcAft>
              <a:buClr>
                <a:schemeClr val="dk1"/>
              </a:buClr>
              <a:buSzPts val="1100"/>
              <a:buFont typeface="Arial"/>
              <a:buNone/>
            </a:pPr>
            <a:r>
              <a:rPr b="0" i="0" lang="fr-FR" sz="1200" u="none" cap="none" strike="noStrike">
                <a:solidFill>
                  <a:schemeClr val="dk1"/>
                </a:solidFill>
                <a:latin typeface="Arial"/>
                <a:ea typeface="Arial"/>
                <a:cs typeface="Arial"/>
                <a:sym typeface="Arial"/>
              </a:rPr>
              <a:t>📝</a:t>
            </a:r>
            <a:r>
              <a:rPr b="1" i="0" lang="fr-FR" sz="1200" u="none" cap="none" strike="noStrike">
                <a:solidFill>
                  <a:schemeClr val="lt1"/>
                </a:solidFill>
                <a:latin typeface="Arial"/>
                <a:ea typeface="Arial"/>
                <a:cs typeface="Arial"/>
                <a:sym typeface="Arial"/>
              </a:rPr>
              <a:t>Propositions de mentions écrites (courrier / emails / plateformes)</a:t>
            </a:r>
            <a:endParaRPr b="1" i="0" sz="1200" u="none" cap="none" strike="noStrike">
              <a:solidFill>
                <a:schemeClr val="lt1"/>
              </a:solidFill>
              <a:latin typeface="Arial"/>
              <a:ea typeface="Arial"/>
              <a:cs typeface="Arial"/>
              <a:sym typeface="Arial"/>
            </a:endParaRPr>
          </a:p>
        </p:txBody>
      </p:sp>
      <p:sp>
        <p:nvSpPr>
          <p:cNvPr id="194" name="Google Shape;194;g1336f334ee9_7_122"/>
          <p:cNvSpPr txBox="1"/>
          <p:nvPr/>
        </p:nvSpPr>
        <p:spPr>
          <a:xfrm>
            <a:off x="3540150" y="2353500"/>
            <a:ext cx="2371500" cy="323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900"/>
              <a:buFont typeface="Arial"/>
              <a:buNone/>
            </a:pPr>
            <a:r>
              <a:rPr b="0" i="1" lang="fr-FR" sz="900" u="none" cap="none" strike="noStrike">
                <a:solidFill>
                  <a:srgbClr val="666666"/>
                </a:solidFill>
                <a:latin typeface="Calibri"/>
                <a:ea typeface="Calibri"/>
                <a:cs typeface="Calibri"/>
                <a:sym typeface="Calibri"/>
              </a:rPr>
              <a:t>ex. laboratoires de biologie médicale en ville</a:t>
            </a:r>
            <a:endParaRPr b="0" i="1" sz="900" u="none" cap="none" strike="noStrike">
              <a:solidFill>
                <a:srgbClr val="666666"/>
              </a:solidFill>
              <a:latin typeface="Calibri"/>
              <a:ea typeface="Calibri"/>
              <a:cs typeface="Calibri"/>
              <a:sym typeface="Calibri"/>
            </a:endParaRPr>
          </a:p>
        </p:txBody>
      </p:sp>
      <p:grpSp>
        <p:nvGrpSpPr>
          <p:cNvPr id="195" name="Google Shape;195;g1336f334ee9_7_122"/>
          <p:cNvGrpSpPr/>
          <p:nvPr/>
        </p:nvGrpSpPr>
        <p:grpSpPr>
          <a:xfrm>
            <a:off x="13900" y="9386900"/>
            <a:ext cx="6858000" cy="515400"/>
            <a:chOff x="13900" y="9386900"/>
            <a:chExt cx="6858000" cy="515400"/>
          </a:xfrm>
        </p:grpSpPr>
        <p:sp>
          <p:nvSpPr>
            <p:cNvPr id="196" name="Google Shape;196;g1336f334ee9_7_122"/>
            <p:cNvSpPr/>
            <p:nvPr/>
          </p:nvSpPr>
          <p:spPr>
            <a:xfrm>
              <a:off x="13900" y="9386900"/>
              <a:ext cx="6858000" cy="515400"/>
            </a:xfrm>
            <a:prstGeom prst="rect">
              <a:avLst/>
            </a:prstGeom>
            <a:solidFill>
              <a:srgbClr val="EAD1DC"/>
            </a:solidFill>
            <a:ln cap="flat" cmpd="sng" w="9525">
              <a:solidFill>
                <a:srgbClr val="EAD1DC"/>
              </a:solidFill>
              <a:prstDash val="solid"/>
              <a:round/>
              <a:headEnd len="sm" w="sm" type="none"/>
              <a:tailEnd len="sm" w="sm" type="none"/>
            </a:ln>
            <a:effectLst>
              <a:outerShdw blurRad="57150" rotWithShape="0" algn="bl" dir="5400000" dist="19050">
                <a:srgbClr val="000000">
                  <a:alpha val="0"/>
                </a:srgbClr>
              </a:outerShdw>
            </a:effectLst>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97" name="Google Shape;197;g1336f334ee9_7_122">
              <a:hlinkClick r:id="rId18"/>
            </p:cNvPr>
            <p:cNvPicPr preferRelativeResize="0"/>
            <p:nvPr/>
          </p:nvPicPr>
          <p:blipFill rotWithShape="1">
            <a:blip r:embed="rId19">
              <a:alphaModFix/>
            </a:blip>
            <a:srcRect b="0" l="0" r="0" t="0"/>
            <a:stretch/>
          </p:blipFill>
          <p:spPr>
            <a:xfrm>
              <a:off x="5904902" y="9441184"/>
              <a:ext cx="698547" cy="401779"/>
            </a:xfrm>
            <a:prstGeom prst="rect">
              <a:avLst/>
            </a:prstGeom>
            <a:noFill/>
            <a:ln>
              <a:noFill/>
            </a:ln>
          </p:spPr>
        </p:pic>
        <p:pic>
          <p:nvPicPr>
            <p:cNvPr id="198" name="Google Shape;198;g1336f334ee9_7_122"/>
            <p:cNvPicPr preferRelativeResize="0"/>
            <p:nvPr/>
          </p:nvPicPr>
          <p:blipFill rotWithShape="1">
            <a:blip r:embed="rId20">
              <a:alphaModFix/>
            </a:blip>
            <a:srcRect b="0" l="0" r="0" t="0"/>
            <a:stretch/>
          </p:blipFill>
          <p:spPr>
            <a:xfrm>
              <a:off x="4544155" y="9412300"/>
              <a:ext cx="1208493" cy="433618"/>
            </a:xfrm>
            <a:prstGeom prst="rect">
              <a:avLst/>
            </a:prstGeom>
            <a:noFill/>
            <a:ln>
              <a:noFill/>
            </a:ln>
          </p:spPr>
        </p:pic>
        <p:pic>
          <p:nvPicPr>
            <p:cNvPr id="199" name="Google Shape;199;g1336f334ee9_7_122"/>
            <p:cNvPicPr preferRelativeResize="0"/>
            <p:nvPr/>
          </p:nvPicPr>
          <p:blipFill rotWithShape="1">
            <a:blip r:embed="rId21">
              <a:alphaModFix/>
            </a:blip>
            <a:srcRect b="0" l="0" r="0" t="0"/>
            <a:stretch/>
          </p:blipFill>
          <p:spPr>
            <a:xfrm>
              <a:off x="3656900" y="9414144"/>
              <a:ext cx="817339" cy="463581"/>
            </a:xfrm>
            <a:prstGeom prst="rect">
              <a:avLst/>
            </a:prstGeom>
            <a:noFill/>
            <a:ln>
              <a:noFill/>
            </a:ln>
          </p:spPr>
        </p:pic>
      </p:grpSp>
      <p:sp>
        <p:nvSpPr>
          <p:cNvPr id="200" name="Google Shape;200;g1336f334ee9_7_122"/>
          <p:cNvSpPr txBox="1"/>
          <p:nvPr/>
        </p:nvSpPr>
        <p:spPr>
          <a:xfrm rot="931723">
            <a:off x="5696731" y="4761945"/>
            <a:ext cx="997305" cy="430909"/>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800"/>
              <a:buFont typeface="Arial"/>
              <a:buNone/>
            </a:pPr>
            <a:r>
              <a:rPr b="1" i="1" lang="fr-FR" sz="800" u="sng" cap="none" strike="noStrike">
                <a:solidFill>
                  <a:srgbClr val="333333"/>
                </a:solidFill>
                <a:latin typeface="Helvetica Neue"/>
                <a:ea typeface="Helvetica Neue"/>
                <a:cs typeface="Helvetica Neue"/>
                <a:sym typeface="Helvetica Neue"/>
              </a:rPr>
              <a:t>Hors équipe</a:t>
            </a:r>
            <a:endParaRPr b="1" i="1" sz="800" u="sng" cap="none" strike="noStrike">
              <a:solidFill>
                <a:srgbClr val="333333"/>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800"/>
              <a:buFont typeface="Arial"/>
              <a:buNone/>
            </a:pPr>
            <a:r>
              <a:rPr b="1" i="1" lang="fr-FR" sz="800" u="sng" cap="none" strike="noStrike">
                <a:solidFill>
                  <a:srgbClr val="333333"/>
                </a:solidFill>
                <a:latin typeface="Helvetica Neue"/>
                <a:ea typeface="Helvetica Neue"/>
                <a:cs typeface="Helvetica Neue"/>
                <a:sym typeface="Helvetica Neue"/>
              </a:rPr>
              <a:t> de soin</a:t>
            </a:r>
            <a:endParaRPr b="1" i="1" sz="800" u="sng" cap="none" strike="noStrike">
              <a:solidFill>
                <a:srgbClr val="333333"/>
              </a:solidFill>
              <a:latin typeface="Helvetica Neue"/>
              <a:ea typeface="Helvetica Neue"/>
              <a:cs typeface="Helvetica Neue"/>
              <a:sym typeface="Helvetica Neue"/>
            </a:endParaRPr>
          </a:p>
        </p:txBody>
      </p:sp>
      <p:sp>
        <p:nvSpPr>
          <p:cNvPr id="201" name="Google Shape;201;g1336f334ee9_7_122"/>
          <p:cNvSpPr txBox="1"/>
          <p:nvPr/>
        </p:nvSpPr>
        <p:spPr>
          <a:xfrm rot="931723">
            <a:off x="5854070" y="7321280"/>
            <a:ext cx="997305" cy="307791"/>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800"/>
              <a:buFont typeface="Arial"/>
              <a:buNone/>
            </a:pPr>
            <a:r>
              <a:rPr b="1" i="1" lang="fr-FR" sz="800" u="sng" cap="none" strike="noStrike">
                <a:solidFill>
                  <a:srgbClr val="333333"/>
                </a:solidFill>
                <a:latin typeface="Helvetica Neue"/>
                <a:ea typeface="Helvetica Neue"/>
                <a:cs typeface="Helvetica Neue"/>
                <a:sym typeface="Helvetica Neue"/>
              </a:rPr>
              <a:t>Equipe de soin</a:t>
            </a:r>
            <a:endParaRPr b="1" i="1" sz="800" u="sng" cap="none" strike="noStrike">
              <a:solidFill>
                <a:srgbClr val="333333"/>
              </a:solidFill>
              <a:latin typeface="Helvetica Neue"/>
              <a:ea typeface="Helvetica Neue"/>
              <a:cs typeface="Helvetica Neue"/>
              <a:sym typeface="Helvetica Neue"/>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g1352a017951_0_10"/>
          <p:cNvSpPr/>
          <p:nvPr/>
        </p:nvSpPr>
        <p:spPr>
          <a:xfrm>
            <a:off x="10075" y="-11200"/>
            <a:ext cx="6858000" cy="474900"/>
          </a:xfrm>
          <a:prstGeom prst="rect">
            <a:avLst/>
          </a:prstGeom>
          <a:solidFill>
            <a:srgbClr val="EAD1DC"/>
          </a:solidFill>
          <a:ln cap="flat" cmpd="sng" w="9525">
            <a:solidFill>
              <a:srgbClr val="EAD1D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g1352a017951_0_10"/>
          <p:cNvSpPr/>
          <p:nvPr/>
        </p:nvSpPr>
        <p:spPr>
          <a:xfrm>
            <a:off x="188722" y="-20425"/>
            <a:ext cx="5969400" cy="474900"/>
          </a:xfrm>
          <a:prstGeom prst="roundRect">
            <a:avLst>
              <a:gd fmla="val 16667" name="adj"/>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1400"/>
              <a:buFont typeface="Arial"/>
              <a:buNone/>
            </a:pPr>
            <a:r>
              <a:rPr b="1" i="0" lang="fr-FR" sz="1400" u="none" cap="none" strike="noStrike">
                <a:solidFill>
                  <a:srgbClr val="E11A81"/>
                </a:solidFill>
                <a:latin typeface="Arial"/>
                <a:ea typeface="Arial"/>
                <a:cs typeface="Arial"/>
                <a:sym typeface="Arial"/>
              </a:rPr>
              <a:t>PROPOSITIONS DE MENTIONS D’INFORMATION (2/2)</a:t>
            </a:r>
            <a:endParaRPr b="1" i="0" sz="1400" u="none" cap="none" strike="noStrike">
              <a:solidFill>
                <a:srgbClr val="E11A81"/>
              </a:solidFill>
              <a:latin typeface="Arial"/>
              <a:ea typeface="Arial"/>
              <a:cs typeface="Arial"/>
              <a:sym typeface="Arial"/>
            </a:endParaRPr>
          </a:p>
        </p:txBody>
      </p:sp>
      <p:pic>
        <p:nvPicPr>
          <p:cNvPr descr="Mon Espace Santé | G_NIUS" id="209" name="Google Shape;209;g1352a017951_0_10">
            <a:hlinkClick r:id="rId3"/>
          </p:cNvPr>
          <p:cNvPicPr preferRelativeResize="0"/>
          <p:nvPr/>
        </p:nvPicPr>
        <p:blipFill rotWithShape="1">
          <a:blip r:embed="rId4">
            <a:alphaModFix/>
          </a:blip>
          <a:srcRect b="0" l="0" r="0" t="0"/>
          <a:stretch/>
        </p:blipFill>
        <p:spPr>
          <a:xfrm>
            <a:off x="6158250" y="-12525"/>
            <a:ext cx="713639" cy="474900"/>
          </a:xfrm>
          <a:prstGeom prst="rect">
            <a:avLst/>
          </a:prstGeom>
          <a:noFill/>
          <a:ln>
            <a:noFill/>
          </a:ln>
        </p:spPr>
      </p:pic>
      <p:sp>
        <p:nvSpPr>
          <p:cNvPr id="210" name="Google Shape;210;g1352a017951_0_10"/>
          <p:cNvSpPr/>
          <p:nvPr/>
        </p:nvSpPr>
        <p:spPr>
          <a:xfrm>
            <a:off x="0" y="615800"/>
            <a:ext cx="6858000" cy="315900"/>
          </a:xfrm>
          <a:prstGeom prst="roundRect">
            <a:avLst>
              <a:gd fmla="val 0" name="adj"/>
            </a:avLst>
          </a:prstGeom>
          <a:solidFill>
            <a:srgbClr val="E11A81"/>
          </a:solidFill>
          <a:ln cap="flat" cmpd="sng" w="9525">
            <a:solidFill>
              <a:srgbClr val="E11A8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1050"/>
              <a:buFont typeface="Arial"/>
              <a:buNone/>
            </a:pPr>
            <a:r>
              <a:rPr b="1" i="0" lang="fr-FR" sz="1200" u="none" cap="none" strike="noStrike">
                <a:solidFill>
                  <a:schemeClr val="lt1"/>
                </a:solidFill>
                <a:latin typeface="Arial"/>
                <a:ea typeface="Arial"/>
                <a:cs typeface="Arial"/>
                <a:sym typeface="Arial"/>
              </a:rPr>
              <a:t>🎤 Propositions de mentions orales</a:t>
            </a:r>
            <a:endParaRPr b="1" i="1" sz="1200" u="none" cap="none" strike="noStrike">
              <a:solidFill>
                <a:schemeClr val="lt1"/>
              </a:solidFill>
              <a:latin typeface="Arial"/>
              <a:ea typeface="Arial"/>
              <a:cs typeface="Arial"/>
              <a:sym typeface="Arial"/>
            </a:endParaRPr>
          </a:p>
        </p:txBody>
      </p:sp>
      <p:sp>
        <p:nvSpPr>
          <p:cNvPr id="211" name="Google Shape;211;g1352a017951_0_10"/>
          <p:cNvSpPr/>
          <p:nvPr/>
        </p:nvSpPr>
        <p:spPr>
          <a:xfrm>
            <a:off x="183450" y="5132800"/>
            <a:ext cx="6491100" cy="474900"/>
          </a:xfrm>
          <a:prstGeom prst="rect">
            <a:avLst/>
          </a:prstGeom>
          <a:solidFill>
            <a:srgbClr val="F3F3F3"/>
          </a:solidFill>
          <a:ln>
            <a:noFill/>
          </a:ln>
        </p:spPr>
        <p:txBody>
          <a:bodyPr anchorCtr="0" anchor="ctr" bIns="91425" lIns="91425" spcFirstLastPara="1" rIns="91425" wrap="square" tIns="91425">
            <a:noAutofit/>
          </a:bodyPr>
          <a:lstStyle/>
          <a:p>
            <a:pPr indent="0" lvl="0" marL="0" marR="0" rtl="0" algn="just">
              <a:lnSpc>
                <a:spcPct val="115000"/>
              </a:lnSpc>
              <a:spcBef>
                <a:spcPts val="1200"/>
              </a:spcBef>
              <a:spcAft>
                <a:spcPts val="1200"/>
              </a:spcAft>
              <a:buClr>
                <a:srgbClr val="000000"/>
              </a:buClr>
              <a:buSzPts val="1000"/>
              <a:buFont typeface="Arial"/>
              <a:buNone/>
            </a:pPr>
            <a:r>
              <a:rPr b="0" i="0" lang="fr-FR" sz="1000" u="none" cap="none" strike="noStrike">
                <a:solidFill>
                  <a:srgbClr val="0C419A"/>
                </a:solidFill>
                <a:latin typeface="Arial"/>
                <a:ea typeface="Arial"/>
                <a:cs typeface="Arial"/>
                <a:sym typeface="Arial"/>
              </a:rPr>
              <a:t>Proposer 1 ou 2 cases complémentaires selon ce que vous souhaitez mettre en place :</a:t>
            </a:r>
            <a:endParaRPr b="1" i="0" sz="1000" u="none" cap="none" strike="noStrike">
              <a:solidFill>
                <a:srgbClr val="0C419A"/>
              </a:solidFill>
              <a:latin typeface="Arial"/>
              <a:ea typeface="Arial"/>
              <a:cs typeface="Arial"/>
              <a:sym typeface="Arial"/>
            </a:endParaRPr>
          </a:p>
        </p:txBody>
      </p:sp>
      <p:sp>
        <p:nvSpPr>
          <p:cNvPr id="212" name="Google Shape;212;g1352a017951_0_10"/>
          <p:cNvSpPr/>
          <p:nvPr/>
        </p:nvSpPr>
        <p:spPr>
          <a:xfrm>
            <a:off x="188725" y="1037825"/>
            <a:ext cx="6491100" cy="3288900"/>
          </a:xfrm>
          <a:prstGeom prst="rect">
            <a:avLst/>
          </a:prstGeom>
          <a:solidFill>
            <a:srgbClr val="EDEDED"/>
          </a:solidFill>
          <a:ln>
            <a:noFill/>
          </a:ln>
        </p:spPr>
        <p:txBody>
          <a:bodyPr anchorCtr="0" anchor="ctr" bIns="91425" lIns="91425" spcFirstLastPara="1" rIns="91425" wrap="square" tIns="91425">
            <a:noAutofit/>
          </a:bodyPr>
          <a:lstStyle/>
          <a:p>
            <a:pPr indent="0" lvl="0" marL="0" marR="0" rtl="0" algn="l">
              <a:lnSpc>
                <a:spcPct val="115000"/>
              </a:lnSpc>
              <a:spcBef>
                <a:spcPts val="500"/>
              </a:spcBef>
              <a:spcAft>
                <a:spcPts val="0"/>
              </a:spcAft>
              <a:buClr>
                <a:schemeClr val="dk1"/>
              </a:buClr>
              <a:buSzPts val="1100"/>
              <a:buFont typeface="Arial"/>
              <a:buNone/>
            </a:pPr>
            <a:r>
              <a:rPr b="0" i="0" lang="fr-FR" sz="1100" u="none" cap="none" strike="noStrike">
                <a:solidFill>
                  <a:srgbClr val="002060"/>
                </a:solidFill>
                <a:latin typeface="Arial"/>
                <a:ea typeface="Arial"/>
                <a:cs typeface="Arial"/>
                <a:sym typeface="Arial"/>
              </a:rPr>
              <a:t>Il n’y a pas de paragraphe unique à répliquer partout, dans la mesure où une information à l’oral dépend du contexte et de la relation du professionnel de santé avec son patient. </a:t>
            </a:r>
            <a:endParaRPr b="0" i="0" sz="1100" u="none" cap="none" strike="noStrike">
              <a:solidFill>
                <a:srgbClr val="002060"/>
              </a:solidFill>
              <a:latin typeface="Arial"/>
              <a:ea typeface="Arial"/>
              <a:cs typeface="Arial"/>
              <a:sym typeface="Arial"/>
            </a:endParaRPr>
          </a:p>
          <a:p>
            <a:pPr indent="0" lvl="0" marL="0" marR="0" rtl="0" algn="l">
              <a:lnSpc>
                <a:spcPct val="115000"/>
              </a:lnSpc>
              <a:spcBef>
                <a:spcPts val="500"/>
              </a:spcBef>
              <a:spcAft>
                <a:spcPts val="0"/>
              </a:spcAft>
              <a:buClr>
                <a:schemeClr val="dk1"/>
              </a:buClr>
              <a:buSzPts val="1100"/>
              <a:buFont typeface="Arial"/>
              <a:buNone/>
            </a:pPr>
            <a:r>
              <a:rPr b="0" i="0" lang="fr-FR" sz="1100" u="none" cap="none" strike="noStrike">
                <a:solidFill>
                  <a:srgbClr val="002060"/>
                </a:solidFill>
                <a:latin typeface="Arial"/>
                <a:ea typeface="Arial"/>
                <a:cs typeface="Arial"/>
                <a:sym typeface="Arial"/>
              </a:rPr>
              <a:t>Néanmoins, voici la </a:t>
            </a:r>
            <a:r>
              <a:rPr b="0" i="0" lang="fr-FR" sz="1100" u="sng" cap="none" strike="noStrike">
                <a:solidFill>
                  <a:srgbClr val="002060"/>
                </a:solidFill>
                <a:latin typeface="Arial"/>
                <a:ea typeface="Arial"/>
                <a:cs typeface="Arial"/>
                <a:sym typeface="Arial"/>
              </a:rPr>
              <a:t>liste des éléments qu’il est important de rappeler à l’oral</a:t>
            </a:r>
            <a:r>
              <a:rPr b="0" i="0" lang="fr-FR" sz="1100" u="none" cap="none" strike="noStrike">
                <a:solidFill>
                  <a:srgbClr val="002060"/>
                </a:solidFill>
                <a:latin typeface="Arial"/>
                <a:ea typeface="Arial"/>
                <a:cs typeface="Arial"/>
                <a:sym typeface="Arial"/>
              </a:rPr>
              <a:t> pour une information “dans les règles” : </a:t>
            </a:r>
            <a:endParaRPr b="0" i="0" sz="1100" u="none" cap="none" strike="noStrike">
              <a:solidFill>
                <a:srgbClr val="002060"/>
              </a:solidFill>
              <a:latin typeface="Arial"/>
              <a:ea typeface="Arial"/>
              <a:cs typeface="Arial"/>
              <a:sym typeface="Arial"/>
            </a:endParaRPr>
          </a:p>
          <a:p>
            <a:pPr indent="0" lvl="0" marL="0" marR="0" rtl="0" algn="l">
              <a:lnSpc>
                <a:spcPct val="115000"/>
              </a:lnSpc>
              <a:spcBef>
                <a:spcPts val="500"/>
              </a:spcBef>
              <a:spcAft>
                <a:spcPts val="0"/>
              </a:spcAft>
              <a:buClr>
                <a:srgbClr val="000000"/>
              </a:buClr>
              <a:buSzPts val="1100"/>
              <a:buFont typeface="Arial"/>
              <a:buNone/>
            </a:pP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191"/>
                  </a:ext>
                </a:extLst>
              </a:rPr>
              <a:t>🗹</a:t>
            </a:r>
            <a:r>
              <a:rPr b="0" i="0" lang="fr-FR" sz="1100" u="none" cap="none" strike="noStrike">
                <a:solidFill>
                  <a:srgbClr val="002060"/>
                </a:solidFill>
                <a:latin typeface="Arial"/>
                <a:ea typeface="Arial"/>
                <a:cs typeface="Arial"/>
                <a:sym typeface="Arial"/>
              </a:rPr>
              <a:t> </a:t>
            </a:r>
            <a:r>
              <a:rPr b="1" i="0" lang="fr-FR" sz="1100" u="none" cap="none" strike="noStrike">
                <a:solidFill>
                  <a:srgbClr val="002060"/>
                </a:solidFill>
                <a:latin typeface="Arial"/>
                <a:ea typeface="Arial"/>
                <a:cs typeface="Arial"/>
                <a:sym typeface="Arial"/>
              </a:rPr>
              <a:t>ce que l’on souhaite faire</a:t>
            </a:r>
            <a:r>
              <a:rPr b="0" i="0" lang="fr-FR" sz="1100" u="none" cap="none" strike="noStrike">
                <a:solidFill>
                  <a:srgbClr val="002060"/>
                </a:solidFill>
                <a:latin typeface="Arial"/>
                <a:ea typeface="Arial"/>
                <a:cs typeface="Arial"/>
                <a:sym typeface="Arial"/>
              </a:rPr>
              <a:t>: alimenter et consulter ou </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192"/>
                  </a:ext>
                </a:extLst>
              </a:rPr>
              <a:t>l’un</a:t>
            </a:r>
            <a:r>
              <a:rPr b="0" i="0" lang="fr-FR" sz="1100" u="none" cap="none" strike="noStrike">
                <a:solidFill>
                  <a:srgbClr val="002060"/>
                </a:solidFill>
                <a:latin typeface="Arial"/>
                <a:ea typeface="Arial"/>
                <a:cs typeface="Arial"/>
                <a:sym typeface="Arial"/>
              </a:rPr>
              <a:t>e des 2 actions</a:t>
            </a:r>
            <a:endParaRPr b="0" i="0" sz="1100" u="none" cap="none" strike="noStrike">
              <a:solidFill>
                <a:srgbClr val="002060"/>
              </a:solidFill>
              <a:latin typeface="Arial"/>
              <a:ea typeface="Arial"/>
              <a:cs typeface="Arial"/>
              <a:sym typeface="Arial"/>
            </a:endParaRPr>
          </a:p>
          <a:p>
            <a:pPr indent="0" lvl="0" marL="0" marR="0" rtl="0" algn="l">
              <a:lnSpc>
                <a:spcPct val="115000"/>
              </a:lnSpc>
              <a:spcBef>
                <a:spcPts val="500"/>
              </a:spcBef>
              <a:spcAft>
                <a:spcPts val="0"/>
              </a:spcAft>
              <a:buClr>
                <a:srgbClr val="000000"/>
              </a:buClr>
              <a:buSzPts val="1100"/>
              <a:buFont typeface="Arial"/>
              <a:buNone/>
            </a:pP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193"/>
                  </a:ext>
                </a:extLst>
              </a:rPr>
              <a:t>🗹</a:t>
            </a:r>
            <a:r>
              <a:rPr b="0" i="0" lang="fr-FR" sz="1100" u="none" cap="none" strike="noStrike">
                <a:solidFill>
                  <a:srgbClr val="002060"/>
                </a:solidFill>
                <a:latin typeface="Arial"/>
                <a:ea typeface="Arial"/>
                <a:cs typeface="Arial"/>
                <a:sym typeface="Arial"/>
              </a:rPr>
              <a:t> les </a:t>
            </a:r>
            <a:r>
              <a:rPr b="1" i="0" lang="fr-FR" sz="1100" u="none" cap="none" strike="noStrike">
                <a:solidFill>
                  <a:srgbClr val="002060"/>
                </a:solidFill>
                <a:latin typeface="Arial"/>
                <a:ea typeface="Arial"/>
                <a:cs typeface="Arial"/>
                <a:sym typeface="Arial"/>
              </a:rPr>
              <a:t>types de documents concernés</a:t>
            </a:r>
            <a:r>
              <a:rPr b="0" i="0" lang="fr-FR" sz="1100" u="none" cap="none" strike="noStrike">
                <a:solidFill>
                  <a:srgbClr val="002060"/>
                </a:solidFill>
                <a:latin typeface="Arial"/>
                <a:ea typeface="Arial"/>
                <a:cs typeface="Arial"/>
                <a:sym typeface="Arial"/>
              </a:rPr>
              <a:t> (notamment pour la consultation, dépendant de la matrice d’habilitation</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194"/>
                  </a:ext>
                </a:extLst>
              </a:rPr>
              <a:t>)</a:t>
            </a:r>
            <a:endParaRPr b="0" i="0" sz="1100" u="none" cap="none" strike="noStrike">
              <a:solidFill>
                <a:srgbClr val="002060"/>
              </a:solidFill>
              <a:latin typeface="Arial"/>
              <a:ea typeface="Arial"/>
              <a:cs typeface="Arial"/>
              <a:sym typeface="Arial"/>
            </a:endParaRPr>
          </a:p>
          <a:p>
            <a:pPr indent="0" lvl="0" marL="0" marR="0" rtl="0" algn="l">
              <a:lnSpc>
                <a:spcPct val="115000"/>
              </a:lnSpc>
              <a:spcBef>
                <a:spcPts val="500"/>
              </a:spcBef>
              <a:spcAft>
                <a:spcPts val="0"/>
              </a:spcAft>
              <a:buClr>
                <a:srgbClr val="000000"/>
              </a:buClr>
              <a:buSzPts val="1100"/>
              <a:buFont typeface="Arial"/>
              <a:buNone/>
            </a:pP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195"/>
                  </a:ext>
                </a:extLst>
              </a:rPr>
              <a:t>🗹</a:t>
            </a:r>
            <a:r>
              <a:rPr b="0" i="0" lang="fr-FR" sz="1100" u="none" cap="none" strike="noStrike">
                <a:solidFill>
                  <a:srgbClr val="002060"/>
                </a:solidFill>
                <a:latin typeface="Arial"/>
                <a:ea typeface="Arial"/>
                <a:cs typeface="Arial"/>
                <a:sym typeface="Arial"/>
              </a:rPr>
              <a:t> la </a:t>
            </a:r>
            <a:r>
              <a:rPr b="1" i="0" lang="fr-FR" sz="1100" u="none" cap="none" strike="noStrike">
                <a:solidFill>
                  <a:srgbClr val="002060"/>
                </a:solidFill>
                <a:latin typeface="Arial"/>
                <a:ea typeface="Arial"/>
                <a:cs typeface="Arial"/>
                <a:sym typeface="Arial"/>
              </a:rPr>
              <a:t>finalité de cette démarche </a:t>
            </a:r>
            <a:r>
              <a:rPr b="0" i="0" lang="fr-FR" sz="1100" u="none" cap="none" strike="noStrike">
                <a:solidFill>
                  <a:srgbClr val="002060"/>
                </a:solidFill>
                <a:latin typeface="Arial"/>
                <a:ea typeface="Arial"/>
                <a:cs typeface="Arial"/>
                <a:sym typeface="Arial"/>
              </a:rPr>
              <a:t>(dans le contexte prise en charge médicale… )</a:t>
            </a:r>
            <a:endParaRPr b="0" i="0" sz="1100" u="none" cap="none" strike="noStrike">
              <a:solidFill>
                <a:srgbClr val="002060"/>
              </a:solidFill>
              <a:latin typeface="Arial"/>
              <a:ea typeface="Arial"/>
              <a:cs typeface="Arial"/>
              <a:sym typeface="Arial"/>
            </a:endParaRPr>
          </a:p>
          <a:p>
            <a:pPr indent="0" lvl="0" marL="0" marR="0" rtl="0" algn="l">
              <a:lnSpc>
                <a:spcPct val="115000"/>
              </a:lnSpc>
              <a:spcBef>
                <a:spcPts val="500"/>
              </a:spcBef>
              <a:spcAft>
                <a:spcPts val="0"/>
              </a:spcAft>
              <a:buClr>
                <a:srgbClr val="000000"/>
              </a:buClr>
              <a:buSzPts val="1100"/>
              <a:buFont typeface="Arial"/>
              <a:buNone/>
            </a:pP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196"/>
                  </a:ext>
                </a:extLst>
              </a:rPr>
              <a:t>🗹</a:t>
            </a:r>
            <a:r>
              <a:rPr b="0" i="0" lang="fr-FR" sz="1100" u="none" cap="none" strike="noStrike">
                <a:solidFill>
                  <a:srgbClr val="002060"/>
                </a:solidFill>
                <a:latin typeface="Arial"/>
                <a:ea typeface="Arial"/>
                <a:cs typeface="Arial"/>
                <a:sym typeface="Arial"/>
              </a:rPr>
              <a:t> </a:t>
            </a:r>
            <a:r>
              <a:rPr b="1" i="0" lang="fr-FR" sz="1100" u="none" cap="none" strike="noStrike">
                <a:solidFill>
                  <a:srgbClr val="002060"/>
                </a:solidFill>
                <a:latin typeface="Arial"/>
                <a:ea typeface="Arial"/>
                <a:cs typeface="Arial"/>
                <a:sym typeface="Arial"/>
              </a:rPr>
              <a:t>le droit d’opposition </a:t>
            </a:r>
            <a:r>
              <a:rPr b="0" i="0" lang="fr-FR" sz="1100" u="none" cap="none" strike="noStrike">
                <a:solidFill>
                  <a:srgbClr val="002060"/>
                </a:solidFill>
                <a:latin typeface="Arial"/>
                <a:ea typeface="Arial"/>
                <a:cs typeface="Arial"/>
                <a:sym typeface="Arial"/>
              </a:rPr>
              <a:t>(motif légitime</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197"/>
                  </a:ext>
                </a:extLst>
              </a:rPr>
              <a:t> </a:t>
            </a:r>
            <a:r>
              <a:rPr b="0" i="0" lang="fr-FR" sz="1100" u="none" cap="none" strike="noStrike">
                <a:solidFill>
                  <a:srgbClr val="002060"/>
                </a:solidFill>
                <a:latin typeface="Arial"/>
                <a:ea typeface="Arial"/>
                <a:cs typeface="Arial"/>
                <a:sym typeface="Arial"/>
              </a:rPr>
              <a:t>pour l’alimentation /pas de motif pour la consultation</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198"/>
                  </a:ext>
                </a:extLst>
              </a:rPr>
              <a:t>)</a:t>
            </a:r>
            <a:r>
              <a:rPr b="0" i="0" lang="fr-FR" sz="1100" u="none" cap="none" strike="noStrike">
                <a:solidFill>
                  <a:srgbClr val="002060"/>
                </a:solidFill>
                <a:latin typeface="Arial"/>
                <a:ea typeface="Arial"/>
                <a:cs typeface="Arial"/>
                <a:sym typeface="Arial"/>
              </a:rPr>
              <a:t> et les conséquences éventuelles sur la prise en charge</a:t>
            </a:r>
            <a:endParaRPr b="0" i="0" sz="1100" u="none" cap="none" strike="noStrike">
              <a:solidFill>
                <a:srgbClr val="002060"/>
              </a:solidFill>
              <a:latin typeface="Arial"/>
              <a:ea typeface="Arial"/>
              <a:cs typeface="Arial"/>
              <a:sym typeface="Arial"/>
            </a:endParaRPr>
          </a:p>
          <a:p>
            <a:pPr indent="0" lvl="0" marL="0" marR="0" rtl="0" algn="l">
              <a:lnSpc>
                <a:spcPct val="115000"/>
              </a:lnSpc>
              <a:spcBef>
                <a:spcPts val="500"/>
              </a:spcBef>
              <a:spcAft>
                <a:spcPts val="500"/>
              </a:spcAft>
              <a:buClr>
                <a:srgbClr val="000000"/>
              </a:buClr>
              <a:buSzPts val="1100"/>
              <a:buFont typeface="Arial"/>
              <a:buNone/>
            </a:pP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199"/>
                  </a:ext>
                </a:extLst>
              </a:rPr>
              <a:t>🗹</a:t>
            </a:r>
            <a:r>
              <a:rPr b="0" i="0" lang="fr-FR" sz="1100" u="none" cap="none" strike="noStrike">
                <a:solidFill>
                  <a:srgbClr val="002060"/>
                </a:solidFill>
                <a:latin typeface="Arial"/>
                <a:ea typeface="Arial"/>
                <a:cs typeface="Arial"/>
                <a:sym typeface="Arial"/>
              </a:rPr>
              <a:t> </a:t>
            </a:r>
            <a:r>
              <a:rPr b="1" i="0" lang="fr-FR" sz="1100" u="none" cap="none" strike="noStrike">
                <a:solidFill>
                  <a:srgbClr val="002060"/>
                </a:solidFill>
                <a:latin typeface="Arial"/>
                <a:ea typeface="Arial"/>
                <a:cs typeface="Arial"/>
                <a:sym typeface="Arial"/>
              </a:rPr>
              <a:t>les droits de gestion de la confidentialité dans Mon espace santé comme “garde-fous”</a:t>
            </a:r>
            <a:r>
              <a:rPr b="0" i="0" lang="fr-FR" sz="1100" u="none" cap="none" strike="noStrike">
                <a:solidFill>
                  <a:srgbClr val="002060"/>
                </a:solidFill>
                <a:latin typeface="Arial"/>
                <a:ea typeface="Arial"/>
                <a:cs typeface="Arial"/>
                <a:sym typeface="Arial"/>
              </a:rPr>
              <a:t> : clôturer </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200"/>
                  </a:ext>
                </a:extLst>
              </a:rPr>
              <a:t>son profil Mon espace santé</a:t>
            </a:r>
            <a:r>
              <a:rPr b="0" i="0" lang="fr-FR" sz="1100" u="none" cap="none" strike="noStrike">
                <a:solidFill>
                  <a:srgbClr val="002060"/>
                </a:solidFill>
                <a:latin typeface="Arial"/>
                <a:ea typeface="Arial"/>
                <a:cs typeface="Arial"/>
                <a:sym typeface="Arial"/>
              </a:rPr>
              <a:t> / bloquer un professionnel / masquer 1, plusieurs ou tous les documents, etc. Si nécessaire, renvoyer vers la page données personnelles de Mon espace santé : </a:t>
            </a:r>
            <a:r>
              <a:rPr b="0" i="0" lang="fr-FR" sz="1100" u="sng" cap="none" strike="noStrike">
                <a:solidFill>
                  <a:srgbClr val="002060"/>
                </a:solidFill>
                <a:latin typeface="Arial"/>
                <a:ea typeface="Arial"/>
                <a:cs typeface="Arial"/>
                <a:sym typeface="Arial"/>
              </a:rPr>
              <a:t>h</a:t>
            </a:r>
            <a:r>
              <a:rPr b="0" i="0" lang="fr-FR" sz="1100" u="sng" cap="none" strike="noStrike">
                <a:solidFill>
                  <a:srgbClr val="002060"/>
                </a:solidFill>
                <a:latin typeface="Arial"/>
                <a:ea typeface="Arial"/>
                <a:cs typeface="Arial"/>
                <a:sym typeface="Arial"/>
                <a:hlinkClick r:id="rId5">
                  <a:extLst>
                    <a:ext uri="{A12FA001-AC4F-418D-AE19-62706E023703}">
                      <ahyp:hlinkClr val="tx"/>
                    </a:ext>
                  </a:extLst>
                </a:hlinkClick>
              </a:rPr>
              <a:t>ttps://www.monespacesante.fr/protection-donnees-personnelles</a:t>
            </a:r>
            <a:r>
              <a:rPr b="0" i="0" lang="fr-FR" sz="1100" u="none" cap="none" strike="noStrike">
                <a:solidFill>
                  <a:srgbClr val="002060"/>
                </a:solidFill>
                <a:latin typeface="Arial"/>
                <a:ea typeface="Arial"/>
                <a:cs typeface="Arial"/>
                <a:sym typeface="Arial"/>
              </a:rPr>
              <a:t>)</a:t>
            </a:r>
            <a:endParaRPr b="0" i="0" sz="1100" u="none" cap="none" strike="noStrike">
              <a:solidFill>
                <a:srgbClr val="002060"/>
              </a:solidFill>
              <a:latin typeface="Arial"/>
              <a:ea typeface="Arial"/>
              <a:cs typeface="Arial"/>
              <a:sym typeface="Arial"/>
            </a:endParaRPr>
          </a:p>
        </p:txBody>
      </p:sp>
      <p:sp>
        <p:nvSpPr>
          <p:cNvPr id="213" name="Google Shape;213;g1352a017951_0_10"/>
          <p:cNvSpPr/>
          <p:nvPr/>
        </p:nvSpPr>
        <p:spPr>
          <a:xfrm>
            <a:off x="13800" y="4671675"/>
            <a:ext cx="6858000" cy="315900"/>
          </a:xfrm>
          <a:prstGeom prst="roundRect">
            <a:avLst>
              <a:gd fmla="val 0" name="adj"/>
            </a:avLst>
          </a:prstGeom>
          <a:solidFill>
            <a:srgbClr val="E11A81"/>
          </a:solidFill>
          <a:ln cap="flat" cmpd="sng" w="9525">
            <a:solidFill>
              <a:srgbClr val="E11A8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1050"/>
              <a:buFont typeface="Arial"/>
              <a:buNone/>
            </a:pPr>
            <a:r>
              <a:rPr b="1" i="0" lang="fr-FR" sz="1200" u="none" cap="none" strike="noStrike">
                <a:solidFill>
                  <a:schemeClr val="lt1"/>
                </a:solidFill>
                <a:latin typeface="Arial"/>
                <a:ea typeface="Arial"/>
                <a:cs typeface="Arial"/>
                <a:sym typeface="Arial"/>
              </a:rPr>
              <a:t>💻 Propositions d’actions à mettre en oeuvre sur les plateformes en ligne</a:t>
            </a:r>
            <a:endParaRPr b="1" i="1" sz="1200" u="none" cap="none" strike="noStrike">
              <a:solidFill>
                <a:schemeClr val="lt1"/>
              </a:solidFill>
              <a:latin typeface="Arial"/>
              <a:ea typeface="Arial"/>
              <a:cs typeface="Arial"/>
              <a:sym typeface="Arial"/>
            </a:endParaRPr>
          </a:p>
        </p:txBody>
      </p:sp>
      <p:sp>
        <p:nvSpPr>
          <p:cNvPr id="214" name="Google Shape;214;g1352a017951_0_10"/>
          <p:cNvSpPr/>
          <p:nvPr/>
        </p:nvSpPr>
        <p:spPr>
          <a:xfrm>
            <a:off x="259650" y="6727751"/>
            <a:ext cx="1502700" cy="679200"/>
          </a:xfrm>
          <a:prstGeom prst="rect">
            <a:avLst/>
          </a:prstGeom>
          <a:solidFill>
            <a:srgbClr val="2458A1"/>
          </a:solidFill>
          <a:ln>
            <a:noFill/>
          </a:ln>
        </p:spPr>
        <p:txBody>
          <a:bodyPr anchorCtr="0" anchor="ctr" bIns="91425" lIns="91425" spcFirstLastPara="1" rIns="91425" wrap="square" tIns="91425">
            <a:noAutofit/>
          </a:bodyPr>
          <a:lstStyle/>
          <a:p>
            <a:pPr indent="0" lvl="0" marL="0" marR="0" rtl="0" algn="l">
              <a:lnSpc>
                <a:spcPct val="107000"/>
              </a:lnSpc>
              <a:spcBef>
                <a:spcPts val="0"/>
              </a:spcBef>
              <a:spcAft>
                <a:spcPts val="0"/>
              </a:spcAft>
              <a:buClr>
                <a:srgbClr val="000000"/>
              </a:buClr>
              <a:buSzPts val="1200"/>
              <a:buFont typeface="Arial"/>
              <a:buNone/>
            </a:pPr>
            <a:r>
              <a:rPr b="0" i="0" lang="fr-FR" sz="1200" u="none" cap="none" strike="noStrike">
                <a:solidFill>
                  <a:schemeClr val="dk1"/>
                </a:solidFill>
                <a:latin typeface="Arial"/>
                <a:ea typeface="Arial"/>
                <a:cs typeface="Arial"/>
                <a:sym typeface="Arial"/>
                <a:extLst>
                  <a:ext uri="http://customooxmlschemas.google.com/">
                    <go:slidesCustomData xmlns:go="http://customooxmlschemas.google.com/" textRoundtripDataId="201"/>
                  </a:ext>
                </a:extLst>
              </a:rPr>
              <a:t>👀</a:t>
            </a:r>
            <a:r>
              <a:rPr b="1" i="0" lang="fr-FR" sz="1200" u="none" cap="none" strike="noStrike">
                <a:solidFill>
                  <a:schemeClr val="lt1"/>
                </a:solidFill>
                <a:latin typeface="Arial"/>
                <a:ea typeface="Arial"/>
                <a:cs typeface="Arial"/>
                <a:sym typeface="Arial"/>
                <a:extLst>
                  <a:ext uri="http://customooxmlschemas.google.com/">
                    <go:slidesCustomData xmlns:go="http://customooxmlschemas.google.com/" textRoundtripDataId="202"/>
                  </a:ext>
                </a:extLst>
              </a:rPr>
              <a:t>CONSULTATION </a:t>
            </a:r>
            <a:endParaRPr b="1" i="0" sz="1200" u="none" cap="none" strike="noStrike">
              <a:solidFill>
                <a:schemeClr val="lt1"/>
              </a:solidFill>
              <a:latin typeface="Arial"/>
              <a:ea typeface="Arial"/>
              <a:cs typeface="Arial"/>
              <a:sym typeface="Arial"/>
            </a:endParaRPr>
          </a:p>
        </p:txBody>
      </p:sp>
      <p:grpSp>
        <p:nvGrpSpPr>
          <p:cNvPr id="215" name="Google Shape;215;g1352a017951_0_10"/>
          <p:cNvGrpSpPr/>
          <p:nvPr/>
        </p:nvGrpSpPr>
        <p:grpSpPr>
          <a:xfrm>
            <a:off x="13900" y="9386900"/>
            <a:ext cx="6858000" cy="515400"/>
            <a:chOff x="13900" y="9386900"/>
            <a:chExt cx="6858000" cy="515400"/>
          </a:xfrm>
        </p:grpSpPr>
        <p:sp>
          <p:nvSpPr>
            <p:cNvPr id="216" name="Google Shape;216;g1352a017951_0_10"/>
            <p:cNvSpPr/>
            <p:nvPr/>
          </p:nvSpPr>
          <p:spPr>
            <a:xfrm>
              <a:off x="13900" y="9386900"/>
              <a:ext cx="6858000" cy="515400"/>
            </a:xfrm>
            <a:prstGeom prst="rect">
              <a:avLst/>
            </a:prstGeom>
            <a:solidFill>
              <a:srgbClr val="EAD1DC"/>
            </a:solidFill>
            <a:ln cap="flat" cmpd="sng" w="9525">
              <a:solidFill>
                <a:srgbClr val="EAD1DC"/>
              </a:solidFill>
              <a:prstDash val="solid"/>
              <a:round/>
              <a:headEnd len="sm" w="sm" type="none"/>
              <a:tailEnd len="sm" w="sm" type="none"/>
            </a:ln>
            <a:effectLst>
              <a:outerShdw blurRad="57150" rotWithShape="0" algn="bl" dir="5400000" dist="19050">
                <a:srgbClr val="000000">
                  <a:alpha val="0"/>
                </a:srgbClr>
              </a:outerShdw>
            </a:effectLst>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17" name="Google Shape;217;g1352a017951_0_10">
              <a:hlinkClick r:id="rId6"/>
            </p:cNvPr>
            <p:cNvPicPr preferRelativeResize="0"/>
            <p:nvPr/>
          </p:nvPicPr>
          <p:blipFill rotWithShape="1">
            <a:blip r:embed="rId7">
              <a:alphaModFix/>
            </a:blip>
            <a:srcRect b="0" l="0" r="0" t="0"/>
            <a:stretch/>
          </p:blipFill>
          <p:spPr>
            <a:xfrm>
              <a:off x="5904902" y="9441184"/>
              <a:ext cx="698547" cy="401779"/>
            </a:xfrm>
            <a:prstGeom prst="rect">
              <a:avLst/>
            </a:prstGeom>
            <a:noFill/>
            <a:ln>
              <a:noFill/>
            </a:ln>
          </p:spPr>
        </p:pic>
        <p:pic>
          <p:nvPicPr>
            <p:cNvPr id="218" name="Google Shape;218;g1352a017951_0_10"/>
            <p:cNvPicPr preferRelativeResize="0"/>
            <p:nvPr/>
          </p:nvPicPr>
          <p:blipFill rotWithShape="1">
            <a:blip r:embed="rId8">
              <a:alphaModFix/>
            </a:blip>
            <a:srcRect b="0" l="0" r="0" t="0"/>
            <a:stretch/>
          </p:blipFill>
          <p:spPr>
            <a:xfrm>
              <a:off x="4544155" y="9412300"/>
              <a:ext cx="1208493" cy="433618"/>
            </a:xfrm>
            <a:prstGeom prst="rect">
              <a:avLst/>
            </a:prstGeom>
            <a:noFill/>
            <a:ln>
              <a:noFill/>
            </a:ln>
          </p:spPr>
        </p:pic>
        <p:pic>
          <p:nvPicPr>
            <p:cNvPr id="219" name="Google Shape;219;g1352a017951_0_10"/>
            <p:cNvPicPr preferRelativeResize="0"/>
            <p:nvPr/>
          </p:nvPicPr>
          <p:blipFill rotWithShape="1">
            <a:blip r:embed="rId9">
              <a:alphaModFix/>
            </a:blip>
            <a:srcRect b="0" l="0" r="0" t="0"/>
            <a:stretch/>
          </p:blipFill>
          <p:spPr>
            <a:xfrm>
              <a:off x="3656900" y="9414144"/>
              <a:ext cx="817339" cy="463581"/>
            </a:xfrm>
            <a:prstGeom prst="rect">
              <a:avLst/>
            </a:prstGeom>
            <a:noFill/>
            <a:ln>
              <a:noFill/>
            </a:ln>
          </p:spPr>
        </p:pic>
      </p:grpSp>
      <p:sp>
        <p:nvSpPr>
          <p:cNvPr id="220" name="Google Shape;220;g1352a017951_0_10"/>
          <p:cNvSpPr/>
          <p:nvPr/>
        </p:nvSpPr>
        <p:spPr>
          <a:xfrm>
            <a:off x="259650" y="5769375"/>
            <a:ext cx="1502700" cy="679200"/>
          </a:xfrm>
          <a:prstGeom prst="rect">
            <a:avLst/>
          </a:prstGeom>
          <a:solidFill>
            <a:srgbClr val="2458A1"/>
          </a:solidFill>
          <a:ln>
            <a:noFill/>
          </a:ln>
        </p:spPr>
        <p:txBody>
          <a:bodyPr anchorCtr="0" anchor="ctr" bIns="91425" lIns="91425" spcFirstLastPara="1" rIns="91425" wrap="square" tIns="91425">
            <a:noAutofit/>
          </a:bodyPr>
          <a:lstStyle/>
          <a:p>
            <a:pPr indent="0" lvl="0" marL="0" marR="0" rtl="0" algn="l">
              <a:lnSpc>
                <a:spcPct val="107000"/>
              </a:lnSpc>
              <a:spcBef>
                <a:spcPts val="0"/>
              </a:spcBef>
              <a:spcAft>
                <a:spcPts val="0"/>
              </a:spcAft>
              <a:buClr>
                <a:schemeClr val="dk1"/>
              </a:buClr>
              <a:buSzPts val="1200"/>
              <a:buFont typeface="Arial"/>
              <a:buNone/>
            </a:pPr>
            <a:r>
              <a:rPr b="0" i="0" lang="fr-FR" sz="1200" u="sng" cap="none" strike="noStrike">
                <a:solidFill>
                  <a:srgbClr val="2458A1"/>
                </a:solidFill>
                <a:latin typeface="Arial"/>
                <a:ea typeface="Arial"/>
                <a:cs typeface="Arial"/>
                <a:sym typeface="Arial"/>
                <a:hlinkClick r:id="rId10">
                  <a:extLst>
                    <a:ext uri="{A12FA001-AC4F-418D-AE19-62706E023703}">
                      <ahyp:hlinkClr val="tx"/>
                    </a:ext>
                  </a:extLst>
                </a:hlinkClick>
                <a:extLst>
                  <a:ext uri="http://customooxmlschemas.google.com/">
                    <go:slidesCustomData xmlns:go="http://customooxmlschemas.google.com/" textRoundtripDataId="203"/>
                  </a:ext>
                </a:extLst>
              </a:rPr>
              <a:t>🖊️</a:t>
            </a:r>
            <a:r>
              <a:rPr b="1" i="0" lang="fr-FR" sz="1200" u="none" cap="none" strike="noStrike">
                <a:solidFill>
                  <a:schemeClr val="lt1"/>
                </a:solidFill>
                <a:latin typeface="Arial"/>
                <a:ea typeface="Arial"/>
                <a:cs typeface="Arial"/>
                <a:sym typeface="Arial"/>
                <a:extLst>
                  <a:ext uri="http://customooxmlschemas.google.com/">
                    <go:slidesCustomData xmlns:go="http://customooxmlschemas.google.com/" textRoundtripDataId="204"/>
                  </a:ext>
                </a:extLst>
              </a:rPr>
              <a:t>ALIMENTATION </a:t>
            </a:r>
            <a:endParaRPr b="0" i="0" sz="1200" u="none" cap="none" strike="noStrike">
              <a:solidFill>
                <a:schemeClr val="dk1"/>
              </a:solidFill>
              <a:latin typeface="Arial"/>
              <a:ea typeface="Arial"/>
              <a:cs typeface="Arial"/>
              <a:sym typeface="Arial"/>
            </a:endParaRPr>
          </a:p>
        </p:txBody>
      </p:sp>
      <p:sp>
        <p:nvSpPr>
          <p:cNvPr id="221" name="Google Shape;221;g1352a017951_0_10"/>
          <p:cNvSpPr/>
          <p:nvPr/>
        </p:nvSpPr>
        <p:spPr>
          <a:xfrm>
            <a:off x="1686125" y="5568100"/>
            <a:ext cx="4972200" cy="1914000"/>
          </a:xfrm>
          <a:prstGeom prst="rect">
            <a:avLst/>
          </a:prstGeom>
          <a:noFill/>
          <a:ln>
            <a:noFill/>
          </a:ln>
        </p:spPr>
        <p:txBody>
          <a:bodyPr anchorCtr="0" anchor="ctr" bIns="91425" lIns="91425" spcFirstLastPara="1" rIns="91425" wrap="square" tIns="91425">
            <a:noAutofit/>
          </a:bodyPr>
          <a:lstStyle/>
          <a:p>
            <a:pPr indent="-292100" lvl="0" marL="457200" marR="0" rtl="0" algn="just">
              <a:lnSpc>
                <a:spcPct val="115000"/>
              </a:lnSpc>
              <a:spcBef>
                <a:spcPts val="600"/>
              </a:spcBef>
              <a:spcAft>
                <a:spcPts val="0"/>
              </a:spcAft>
              <a:buClr>
                <a:srgbClr val="0C419A"/>
              </a:buClr>
              <a:buSzPts val="1000"/>
              <a:buFont typeface="Arial"/>
              <a:buChar char="❏"/>
            </a:pPr>
            <a:r>
              <a:rPr b="1" i="0" lang="fr-FR" sz="1000" u="none" cap="none" strike="noStrike">
                <a:solidFill>
                  <a:srgbClr val="0C419A"/>
                </a:solidFill>
                <a:latin typeface="Arial"/>
                <a:ea typeface="Arial"/>
                <a:cs typeface="Arial"/>
                <a:sym typeface="Arial"/>
              </a:rPr>
              <a:t>[Case décochée par défaut]</a:t>
            </a:r>
            <a:r>
              <a:rPr b="0" i="0" lang="fr-FR" sz="1000" u="none" cap="none" strike="noStrike">
                <a:solidFill>
                  <a:srgbClr val="0C419A"/>
                </a:solidFill>
                <a:latin typeface="Arial"/>
                <a:ea typeface="Arial"/>
                <a:cs typeface="Arial"/>
                <a:sym typeface="Arial"/>
              </a:rPr>
              <a:t> : “Je m’oppose à ce que les documents produits dans le cadre de ma prise en charge médicale (ex. ordonnances, lettres, etc.) soient ajoutés dans Mon espace santé en </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05"/>
                  </a:ext>
                </a:extLst>
              </a:rPr>
              <a:t>ayant connaissance des </a:t>
            </a:r>
            <a:r>
              <a:rPr b="0" i="0" lang="fr-FR" sz="1000" u="none" cap="none" strike="noStrike">
                <a:solidFill>
                  <a:srgbClr val="0C419A"/>
                </a:solidFill>
                <a:latin typeface="Arial"/>
                <a:ea typeface="Arial"/>
                <a:cs typeface="Arial"/>
                <a:sym typeface="Arial"/>
              </a:rPr>
              <a:t>implications éventuelles.</a:t>
            </a:r>
            <a:endParaRPr b="0" i="0" sz="1000" u="none" cap="none" strike="noStrike">
              <a:solidFill>
                <a:srgbClr val="0C419A"/>
              </a:solidFill>
              <a:latin typeface="Arial"/>
              <a:ea typeface="Arial"/>
              <a:cs typeface="Arial"/>
              <a:sym typeface="Arial"/>
            </a:endParaRPr>
          </a:p>
          <a:p>
            <a:pPr indent="0" lvl="0" marL="457200" marR="0" rtl="0" algn="just">
              <a:lnSpc>
                <a:spcPct val="115000"/>
              </a:lnSpc>
              <a:spcBef>
                <a:spcPts val="600"/>
              </a:spcBef>
              <a:spcAft>
                <a:spcPts val="0"/>
              </a:spcAft>
              <a:buClr>
                <a:srgbClr val="000000"/>
              </a:buClr>
              <a:buSzPts val="1000"/>
              <a:buFont typeface="Arial"/>
              <a:buNone/>
            </a:pPr>
            <a:r>
              <a:t/>
            </a:r>
            <a:endParaRPr b="0" i="0" sz="1000" u="none" cap="none" strike="noStrike">
              <a:solidFill>
                <a:srgbClr val="0C419A"/>
              </a:solidFill>
              <a:latin typeface="Arial"/>
              <a:ea typeface="Arial"/>
              <a:cs typeface="Arial"/>
              <a:sym typeface="Arial"/>
            </a:endParaRPr>
          </a:p>
          <a:p>
            <a:pPr indent="-292100" lvl="0" marL="457200" marR="0" rtl="0" algn="just">
              <a:lnSpc>
                <a:spcPct val="115000"/>
              </a:lnSpc>
              <a:spcBef>
                <a:spcPts val="600"/>
              </a:spcBef>
              <a:spcAft>
                <a:spcPts val="0"/>
              </a:spcAft>
              <a:buClr>
                <a:srgbClr val="0C419A"/>
              </a:buClr>
              <a:buSzPts val="1000"/>
              <a:buFont typeface="Arial"/>
              <a:buChar char="❏"/>
            </a:pPr>
            <a:r>
              <a:rPr b="1" i="0" lang="fr-FR" sz="1000" u="none" cap="none" strike="noStrike">
                <a:solidFill>
                  <a:srgbClr val="0C419A"/>
                </a:solidFill>
                <a:latin typeface="Arial"/>
                <a:ea typeface="Arial"/>
                <a:cs typeface="Arial"/>
                <a:sym typeface="Arial"/>
              </a:rPr>
              <a:t>[Case décochée par défaut] : </a:t>
            </a:r>
            <a:r>
              <a:rPr b="0" i="0" lang="fr-FR" sz="1000" u="none" cap="none" strike="noStrike">
                <a:solidFill>
                  <a:srgbClr val="0C419A"/>
                </a:solidFill>
                <a:latin typeface="Arial"/>
                <a:ea typeface="Arial"/>
                <a:cs typeface="Arial"/>
                <a:sym typeface="Arial"/>
              </a:rPr>
              <a:t>“Je m’oppose à ce que les professionnels de santé impliqués dans mon suivi médical consultent mon profil Mon espace santé en </a:t>
            </a:r>
            <a:r>
              <a:rPr b="0"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06"/>
                  </a:ext>
                </a:extLst>
              </a:rPr>
              <a:t>ayant connaissance des </a:t>
            </a:r>
            <a:r>
              <a:rPr b="0" i="0" lang="fr-FR" sz="1000" u="none" cap="none" strike="noStrike">
                <a:solidFill>
                  <a:srgbClr val="0C419A"/>
                </a:solidFill>
                <a:latin typeface="Arial"/>
                <a:ea typeface="Arial"/>
                <a:cs typeface="Arial"/>
                <a:sym typeface="Arial"/>
              </a:rPr>
              <a:t>implications éventuelles.</a:t>
            </a:r>
            <a:endParaRPr b="1" i="0" sz="1000" u="none" cap="none" strike="noStrike">
              <a:solidFill>
                <a:srgbClr val="0C419A"/>
              </a:solidFill>
              <a:latin typeface="Arial"/>
              <a:ea typeface="Arial"/>
              <a:cs typeface="Arial"/>
              <a:sym typeface="Arial"/>
            </a:endParaRPr>
          </a:p>
        </p:txBody>
      </p:sp>
      <p:sp>
        <p:nvSpPr>
          <p:cNvPr id="222" name="Google Shape;222;g1352a017951_0_10"/>
          <p:cNvSpPr/>
          <p:nvPr/>
        </p:nvSpPr>
        <p:spPr>
          <a:xfrm>
            <a:off x="247850" y="7625200"/>
            <a:ext cx="6334200" cy="573900"/>
          </a:xfrm>
          <a:prstGeom prst="rect">
            <a:avLst/>
          </a:prstGeom>
          <a:solidFill>
            <a:srgbClr val="F3F3F3"/>
          </a:solidFill>
          <a:ln>
            <a:noFill/>
          </a:ln>
        </p:spPr>
        <p:txBody>
          <a:bodyPr anchorCtr="0" anchor="ctr" bIns="91425" lIns="91425" spcFirstLastPara="1" rIns="91425" wrap="square" tIns="91425">
            <a:noAutofit/>
          </a:bodyPr>
          <a:lstStyle/>
          <a:p>
            <a:pPr indent="0" lvl="0" marL="0" marR="0" rtl="0" algn="just">
              <a:lnSpc>
                <a:spcPct val="115000"/>
              </a:lnSpc>
              <a:spcBef>
                <a:spcPts val="600"/>
              </a:spcBef>
              <a:spcAft>
                <a:spcPts val="600"/>
              </a:spcAft>
              <a:buClr>
                <a:srgbClr val="000000"/>
              </a:buClr>
              <a:buSzPts val="1000"/>
              <a:buFont typeface="Arial"/>
              <a:buNone/>
            </a:pPr>
            <a:r>
              <a:rPr b="1"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07"/>
                  </a:ext>
                </a:extLst>
              </a:rPr>
              <a:t>➡️ Si la case liée à l’alimentation est cochée par l’usager, ouvrir un champ en texte libre lui permettant de saisir le motif légitim</a:t>
            </a:r>
            <a:r>
              <a:rPr b="1" i="0"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08"/>
                  </a:ext>
                </a:extLst>
              </a:rPr>
              <a:t>e.</a:t>
            </a:r>
            <a:endParaRPr b="1" i="0" sz="1000" u="none" cap="none" strike="noStrike">
              <a:solidFill>
                <a:srgbClr val="0C419A"/>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g132f8dabbae_0_0"/>
          <p:cNvSpPr txBox="1"/>
          <p:nvPr/>
        </p:nvSpPr>
        <p:spPr>
          <a:xfrm>
            <a:off x="0" y="860825"/>
            <a:ext cx="6858000" cy="1069800"/>
          </a:xfrm>
          <a:prstGeom prst="rect">
            <a:avLst/>
          </a:prstGeom>
          <a:solidFill>
            <a:srgbClr val="EDEDED"/>
          </a:solidFill>
          <a:ln>
            <a:noFill/>
          </a:ln>
        </p:spPr>
        <p:txBody>
          <a:bodyPr anchorCtr="0" anchor="t" bIns="91425" lIns="91425" spcFirstLastPara="1" rIns="91425" wrap="square" tIns="91425">
            <a:spAutoFit/>
          </a:bodyPr>
          <a:lstStyle/>
          <a:p>
            <a:pPr indent="0" lvl="0" marL="0" marR="0" rtl="0" algn="l">
              <a:lnSpc>
                <a:spcPct val="100000"/>
              </a:lnSpc>
              <a:spcBef>
                <a:spcPts val="300"/>
              </a:spcBef>
              <a:spcAft>
                <a:spcPts val="0"/>
              </a:spcAft>
              <a:buClr>
                <a:schemeClr val="dk1"/>
              </a:buClr>
              <a:buSzPts val="1100"/>
              <a:buFont typeface="Arial"/>
              <a:buNone/>
            </a:pPr>
            <a:r>
              <a:rPr b="0" i="0" lang="fr-FR" sz="1100" u="none" cap="none" strike="noStrike">
                <a:solidFill>
                  <a:srgbClr val="002060"/>
                </a:solidFill>
                <a:uFill>
                  <a:noFill/>
                </a:uFill>
                <a:latin typeface="Arial"/>
                <a:ea typeface="Arial"/>
                <a:cs typeface="Arial"/>
                <a:sym typeface="Arial"/>
                <a:hlinkClick r:id="rId3">
                  <a:extLst>
                    <a:ext uri="{A12FA001-AC4F-418D-AE19-62706E023703}">
                      <ahyp:hlinkClr val="tx"/>
                    </a:ext>
                  </a:extLst>
                </a:hlinkClick>
              </a:rPr>
              <a:t>💡</a:t>
            </a:r>
            <a:r>
              <a:rPr b="0" i="0" lang="fr-FR" sz="1100" u="none" cap="none" strike="noStrike">
                <a:solidFill>
                  <a:srgbClr val="002060"/>
                </a:solidFill>
                <a:latin typeface="Arial"/>
                <a:ea typeface="Arial"/>
                <a:cs typeface="Arial"/>
                <a:sym typeface="Arial"/>
              </a:rPr>
              <a:t> Toutes les actions réalisées par les professionnels de santé dans le DMP sont tracées et visibles par le patient dans</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209"/>
                  </a:ext>
                </a:extLst>
              </a:rPr>
              <a:t> </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210"/>
                  </a:ext>
                </a:extLst>
              </a:rPr>
              <a:t>son profil</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211"/>
                  </a:ext>
                </a:extLst>
              </a:rPr>
              <a:t> Mon  espace santé</a:t>
            </a:r>
            <a:r>
              <a:rPr b="0" i="0" lang="fr-FR" sz="1100" u="none" cap="none" strike="noStrike">
                <a:solidFill>
                  <a:srgbClr val="002060"/>
                </a:solidFill>
                <a:latin typeface="Arial"/>
                <a:ea typeface="Arial"/>
                <a:cs typeface="Arial"/>
                <a:sym typeface="Arial"/>
              </a:rPr>
              <a:t>. </a:t>
            </a:r>
            <a:endParaRPr b="0" i="0" sz="1100" u="none" cap="none" strike="noStrike">
              <a:solidFill>
                <a:srgbClr val="002060"/>
              </a:solidFill>
              <a:latin typeface="Arial"/>
              <a:ea typeface="Arial"/>
              <a:cs typeface="Arial"/>
              <a:sym typeface="Arial"/>
            </a:endParaRPr>
          </a:p>
          <a:p>
            <a:pPr indent="0" lvl="0" marL="0" marR="0" rtl="0" algn="l">
              <a:lnSpc>
                <a:spcPct val="100000"/>
              </a:lnSpc>
              <a:spcBef>
                <a:spcPts val="300"/>
              </a:spcBef>
              <a:spcAft>
                <a:spcPts val="0"/>
              </a:spcAft>
              <a:buClr>
                <a:schemeClr val="dk1"/>
              </a:buClr>
              <a:buSzPts val="1100"/>
              <a:buFont typeface="Arial"/>
              <a:buNone/>
            </a:pPr>
            <a:r>
              <a:rPr b="0" i="0" lang="fr-FR" sz="1100" u="none" cap="none" strike="noStrike">
                <a:solidFill>
                  <a:srgbClr val="002060"/>
                </a:solidFill>
                <a:latin typeface="Arial"/>
                <a:ea typeface="Arial"/>
                <a:cs typeface="Arial"/>
                <a:sym typeface="Arial"/>
              </a:rPr>
              <a:t>🔔 L</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212"/>
                  </a:ext>
                </a:extLst>
              </a:rPr>
              <a:t>e patient est </a:t>
            </a:r>
            <a:r>
              <a:rPr b="1"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213"/>
                  </a:ext>
                </a:extLst>
              </a:rPr>
              <a:t>notifié </a:t>
            </a:r>
            <a:r>
              <a:rPr b="1" i="0" lang="fr-FR" sz="1100" u="none" cap="none" strike="noStrike">
                <a:solidFill>
                  <a:srgbClr val="002060"/>
                </a:solidFill>
                <a:latin typeface="Arial"/>
                <a:ea typeface="Arial"/>
                <a:cs typeface="Arial"/>
                <a:sym typeface="Arial"/>
              </a:rPr>
              <a:t>au premier</a:t>
            </a:r>
            <a:r>
              <a:rPr b="1"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214"/>
                  </a:ext>
                </a:extLst>
              </a:rPr>
              <a:t> accès</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215"/>
                  </a:ext>
                </a:extLst>
              </a:rPr>
              <a:t> </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216"/>
                  </a:ext>
                </a:extLst>
              </a:rPr>
              <a:t>d’un professionnel à son DMP, aux accès en </a:t>
            </a:r>
            <a:r>
              <a:rPr b="0" i="0" lang="fr-FR" sz="1100" u="none" cap="none" strike="noStrike">
                <a:solidFill>
                  <a:srgbClr val="002060"/>
                </a:solidFill>
                <a:latin typeface="Arial"/>
                <a:ea typeface="Arial"/>
                <a:cs typeface="Arial"/>
                <a:sym typeface="Arial"/>
              </a:rPr>
              <a:t>situation d’urgence et, des actions effectuées sur </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217"/>
                  </a:ext>
                </a:extLst>
              </a:rPr>
              <a:t>son DMP</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218"/>
                  </a:ext>
                </a:extLst>
              </a:rPr>
              <a:t>.</a:t>
            </a:r>
            <a:r>
              <a:rPr b="1"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219"/>
                  </a:ext>
                </a:extLst>
              </a:rPr>
              <a:t> </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220"/>
                  </a:ext>
                </a:extLst>
              </a:rPr>
              <a:t>Dans son historique</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221"/>
                  </a:ext>
                </a:extLst>
              </a:rPr>
              <a:t> d’activité</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222"/>
                  </a:ext>
                </a:extLst>
              </a:rPr>
              <a:t>,</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223"/>
                  </a:ext>
                </a:extLst>
              </a:rPr>
              <a:t> </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224"/>
                  </a:ext>
                </a:extLst>
              </a:rPr>
              <a:t>il peut voir </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225"/>
                  </a:ext>
                </a:extLst>
              </a:rPr>
              <a:t>les 100 dernières </a:t>
            </a:r>
            <a:r>
              <a:rPr b="0" i="0" lang="fr-FR" sz="1100" u="none" cap="none" strike="noStrike">
                <a:solidFill>
                  <a:srgbClr val="002060"/>
                </a:solidFill>
                <a:latin typeface="Arial"/>
                <a:ea typeface="Arial"/>
                <a:cs typeface="Arial"/>
                <a:sym typeface="Arial"/>
                <a:extLst>
                  <a:ext uri="http://customooxmlschemas.google.com/">
                    <go:slidesCustomData xmlns:go="http://customooxmlschemas.google.com/" textRoundtripDataId="226"/>
                  </a:ext>
                </a:extLst>
              </a:rPr>
              <a:t>actions effectuées sur son profil.</a:t>
            </a:r>
            <a:endParaRPr b="1" i="0" sz="1100" u="none" cap="none" strike="noStrike">
              <a:solidFill>
                <a:srgbClr val="002060"/>
              </a:solidFill>
              <a:latin typeface="Arial"/>
              <a:ea typeface="Arial"/>
              <a:cs typeface="Arial"/>
              <a:sym typeface="Arial"/>
            </a:endParaRPr>
          </a:p>
        </p:txBody>
      </p:sp>
      <p:sp>
        <p:nvSpPr>
          <p:cNvPr id="229" name="Google Shape;229;g132f8dabbae_0_0"/>
          <p:cNvSpPr/>
          <p:nvPr/>
        </p:nvSpPr>
        <p:spPr>
          <a:xfrm rot="-677127">
            <a:off x="-909662" y="-447823"/>
            <a:ext cx="2202894" cy="1271715"/>
          </a:xfrm>
          <a:prstGeom prst="ellipse">
            <a:avLst/>
          </a:prstGeom>
          <a:solidFill>
            <a:srgbClr val="EDEDE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30" name="Google Shape;230;g132f8dabbae_0_0"/>
          <p:cNvSpPr/>
          <p:nvPr/>
        </p:nvSpPr>
        <p:spPr>
          <a:xfrm>
            <a:off x="10075" y="-11200"/>
            <a:ext cx="6858000" cy="474900"/>
          </a:xfrm>
          <a:prstGeom prst="rect">
            <a:avLst/>
          </a:prstGeom>
          <a:solidFill>
            <a:srgbClr val="EAD1DC"/>
          </a:solidFill>
          <a:ln cap="flat" cmpd="sng" w="9525">
            <a:solidFill>
              <a:srgbClr val="EAD1D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 name="Google Shape;231;g132f8dabbae_0_0"/>
          <p:cNvSpPr/>
          <p:nvPr/>
        </p:nvSpPr>
        <p:spPr>
          <a:xfrm>
            <a:off x="188722" y="-20425"/>
            <a:ext cx="5969400" cy="474900"/>
          </a:xfrm>
          <a:prstGeom prst="roundRect">
            <a:avLst>
              <a:gd fmla="val 16667" name="adj"/>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1400"/>
              <a:buFont typeface="Arial"/>
              <a:buNone/>
            </a:pPr>
            <a:r>
              <a:rPr b="1" i="0" lang="fr-FR" sz="1400" u="none" cap="none" strike="noStrike">
                <a:solidFill>
                  <a:srgbClr val="E11A81"/>
                </a:solidFill>
                <a:latin typeface="Arial"/>
                <a:ea typeface="Arial"/>
                <a:cs typeface="Arial"/>
                <a:sym typeface="Arial"/>
              </a:rPr>
              <a:t>UNE GESTION FINE DE LA CONFIDENTIALITÉ À LA MAIN DU PATIENT (1/2)</a:t>
            </a:r>
            <a:endParaRPr b="1" i="0" sz="1400" u="none" cap="none" strike="noStrike">
              <a:solidFill>
                <a:srgbClr val="E11A81"/>
              </a:solidFill>
              <a:latin typeface="Arial"/>
              <a:ea typeface="Arial"/>
              <a:cs typeface="Arial"/>
              <a:sym typeface="Arial"/>
            </a:endParaRPr>
          </a:p>
        </p:txBody>
      </p:sp>
      <p:pic>
        <p:nvPicPr>
          <p:cNvPr descr="Mon Espace Santé | G_NIUS" id="232" name="Google Shape;232;g132f8dabbae_0_0">
            <a:hlinkClick r:id="rId4"/>
          </p:cNvPr>
          <p:cNvPicPr preferRelativeResize="0"/>
          <p:nvPr/>
        </p:nvPicPr>
        <p:blipFill rotWithShape="1">
          <a:blip r:embed="rId5">
            <a:alphaModFix/>
          </a:blip>
          <a:srcRect b="0" l="0" r="0" t="0"/>
          <a:stretch/>
        </p:blipFill>
        <p:spPr>
          <a:xfrm>
            <a:off x="6158250" y="-12525"/>
            <a:ext cx="713639" cy="474900"/>
          </a:xfrm>
          <a:prstGeom prst="rect">
            <a:avLst/>
          </a:prstGeom>
          <a:noFill/>
          <a:ln>
            <a:noFill/>
          </a:ln>
        </p:spPr>
      </p:pic>
      <p:sp>
        <p:nvSpPr>
          <p:cNvPr id="233" name="Google Shape;233;g132f8dabbae_0_0"/>
          <p:cNvSpPr/>
          <p:nvPr/>
        </p:nvSpPr>
        <p:spPr>
          <a:xfrm>
            <a:off x="0" y="2075575"/>
            <a:ext cx="6882000" cy="315900"/>
          </a:xfrm>
          <a:prstGeom prst="roundRect">
            <a:avLst>
              <a:gd fmla="val 0" name="adj"/>
            </a:avLst>
          </a:prstGeom>
          <a:solidFill>
            <a:srgbClr val="E11A81"/>
          </a:solidFill>
          <a:ln cap="flat" cmpd="sng" w="9525">
            <a:solidFill>
              <a:srgbClr val="E11A8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1050"/>
              <a:buFont typeface="Arial"/>
              <a:buNone/>
            </a:pPr>
            <a:r>
              <a:rPr b="1" i="0" lang="fr-FR" sz="1200" u="none" cap="none" strike="noStrike">
                <a:solidFill>
                  <a:schemeClr val="lt1"/>
                </a:solidFill>
                <a:latin typeface="Arial"/>
                <a:ea typeface="Arial"/>
                <a:cs typeface="Arial"/>
                <a:sym typeface="Arial"/>
              </a:rPr>
              <a:t>Le patient peut gérer finement qui accède à ses données de santé</a:t>
            </a:r>
            <a:endParaRPr b="1" i="0" sz="1200" u="none" cap="none" strike="noStrike">
              <a:solidFill>
                <a:schemeClr val="lt1"/>
              </a:solidFill>
              <a:latin typeface="Arial"/>
              <a:ea typeface="Arial"/>
              <a:cs typeface="Arial"/>
              <a:sym typeface="Arial"/>
            </a:endParaRPr>
          </a:p>
        </p:txBody>
      </p:sp>
      <p:pic>
        <p:nvPicPr>
          <p:cNvPr id="234" name="Google Shape;234;g132f8dabbae_0_0"/>
          <p:cNvPicPr preferRelativeResize="0"/>
          <p:nvPr/>
        </p:nvPicPr>
        <p:blipFill rotWithShape="1">
          <a:blip r:embed="rId6">
            <a:alphaModFix/>
          </a:blip>
          <a:srcRect b="0" l="0" r="0" t="0"/>
          <a:stretch/>
        </p:blipFill>
        <p:spPr>
          <a:xfrm>
            <a:off x="401839" y="2326950"/>
            <a:ext cx="1102890" cy="953875"/>
          </a:xfrm>
          <a:prstGeom prst="rect">
            <a:avLst/>
          </a:prstGeom>
          <a:noFill/>
          <a:ln>
            <a:noFill/>
          </a:ln>
        </p:spPr>
      </p:pic>
      <p:pic>
        <p:nvPicPr>
          <p:cNvPr id="235" name="Google Shape;235;g132f8dabbae_0_0"/>
          <p:cNvPicPr preferRelativeResize="0"/>
          <p:nvPr/>
        </p:nvPicPr>
        <p:blipFill rotWithShape="1">
          <a:blip r:embed="rId7">
            <a:alphaModFix/>
          </a:blip>
          <a:srcRect b="0" l="0" r="0" t="0"/>
          <a:stretch/>
        </p:blipFill>
        <p:spPr>
          <a:xfrm>
            <a:off x="2253758" y="2432936"/>
            <a:ext cx="864666" cy="741903"/>
          </a:xfrm>
          <a:prstGeom prst="rect">
            <a:avLst/>
          </a:prstGeom>
          <a:noFill/>
          <a:ln>
            <a:noFill/>
          </a:ln>
        </p:spPr>
      </p:pic>
      <p:pic>
        <p:nvPicPr>
          <p:cNvPr id="236" name="Google Shape;236;g132f8dabbae_0_0"/>
          <p:cNvPicPr preferRelativeResize="0"/>
          <p:nvPr/>
        </p:nvPicPr>
        <p:blipFill rotWithShape="1">
          <a:blip r:embed="rId8">
            <a:alphaModFix/>
          </a:blip>
          <a:srcRect b="0" l="0" r="0" t="0"/>
          <a:stretch/>
        </p:blipFill>
        <p:spPr>
          <a:xfrm>
            <a:off x="3903979" y="2421580"/>
            <a:ext cx="891135" cy="764614"/>
          </a:xfrm>
          <a:prstGeom prst="rect">
            <a:avLst/>
          </a:prstGeom>
          <a:noFill/>
          <a:ln>
            <a:noFill/>
          </a:ln>
        </p:spPr>
      </p:pic>
      <p:sp>
        <p:nvSpPr>
          <p:cNvPr id="237" name="Google Shape;237;g132f8dabbae_0_0"/>
          <p:cNvSpPr/>
          <p:nvPr/>
        </p:nvSpPr>
        <p:spPr>
          <a:xfrm>
            <a:off x="171838" y="3188125"/>
            <a:ext cx="1638300" cy="474900"/>
          </a:xfrm>
          <a:prstGeom prst="round2DiagRect">
            <a:avLst>
              <a:gd fmla="val 0" name="adj1"/>
              <a:gd fmla="val 0" name="adj2"/>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100"/>
              <a:buFont typeface="Arial"/>
              <a:buNone/>
            </a:pPr>
            <a:r>
              <a:rPr b="1" i="0" lang="fr-FR" sz="1000" u="none" cap="none" strike="noStrike">
                <a:solidFill>
                  <a:srgbClr val="002060"/>
                </a:solidFill>
                <a:latin typeface="Arial"/>
                <a:ea typeface="Arial"/>
                <a:cs typeface="Arial"/>
                <a:sym typeface="Arial"/>
              </a:rPr>
              <a:t>Bloquer un professionnel de santé </a:t>
            </a:r>
            <a:endParaRPr b="1" i="0" sz="1000" u="none" cap="none" strike="noStrike">
              <a:solidFill>
                <a:srgbClr val="0C419A"/>
              </a:solidFill>
              <a:latin typeface="Arial"/>
              <a:ea typeface="Arial"/>
              <a:cs typeface="Arial"/>
              <a:sym typeface="Arial"/>
            </a:endParaRPr>
          </a:p>
        </p:txBody>
      </p:sp>
      <p:sp>
        <p:nvSpPr>
          <p:cNvPr id="238" name="Google Shape;238;g132f8dabbae_0_0"/>
          <p:cNvSpPr/>
          <p:nvPr/>
        </p:nvSpPr>
        <p:spPr>
          <a:xfrm>
            <a:off x="1847462" y="3188125"/>
            <a:ext cx="1638300" cy="474900"/>
          </a:xfrm>
          <a:prstGeom prst="round2DiagRect">
            <a:avLst>
              <a:gd fmla="val 0" name="adj1"/>
              <a:gd fmla="val 0" name="adj2"/>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100"/>
              <a:buFont typeface="Arial"/>
              <a:buNone/>
            </a:pPr>
            <a:r>
              <a:rPr b="1" i="0" lang="fr-FR" sz="1000" u="none" cap="none" strike="noStrike">
                <a:solidFill>
                  <a:srgbClr val="002060"/>
                </a:solidFill>
                <a:latin typeface="Arial"/>
                <a:ea typeface="Arial"/>
                <a:cs typeface="Arial"/>
                <a:sym typeface="Arial"/>
              </a:rPr>
              <a:t>Masquer tous ses documents de santé  </a:t>
            </a:r>
            <a:endParaRPr b="1" i="0" sz="1000" u="none" cap="none" strike="noStrike">
              <a:solidFill>
                <a:srgbClr val="0C419A"/>
              </a:solidFill>
              <a:latin typeface="Arial"/>
              <a:ea typeface="Arial"/>
              <a:cs typeface="Arial"/>
              <a:sym typeface="Arial"/>
            </a:endParaRPr>
          </a:p>
        </p:txBody>
      </p:sp>
      <p:sp>
        <p:nvSpPr>
          <p:cNvPr id="239" name="Google Shape;239;g132f8dabbae_0_0"/>
          <p:cNvSpPr/>
          <p:nvPr/>
        </p:nvSpPr>
        <p:spPr>
          <a:xfrm>
            <a:off x="5257974" y="3188125"/>
            <a:ext cx="1429800" cy="474900"/>
          </a:xfrm>
          <a:prstGeom prst="round2DiagRect">
            <a:avLst>
              <a:gd fmla="val 0" name="adj1"/>
              <a:gd fmla="val 0" name="adj2"/>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100"/>
              <a:buFont typeface="Arial"/>
              <a:buNone/>
            </a:pPr>
            <a:r>
              <a:rPr b="1" i="0" lang="fr-FR" sz="1000" u="none" cap="none" strike="noStrike">
                <a:solidFill>
                  <a:srgbClr val="002060"/>
                </a:solidFill>
                <a:latin typeface="Arial"/>
                <a:ea typeface="Arial"/>
                <a:cs typeface="Arial"/>
                <a:sym typeface="Arial"/>
              </a:rPr>
              <a:t>Clôturer M</a:t>
            </a:r>
            <a:r>
              <a:rPr b="1"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227"/>
                  </a:ext>
                </a:extLst>
              </a:rPr>
              <a:t>on</a:t>
            </a:r>
            <a:r>
              <a:rPr b="1" i="0" lang="fr-FR" sz="1000" u="none" cap="none" strike="noStrike">
                <a:solidFill>
                  <a:srgbClr val="002060"/>
                </a:solidFill>
                <a:latin typeface="Arial"/>
                <a:ea typeface="Arial"/>
                <a:cs typeface="Arial"/>
                <a:sym typeface="Arial"/>
              </a:rPr>
              <a:t> espace santé </a:t>
            </a:r>
            <a:endParaRPr b="1" i="0" sz="1000" u="none" cap="none" strike="noStrike">
              <a:solidFill>
                <a:srgbClr val="0C419A"/>
              </a:solidFill>
              <a:latin typeface="Arial"/>
              <a:ea typeface="Arial"/>
              <a:cs typeface="Arial"/>
              <a:sym typeface="Arial"/>
            </a:endParaRPr>
          </a:p>
        </p:txBody>
      </p:sp>
      <p:sp>
        <p:nvSpPr>
          <p:cNvPr id="240" name="Google Shape;240;g132f8dabbae_0_0"/>
          <p:cNvSpPr/>
          <p:nvPr/>
        </p:nvSpPr>
        <p:spPr>
          <a:xfrm>
            <a:off x="3523086" y="3188125"/>
            <a:ext cx="1638300" cy="474900"/>
          </a:xfrm>
          <a:prstGeom prst="round2DiagRect">
            <a:avLst>
              <a:gd fmla="val 0" name="adj1"/>
              <a:gd fmla="val 0" name="adj2"/>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100"/>
              <a:buFont typeface="Arial"/>
              <a:buNone/>
            </a:pPr>
            <a:r>
              <a:rPr b="1" i="0" lang="fr-FR" sz="1000" u="none" cap="none" strike="noStrike">
                <a:solidFill>
                  <a:srgbClr val="002060"/>
                </a:solidFill>
                <a:latin typeface="Arial"/>
                <a:ea typeface="Arial"/>
                <a:cs typeface="Arial"/>
                <a:sym typeface="Arial"/>
              </a:rPr>
              <a:t>Masquer </a:t>
            </a:r>
            <a:r>
              <a:rPr b="1" i="0" lang="fr-FR" sz="1000" u="none" cap="none" strike="noStrike">
                <a:solidFill>
                  <a:srgbClr val="002060"/>
                </a:solidFill>
                <a:latin typeface="Arial"/>
                <a:ea typeface="Arial"/>
                <a:cs typeface="Arial"/>
                <a:sym typeface="Arial"/>
                <a:extLst>
                  <a:ext uri="http://customooxmlschemas.google.com/">
                    <go:slidesCustomData xmlns:go="http://customooxmlschemas.google.com/" textRoundtripDataId="228"/>
                  </a:ext>
                </a:extLst>
              </a:rPr>
              <a:t>un</a:t>
            </a:r>
            <a:r>
              <a:rPr b="1" i="0" lang="fr-FR" sz="1000" u="none" cap="none" strike="noStrike">
                <a:solidFill>
                  <a:srgbClr val="002060"/>
                </a:solidFill>
                <a:latin typeface="Arial"/>
                <a:ea typeface="Arial"/>
                <a:cs typeface="Arial"/>
                <a:sym typeface="Arial"/>
              </a:rPr>
              <a:t> ou plusieurs  documents de santé  </a:t>
            </a:r>
            <a:endParaRPr b="1" i="0" sz="1000" u="none" cap="none" strike="noStrike">
              <a:solidFill>
                <a:srgbClr val="0C419A"/>
              </a:solidFill>
              <a:latin typeface="Arial"/>
              <a:ea typeface="Arial"/>
              <a:cs typeface="Arial"/>
              <a:sym typeface="Arial"/>
            </a:endParaRPr>
          </a:p>
        </p:txBody>
      </p:sp>
      <p:graphicFrame>
        <p:nvGraphicFramePr>
          <p:cNvPr id="241" name="Google Shape;241;g132f8dabbae_0_0"/>
          <p:cNvGraphicFramePr/>
          <p:nvPr/>
        </p:nvGraphicFramePr>
        <p:xfrm>
          <a:off x="103763" y="3745650"/>
          <a:ext cx="3000000" cy="3000000"/>
        </p:xfrm>
        <a:graphic>
          <a:graphicData uri="http://schemas.openxmlformats.org/drawingml/2006/table">
            <a:tbl>
              <a:tblPr>
                <a:noFill/>
                <a:tableStyleId>{94902BB7-5598-4410-B051-45CD0D34E49F}</a:tableStyleId>
              </a:tblPr>
              <a:tblGrid>
                <a:gridCol w="1338275"/>
                <a:gridCol w="5312200"/>
              </a:tblGrid>
              <a:tr h="355525">
                <a:tc>
                  <a:txBody>
                    <a:bodyPr/>
                    <a:lstStyle/>
                    <a:p>
                      <a:pPr indent="0" lvl="0" marL="0" marR="0" rtl="0" algn="ctr">
                        <a:lnSpc>
                          <a:spcPct val="100000"/>
                        </a:lnSpc>
                        <a:spcBef>
                          <a:spcPts val="0"/>
                        </a:spcBef>
                        <a:spcAft>
                          <a:spcPts val="0"/>
                        </a:spcAft>
                        <a:buClr>
                          <a:srgbClr val="000000"/>
                        </a:buClr>
                        <a:buSzPts val="1100"/>
                        <a:buFont typeface="Arial"/>
                        <a:buNone/>
                      </a:pPr>
                      <a:r>
                        <a:rPr b="1" lang="fr-FR" sz="1100" u="none" cap="none" strike="noStrike">
                          <a:solidFill>
                            <a:schemeClr val="lt1"/>
                          </a:solidFill>
                          <a:latin typeface="Arial"/>
                          <a:ea typeface="Arial"/>
                          <a:cs typeface="Arial"/>
                          <a:sym typeface="Arial"/>
                        </a:rPr>
                        <a:t>Actions patients</a:t>
                      </a:r>
                      <a:endParaRPr b="1" sz="1100" u="none" cap="none" strike="noStrike">
                        <a:solidFill>
                          <a:schemeClr val="lt1"/>
                        </a:solidFill>
                        <a:latin typeface="Arial"/>
                        <a:ea typeface="Arial"/>
                        <a:cs typeface="Arial"/>
                        <a:sym typeface="Arial"/>
                      </a:endParaRPr>
                    </a:p>
                  </a:txBody>
                  <a:tcPr marT="91425" marB="91425" marR="91425" marL="91425" anchor="ctr">
                    <a:lnL cap="flat" cmpd="sng" w="9525">
                      <a:solidFill>
                        <a:srgbClr val="888888"/>
                      </a:solidFill>
                      <a:prstDash val="solid"/>
                      <a:round/>
                      <a:headEnd len="sm" w="sm" type="none"/>
                      <a:tailEnd len="sm" w="sm" type="none"/>
                    </a:lnL>
                    <a:lnR cap="flat" cmpd="sng" w="9525">
                      <a:solidFill>
                        <a:srgbClr val="888888"/>
                      </a:solidFill>
                      <a:prstDash val="solid"/>
                      <a:round/>
                      <a:headEnd len="sm" w="sm" type="none"/>
                      <a:tailEnd len="sm" w="sm" type="none"/>
                    </a:lnR>
                    <a:lnT cap="flat" cmpd="sng" w="9525">
                      <a:solidFill>
                        <a:srgbClr val="888888"/>
                      </a:solidFill>
                      <a:prstDash val="solid"/>
                      <a:round/>
                      <a:headEnd len="sm" w="sm" type="none"/>
                      <a:tailEnd len="sm" w="sm" type="none"/>
                    </a:lnT>
                    <a:lnB cap="flat" cmpd="sng" w="9525">
                      <a:solidFill>
                        <a:srgbClr val="888888"/>
                      </a:solidFill>
                      <a:prstDash val="solid"/>
                      <a:round/>
                      <a:headEnd len="sm" w="sm" type="none"/>
                      <a:tailEnd len="sm" w="sm" type="none"/>
                    </a:lnB>
                    <a:solidFill>
                      <a:srgbClr val="2458A1"/>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1" lang="fr-FR" sz="1100" u="none" cap="none" strike="noStrike">
                          <a:solidFill>
                            <a:schemeClr val="lt1"/>
                          </a:solidFill>
                          <a:latin typeface="Arial"/>
                          <a:ea typeface="Arial"/>
                          <a:cs typeface="Arial"/>
                          <a:sym typeface="Arial"/>
                        </a:rPr>
                        <a:t>Modalités et i</a:t>
                      </a:r>
                      <a:r>
                        <a:rPr b="1" lang="fr-FR" sz="1100" u="none" cap="none" strike="noStrike">
                          <a:solidFill>
                            <a:schemeClr val="lt1"/>
                          </a:solidFill>
                          <a:latin typeface="Arial"/>
                          <a:ea typeface="Arial"/>
                          <a:cs typeface="Arial"/>
                          <a:sym typeface="Arial"/>
                          <a:extLst>
                            <a:ext uri="http://customooxmlschemas.google.com/">
                              <go:slidesCustomData xmlns:go="http://customooxmlschemas.google.com/" textRoundtripDataId="229"/>
                            </a:ext>
                          </a:extLst>
                        </a:rPr>
                        <a:t>mpacts concrets</a:t>
                      </a:r>
                      <a:endParaRPr b="1" sz="1100" u="none" cap="none" strike="noStrike">
                        <a:solidFill>
                          <a:schemeClr val="lt1"/>
                        </a:solidFill>
                        <a:latin typeface="Arial"/>
                        <a:ea typeface="Arial"/>
                        <a:cs typeface="Arial"/>
                        <a:sym typeface="Arial"/>
                      </a:endParaRPr>
                    </a:p>
                  </a:txBody>
                  <a:tcPr marT="91425" marB="91425" marR="91425" marL="91425" anchor="ctr">
                    <a:lnL cap="flat" cmpd="sng" w="9525">
                      <a:solidFill>
                        <a:srgbClr val="888888"/>
                      </a:solidFill>
                      <a:prstDash val="solid"/>
                      <a:round/>
                      <a:headEnd len="sm" w="sm" type="none"/>
                      <a:tailEnd len="sm" w="sm" type="none"/>
                    </a:lnL>
                    <a:lnR cap="flat" cmpd="sng" w="9525">
                      <a:solidFill>
                        <a:srgbClr val="888888"/>
                      </a:solidFill>
                      <a:prstDash val="solid"/>
                      <a:round/>
                      <a:headEnd len="sm" w="sm" type="none"/>
                      <a:tailEnd len="sm" w="sm" type="none"/>
                    </a:lnR>
                    <a:lnT cap="flat" cmpd="sng" w="9525">
                      <a:solidFill>
                        <a:srgbClr val="888888"/>
                      </a:solidFill>
                      <a:prstDash val="solid"/>
                      <a:round/>
                      <a:headEnd len="sm" w="sm" type="none"/>
                      <a:tailEnd len="sm" w="sm" type="none"/>
                    </a:lnT>
                    <a:lnB cap="flat" cmpd="sng" w="9525">
                      <a:solidFill>
                        <a:srgbClr val="888888"/>
                      </a:solidFill>
                      <a:prstDash val="solid"/>
                      <a:round/>
                      <a:headEnd len="sm" w="sm" type="none"/>
                      <a:tailEnd len="sm" w="sm" type="none"/>
                    </a:lnB>
                    <a:solidFill>
                      <a:srgbClr val="2458A1"/>
                    </a:solidFill>
                  </a:tcPr>
                </a:tc>
              </a:tr>
              <a:tr h="1035675">
                <a:tc>
                  <a:txBody>
                    <a:bodyPr/>
                    <a:lstStyle/>
                    <a:p>
                      <a:pPr indent="0" lvl="0" marL="0" marR="0" rtl="0" algn="l">
                        <a:lnSpc>
                          <a:spcPct val="100000"/>
                        </a:lnSpc>
                        <a:spcBef>
                          <a:spcPts val="0"/>
                        </a:spcBef>
                        <a:spcAft>
                          <a:spcPts val="0"/>
                        </a:spcAft>
                        <a:buClr>
                          <a:schemeClr val="dk1"/>
                        </a:buClr>
                        <a:buSzPts val="1100"/>
                        <a:buFont typeface="Arial"/>
                        <a:buNone/>
                      </a:pPr>
                      <a:r>
                        <a:rPr b="1" lang="fr-FR" sz="1100" u="none" cap="none" strike="noStrike">
                          <a:solidFill>
                            <a:schemeClr val="lt1"/>
                          </a:solidFill>
                          <a:latin typeface="Arial"/>
                          <a:ea typeface="Arial"/>
                          <a:cs typeface="Arial"/>
                          <a:sym typeface="Arial"/>
                        </a:rPr>
                        <a:t>Masquer tout ou partie de son DMP </a:t>
                      </a:r>
                      <a:endParaRPr b="1" sz="1100" u="none" cap="none" strike="noStrike">
                        <a:solidFill>
                          <a:schemeClr val="lt1"/>
                        </a:solidFill>
                        <a:latin typeface="Arial"/>
                        <a:ea typeface="Arial"/>
                        <a:cs typeface="Arial"/>
                        <a:sym typeface="Arial"/>
                      </a:endParaRPr>
                    </a:p>
                  </a:txBody>
                  <a:tcPr marT="91425" marB="91425" marR="91425" marL="91425" anchor="ctr">
                    <a:lnL cap="flat" cmpd="sng" w="9525">
                      <a:solidFill>
                        <a:srgbClr val="888888"/>
                      </a:solidFill>
                      <a:prstDash val="solid"/>
                      <a:round/>
                      <a:headEnd len="sm" w="sm" type="none"/>
                      <a:tailEnd len="sm" w="sm" type="none"/>
                    </a:lnL>
                    <a:lnR cap="flat" cmpd="sng" w="9525">
                      <a:solidFill>
                        <a:srgbClr val="888888"/>
                      </a:solidFill>
                      <a:prstDash val="solid"/>
                      <a:round/>
                      <a:headEnd len="sm" w="sm" type="none"/>
                      <a:tailEnd len="sm" w="sm" type="none"/>
                    </a:lnR>
                    <a:lnT cap="flat" cmpd="sng" w="9525">
                      <a:solidFill>
                        <a:srgbClr val="888888"/>
                      </a:solidFill>
                      <a:prstDash val="solid"/>
                      <a:round/>
                      <a:headEnd len="sm" w="sm" type="none"/>
                      <a:tailEnd len="sm" w="sm" type="none"/>
                    </a:lnT>
                    <a:lnB cap="flat" cmpd="sng" w="9525">
                      <a:solidFill>
                        <a:srgbClr val="888888"/>
                      </a:solidFill>
                      <a:prstDash val="solid"/>
                      <a:round/>
                      <a:headEnd len="sm" w="sm" type="none"/>
                      <a:tailEnd len="sm" w="sm" type="none"/>
                    </a:lnB>
                    <a:solidFill>
                      <a:srgbClr val="E11A81"/>
                    </a:solidFill>
                  </a:tcPr>
                </a:tc>
                <a:tc>
                  <a:txBody>
                    <a:bodyPr/>
                    <a:lstStyle/>
                    <a:p>
                      <a:pPr indent="0" lvl="0" marL="0" marR="0" rtl="0" algn="l">
                        <a:lnSpc>
                          <a:spcPct val="100000"/>
                        </a:lnSpc>
                        <a:spcBef>
                          <a:spcPts val="0"/>
                        </a:spcBef>
                        <a:spcAft>
                          <a:spcPts val="0"/>
                        </a:spcAft>
                        <a:buClr>
                          <a:schemeClr val="dk1"/>
                        </a:buClr>
                        <a:buSzPts val="1100"/>
                        <a:buFont typeface="Arial"/>
                        <a:buNone/>
                      </a:pPr>
                      <a:r>
                        <a:rPr lang="fr-FR" sz="1000" u="none" cap="none" strike="noStrike">
                          <a:solidFill>
                            <a:srgbClr val="2458A1"/>
                          </a:solidFill>
                          <a:uFill>
                            <a:noFill/>
                          </a:uFill>
                          <a:latin typeface="Arial"/>
                          <a:ea typeface="Arial"/>
                          <a:cs typeface="Arial"/>
                          <a:sym typeface="Arial"/>
                          <a:hlinkClick r:id="rId9">
                            <a:extLst>
                              <a:ext uri="{A12FA001-AC4F-418D-AE19-62706E023703}">
                                <ahyp:hlinkClr val="tx"/>
                              </a:ext>
                            </a:extLst>
                          </a:hlinkClick>
                        </a:rPr>
                        <a:t>💡</a:t>
                      </a:r>
                      <a:r>
                        <a:rPr lang="fr-FR" sz="1000" u="none" cap="none" strike="noStrike">
                          <a:solidFill>
                            <a:srgbClr val="0C419A"/>
                          </a:solidFill>
                          <a:latin typeface="Arial"/>
                          <a:ea typeface="Arial"/>
                          <a:cs typeface="Arial"/>
                          <a:sym typeface="Arial"/>
                        </a:rPr>
                        <a:t>Le patient peut masquer unitairement chaque document ou l’ensemble de ses documents </a:t>
                      </a:r>
                      <a:r>
                        <a:rPr b="1" lang="fr-FR" sz="1000" u="none" cap="none" strike="noStrike">
                          <a:solidFill>
                            <a:srgbClr val="0C419A"/>
                          </a:solidFill>
                          <a:latin typeface="Arial"/>
                          <a:ea typeface="Arial"/>
                          <a:cs typeface="Arial"/>
                          <a:sym typeface="Arial"/>
                        </a:rPr>
                        <a:t>en un clic</a:t>
                      </a:r>
                      <a:endParaRP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30"/>
                          </a:ext>
                        </a:extLst>
                      </a:endParaRPr>
                    </a:p>
                    <a:p>
                      <a:pPr indent="0" lvl="0" marL="0" marR="0" rtl="0" algn="l">
                        <a:lnSpc>
                          <a:spcPct val="100000"/>
                        </a:lnSpc>
                        <a:spcBef>
                          <a:spcPts val="300"/>
                        </a:spcBef>
                        <a:spcAft>
                          <a:spcPts val="0"/>
                        </a:spcAft>
                        <a:buClr>
                          <a:srgbClr val="000000"/>
                        </a:buClr>
                        <a:buSzPts val="1100"/>
                        <a:buFont typeface="Arial"/>
                        <a:buNone/>
                      </a:pPr>
                      <a:r>
                        <a:rPr lang="fr-FR" sz="1000" u="none" cap="none" strike="noStrike">
                          <a:solidFill>
                            <a:srgbClr val="0C419A"/>
                          </a:solidFill>
                          <a:latin typeface="Arial"/>
                          <a:ea typeface="Arial"/>
                          <a:cs typeface="Arial"/>
                          <a:sym typeface="Arial"/>
                        </a:rPr>
                        <a:t>➡️ Les documents masqués ne sont pas visibles pour les professionnels de santé </a:t>
                      </a:r>
                      <a:endParaRPr sz="1000" u="none" cap="none" strike="noStrike">
                        <a:solidFill>
                          <a:srgbClr val="0C419A"/>
                        </a:solidFill>
                        <a:latin typeface="Arial"/>
                        <a:ea typeface="Arial"/>
                        <a:cs typeface="Arial"/>
                        <a:sym typeface="Arial"/>
                      </a:endParaRPr>
                    </a:p>
                    <a:p>
                      <a:pPr indent="0" lvl="0" marL="0" marR="0" rtl="0" algn="l">
                        <a:lnSpc>
                          <a:spcPct val="100000"/>
                        </a:lnSpc>
                        <a:spcBef>
                          <a:spcPts val="300"/>
                        </a:spcBef>
                        <a:spcAft>
                          <a:spcPts val="0"/>
                        </a:spcAft>
                        <a:buClr>
                          <a:srgbClr val="000000"/>
                        </a:buClr>
                        <a:buSzPts val="1100"/>
                        <a:buFont typeface="Arial"/>
                        <a:buNone/>
                      </a:pPr>
                      <a:r>
                        <a:rPr lang="fr-FR" sz="1000" u="none" cap="none" strike="noStrike">
                          <a:solidFill>
                            <a:srgbClr val="002060"/>
                          </a:solidFill>
                          <a:latin typeface="Arial"/>
                          <a:ea typeface="Arial"/>
                          <a:cs typeface="Arial"/>
                          <a:sym typeface="Arial"/>
                        </a:rPr>
                        <a:t>⚠️</a:t>
                      </a:r>
                      <a:r>
                        <a:rPr lang="fr-FR" sz="1000" u="none" cap="none" strike="noStrike">
                          <a:solidFill>
                            <a:srgbClr val="0C419A"/>
                          </a:solidFill>
                          <a:latin typeface="Arial"/>
                          <a:ea typeface="Arial"/>
                          <a:cs typeface="Arial"/>
                          <a:sym typeface="Arial"/>
                        </a:rPr>
                        <a:t> L</a:t>
                      </a:r>
                      <a:r>
                        <a:rPr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31"/>
                            </a:ext>
                          </a:extLst>
                        </a:rPr>
                        <a:t>e professionnel de santé</a:t>
                      </a:r>
                      <a:r>
                        <a:rPr lang="fr-FR" sz="1000" u="none" cap="none" strike="noStrike">
                          <a:solidFill>
                            <a:srgbClr val="0C419A"/>
                          </a:solidFill>
                          <a:latin typeface="Arial"/>
                          <a:ea typeface="Arial"/>
                          <a:cs typeface="Arial"/>
                          <a:sym typeface="Arial"/>
                        </a:rPr>
                        <a:t> </a:t>
                      </a:r>
                      <a:r>
                        <a:rPr b="1"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32"/>
                            </a:ext>
                          </a:extLst>
                        </a:rPr>
                        <a:t>auteur </a:t>
                      </a:r>
                      <a:r>
                        <a:rPr b="1" lang="fr-FR" sz="1000" u="none" cap="none" strike="noStrike">
                          <a:solidFill>
                            <a:srgbClr val="0C419A"/>
                          </a:solidFill>
                          <a:latin typeface="Arial"/>
                          <a:ea typeface="Arial"/>
                          <a:cs typeface="Arial"/>
                          <a:sym typeface="Arial"/>
                        </a:rPr>
                        <a:t>du document peut toujours consulter le document </a:t>
                      </a:r>
                      <a:r>
                        <a:rPr lang="fr-FR" sz="1000" u="none" cap="none" strike="noStrike">
                          <a:solidFill>
                            <a:srgbClr val="0C419A"/>
                          </a:solidFill>
                          <a:latin typeface="Arial"/>
                          <a:ea typeface="Arial"/>
                          <a:cs typeface="Arial"/>
                          <a:sym typeface="Arial"/>
                        </a:rPr>
                        <a:t>qu’il a alimenté dans le DMP de son </a:t>
                      </a:r>
                      <a:r>
                        <a:rPr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33"/>
                            </a:ext>
                          </a:extLst>
                        </a:rPr>
                        <a:t>patient</a:t>
                      </a:r>
                      <a:endParaRPr sz="1000" u="none" cap="none" strike="noStrike">
                        <a:solidFill>
                          <a:srgbClr val="0C419A"/>
                        </a:solidFill>
                        <a:latin typeface="Arial"/>
                        <a:ea typeface="Arial"/>
                        <a:cs typeface="Arial"/>
                        <a:sym typeface="Arial"/>
                      </a:endParaRPr>
                    </a:p>
                  </a:txBody>
                  <a:tcPr marT="91425" marB="91425" marR="91425" marL="91425" anchor="ctr">
                    <a:lnL cap="flat" cmpd="sng" w="9525">
                      <a:solidFill>
                        <a:srgbClr val="888888"/>
                      </a:solidFill>
                      <a:prstDash val="solid"/>
                      <a:round/>
                      <a:headEnd len="sm" w="sm" type="none"/>
                      <a:tailEnd len="sm" w="sm" type="none"/>
                    </a:lnL>
                    <a:lnR cap="flat" cmpd="sng" w="9525">
                      <a:solidFill>
                        <a:srgbClr val="888888"/>
                      </a:solidFill>
                      <a:prstDash val="solid"/>
                      <a:round/>
                      <a:headEnd len="sm" w="sm" type="none"/>
                      <a:tailEnd len="sm" w="sm" type="none"/>
                    </a:lnR>
                    <a:lnT cap="flat" cmpd="sng" w="9525">
                      <a:solidFill>
                        <a:srgbClr val="888888"/>
                      </a:solidFill>
                      <a:prstDash val="solid"/>
                      <a:round/>
                      <a:headEnd len="sm" w="sm" type="none"/>
                      <a:tailEnd len="sm" w="sm" type="none"/>
                    </a:lnT>
                    <a:lnB cap="flat" cmpd="sng" w="9525">
                      <a:solidFill>
                        <a:srgbClr val="888888"/>
                      </a:solidFill>
                      <a:prstDash val="solid"/>
                      <a:round/>
                      <a:headEnd len="sm" w="sm" type="none"/>
                      <a:tailEnd len="sm" w="sm" type="none"/>
                    </a:lnB>
                    <a:solidFill>
                      <a:srgbClr val="F3F3F3"/>
                    </a:solidFill>
                  </a:tcPr>
                </a:tc>
              </a:tr>
              <a:tr h="842425">
                <a:tc>
                  <a:txBody>
                    <a:bodyPr/>
                    <a:lstStyle/>
                    <a:p>
                      <a:pPr indent="0" lvl="0" marL="0" marR="0" rtl="0" algn="l">
                        <a:lnSpc>
                          <a:spcPct val="100000"/>
                        </a:lnSpc>
                        <a:spcBef>
                          <a:spcPts val="0"/>
                        </a:spcBef>
                        <a:spcAft>
                          <a:spcPts val="0"/>
                        </a:spcAft>
                        <a:buClr>
                          <a:srgbClr val="000000"/>
                        </a:buClr>
                        <a:buSzPts val="1100"/>
                        <a:buFont typeface="Arial"/>
                        <a:buNone/>
                      </a:pPr>
                      <a:r>
                        <a:rPr b="1" lang="fr-FR" sz="1100" u="none" cap="none" strike="noStrike">
                          <a:solidFill>
                            <a:schemeClr val="lt1"/>
                          </a:solidFill>
                          <a:latin typeface="Arial"/>
                          <a:ea typeface="Arial"/>
                          <a:cs typeface="Arial"/>
                          <a:sym typeface="Arial"/>
                        </a:rPr>
                        <a:t>Bloquer un professionnel de santé</a:t>
                      </a:r>
                      <a:endParaRPr b="1" sz="1100" u="none" cap="none" strike="noStrike">
                        <a:solidFill>
                          <a:schemeClr val="lt1"/>
                        </a:solidFill>
                        <a:latin typeface="Arial"/>
                        <a:ea typeface="Arial"/>
                        <a:cs typeface="Arial"/>
                        <a:sym typeface="Arial"/>
                      </a:endParaRPr>
                    </a:p>
                  </a:txBody>
                  <a:tcPr marT="91425" marB="91425" marR="91425" marL="91425" anchor="ctr">
                    <a:lnL cap="flat" cmpd="sng" w="9525">
                      <a:solidFill>
                        <a:srgbClr val="888888"/>
                      </a:solidFill>
                      <a:prstDash val="solid"/>
                      <a:round/>
                      <a:headEnd len="sm" w="sm" type="none"/>
                      <a:tailEnd len="sm" w="sm" type="none"/>
                    </a:lnL>
                    <a:lnR cap="flat" cmpd="sng" w="9525">
                      <a:solidFill>
                        <a:srgbClr val="888888"/>
                      </a:solidFill>
                      <a:prstDash val="solid"/>
                      <a:round/>
                      <a:headEnd len="sm" w="sm" type="none"/>
                      <a:tailEnd len="sm" w="sm" type="none"/>
                    </a:lnR>
                    <a:lnT cap="flat" cmpd="sng" w="9525">
                      <a:solidFill>
                        <a:srgbClr val="888888"/>
                      </a:solidFill>
                      <a:prstDash val="solid"/>
                      <a:round/>
                      <a:headEnd len="sm" w="sm" type="none"/>
                      <a:tailEnd len="sm" w="sm" type="none"/>
                    </a:lnT>
                    <a:lnB cap="flat" cmpd="sng" w="9525">
                      <a:solidFill>
                        <a:srgbClr val="888888"/>
                      </a:solidFill>
                      <a:prstDash val="solid"/>
                      <a:round/>
                      <a:headEnd len="sm" w="sm" type="none"/>
                      <a:tailEnd len="sm" w="sm" type="none"/>
                    </a:lnB>
                    <a:solidFill>
                      <a:srgbClr val="E11A81"/>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fr-FR" sz="1000" u="none" cap="none" strike="noStrike">
                          <a:solidFill>
                            <a:srgbClr val="2458A1"/>
                          </a:solidFill>
                          <a:uFill>
                            <a:noFill/>
                          </a:uFill>
                          <a:latin typeface="Arial"/>
                          <a:ea typeface="Arial"/>
                          <a:cs typeface="Arial"/>
                          <a:sym typeface="Arial"/>
                          <a:hlinkClick r:id="rId10">
                            <a:extLst>
                              <a:ext uri="{A12FA001-AC4F-418D-AE19-62706E023703}">
                                <ahyp:hlinkClr val="tx"/>
                              </a:ext>
                            </a:extLst>
                          </a:hlinkClick>
                        </a:rPr>
                        <a:t>💡</a:t>
                      </a:r>
                      <a:r>
                        <a:rPr lang="fr-FR" sz="1000" u="none" cap="none" strike="noStrike">
                          <a:solidFill>
                            <a:srgbClr val="0C419A"/>
                          </a:solidFill>
                          <a:latin typeface="Arial"/>
                          <a:ea typeface="Arial"/>
                          <a:cs typeface="Arial"/>
                          <a:sym typeface="Arial"/>
                        </a:rPr>
                        <a:t> Le patient peut le faire </a:t>
                      </a:r>
                      <a:r>
                        <a:rPr b="1" lang="fr-FR" sz="1000" u="none" cap="none" strike="noStrike">
                          <a:solidFill>
                            <a:srgbClr val="0C419A"/>
                          </a:solidFill>
                          <a:latin typeface="Arial"/>
                          <a:ea typeface="Arial"/>
                          <a:cs typeface="Arial"/>
                          <a:sym typeface="Arial"/>
                        </a:rPr>
                        <a:t>avant </a:t>
                      </a:r>
                      <a:r>
                        <a:rPr lang="fr-FR" sz="1000" u="none" cap="none" strike="noStrike">
                          <a:solidFill>
                            <a:srgbClr val="0C419A"/>
                          </a:solidFill>
                          <a:latin typeface="Arial"/>
                          <a:ea typeface="Arial"/>
                          <a:cs typeface="Arial"/>
                          <a:sym typeface="Arial"/>
                        </a:rPr>
                        <a:t>que le professionnel n’accède à son dossier médical </a:t>
                      </a:r>
                      <a:r>
                        <a:rPr b="1" lang="fr-FR" sz="1000" u="none" cap="none" strike="noStrike">
                          <a:solidFill>
                            <a:srgbClr val="0C419A"/>
                          </a:solidFill>
                          <a:latin typeface="Arial"/>
                          <a:ea typeface="Arial"/>
                          <a:cs typeface="Arial"/>
                          <a:sym typeface="Arial"/>
                        </a:rPr>
                        <a:t>ou après</a:t>
                      </a:r>
                      <a:r>
                        <a:rPr lang="fr-FR" sz="1000" u="none" cap="none" strike="noStrike">
                          <a:solidFill>
                            <a:srgbClr val="0C419A"/>
                          </a:solidFill>
                          <a:latin typeface="Arial"/>
                          <a:ea typeface="Arial"/>
                          <a:cs typeface="Arial"/>
                          <a:sym typeface="Arial"/>
                        </a:rPr>
                        <a:t> qu’un professionnel de santé ait accédé à son dossier</a:t>
                      </a:r>
                      <a:endParaRPr sz="1000" u="none" cap="none" strike="noStrike">
                        <a:solidFill>
                          <a:srgbClr val="0C419A"/>
                        </a:solidFill>
                        <a:latin typeface="Arial"/>
                        <a:ea typeface="Arial"/>
                        <a:cs typeface="Arial"/>
                        <a:sym typeface="Arial"/>
                      </a:endParaRPr>
                    </a:p>
                    <a:p>
                      <a:pPr indent="0" lvl="0" marL="0" marR="0" rtl="0" algn="l">
                        <a:lnSpc>
                          <a:spcPct val="100000"/>
                        </a:lnSpc>
                        <a:spcBef>
                          <a:spcPts val="300"/>
                        </a:spcBef>
                        <a:spcAft>
                          <a:spcPts val="0"/>
                        </a:spcAft>
                        <a:buClr>
                          <a:srgbClr val="000000"/>
                        </a:buClr>
                        <a:buSzPts val="1100"/>
                        <a:buFont typeface="Arial"/>
                        <a:buNone/>
                      </a:pPr>
                      <a:r>
                        <a:rPr lang="fr-FR" sz="1000" u="none" cap="none" strike="noStrike">
                          <a:solidFill>
                            <a:srgbClr val="0C419A"/>
                          </a:solidFill>
                          <a:latin typeface="Arial"/>
                          <a:ea typeface="Arial"/>
                          <a:cs typeface="Arial"/>
                          <a:sym typeface="Arial"/>
                        </a:rPr>
                        <a:t>➡️ Ce dernier se verra </a:t>
                      </a:r>
                      <a:r>
                        <a:rPr b="1" lang="fr-FR" sz="1000" u="none" cap="none" strike="noStrike">
                          <a:solidFill>
                            <a:srgbClr val="0C419A"/>
                          </a:solidFill>
                          <a:latin typeface="Arial"/>
                          <a:ea typeface="Arial"/>
                          <a:cs typeface="Arial"/>
                          <a:sym typeface="Arial"/>
                        </a:rPr>
                        <a:t>refuser l’accès </a:t>
                      </a:r>
                      <a:r>
                        <a:rPr b="1"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34"/>
                            </a:ext>
                          </a:extLst>
                        </a:rPr>
                        <a:t>en consultation</a:t>
                      </a:r>
                      <a:r>
                        <a:rPr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35"/>
                            </a:ext>
                          </a:extLst>
                        </a:rPr>
                        <a:t> </a:t>
                      </a:r>
                      <a:r>
                        <a:rPr lang="fr-FR" sz="1000" u="none" cap="none" strike="noStrike">
                          <a:solidFill>
                            <a:srgbClr val="0C419A"/>
                          </a:solidFill>
                          <a:latin typeface="Arial"/>
                          <a:ea typeface="Arial"/>
                          <a:cs typeface="Arial"/>
                          <a:sym typeface="Arial"/>
                        </a:rPr>
                        <a:t>avec le message: “</a:t>
                      </a:r>
                      <a:r>
                        <a:rPr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36"/>
                            </a:ext>
                          </a:extLst>
                        </a:rPr>
                        <a:t>Le patient vous a retiré les droits d’accès à son DMP</a:t>
                      </a:r>
                      <a:r>
                        <a:rPr lang="fr-FR" sz="1000" u="none" cap="none" strike="noStrike">
                          <a:solidFill>
                            <a:srgbClr val="0C419A"/>
                          </a:solidFill>
                          <a:latin typeface="Arial"/>
                          <a:ea typeface="Arial"/>
                          <a:cs typeface="Arial"/>
                          <a:sym typeface="Arial"/>
                        </a:rPr>
                        <a:t>”. Il ne pourra également pas alimenter le DMP du patient. </a:t>
                      </a:r>
                      <a:endParaRPr sz="1000" u="none" cap="none" strike="noStrike">
                        <a:solidFill>
                          <a:srgbClr val="0C419A"/>
                        </a:solidFill>
                        <a:latin typeface="Arial"/>
                        <a:ea typeface="Arial"/>
                        <a:cs typeface="Arial"/>
                        <a:sym typeface="Arial"/>
                      </a:endParaRPr>
                    </a:p>
                  </a:txBody>
                  <a:tcPr marT="91425" marB="91425" marR="91425" marL="91425" anchor="ctr">
                    <a:lnL cap="flat" cmpd="sng" w="9525">
                      <a:solidFill>
                        <a:srgbClr val="888888"/>
                      </a:solidFill>
                      <a:prstDash val="solid"/>
                      <a:round/>
                      <a:headEnd len="sm" w="sm" type="none"/>
                      <a:tailEnd len="sm" w="sm" type="none"/>
                    </a:lnL>
                    <a:lnR cap="flat" cmpd="sng" w="9525">
                      <a:solidFill>
                        <a:srgbClr val="888888"/>
                      </a:solidFill>
                      <a:prstDash val="solid"/>
                      <a:round/>
                      <a:headEnd len="sm" w="sm" type="none"/>
                      <a:tailEnd len="sm" w="sm" type="none"/>
                    </a:lnR>
                    <a:lnT cap="flat" cmpd="sng" w="9525">
                      <a:solidFill>
                        <a:srgbClr val="888888"/>
                      </a:solidFill>
                      <a:prstDash val="solid"/>
                      <a:round/>
                      <a:headEnd len="sm" w="sm" type="none"/>
                      <a:tailEnd len="sm" w="sm" type="none"/>
                    </a:lnT>
                    <a:lnB cap="flat" cmpd="sng" w="9525">
                      <a:solidFill>
                        <a:srgbClr val="888888"/>
                      </a:solidFill>
                      <a:prstDash val="solid"/>
                      <a:round/>
                      <a:headEnd len="sm" w="sm" type="none"/>
                      <a:tailEnd len="sm" w="sm" type="none"/>
                    </a:lnB>
                    <a:solidFill>
                      <a:srgbClr val="F3F3F3"/>
                    </a:solidFill>
                  </a:tcPr>
                </a:tc>
              </a:tr>
              <a:tr h="747750">
                <a:tc>
                  <a:txBody>
                    <a:bodyPr/>
                    <a:lstStyle/>
                    <a:p>
                      <a:pPr indent="0" lvl="0" marL="0" marR="0" rtl="0" algn="l">
                        <a:lnSpc>
                          <a:spcPct val="100000"/>
                        </a:lnSpc>
                        <a:spcBef>
                          <a:spcPts val="0"/>
                        </a:spcBef>
                        <a:spcAft>
                          <a:spcPts val="0"/>
                        </a:spcAft>
                        <a:buClr>
                          <a:srgbClr val="000000"/>
                        </a:buClr>
                        <a:buSzPts val="1100"/>
                        <a:buFont typeface="Arial"/>
                        <a:buNone/>
                      </a:pPr>
                      <a:r>
                        <a:rPr b="1" lang="fr-FR" sz="1100" u="none" cap="none" strike="noStrike">
                          <a:solidFill>
                            <a:schemeClr val="lt1"/>
                          </a:solidFill>
                          <a:latin typeface="Arial"/>
                          <a:ea typeface="Arial"/>
                          <a:cs typeface="Arial"/>
                          <a:sym typeface="Arial"/>
                          <a:extLst>
                            <a:ext uri="http://customooxmlschemas.google.com/">
                              <go:slidesCustomData xmlns:go="http://customooxmlschemas.google.com/" textRoundtripDataId="237"/>
                            </a:ext>
                          </a:extLst>
                        </a:rPr>
                        <a:t>Refuser l’ajout d’un document</a:t>
                      </a:r>
                      <a:endParaRPr b="1" sz="1100" u="none" cap="none" strike="noStrike">
                        <a:solidFill>
                          <a:schemeClr val="lt1"/>
                        </a:solidFill>
                        <a:latin typeface="Arial"/>
                        <a:ea typeface="Arial"/>
                        <a:cs typeface="Arial"/>
                        <a:sym typeface="Arial"/>
                      </a:endParaRPr>
                    </a:p>
                  </a:txBody>
                  <a:tcPr marT="91425" marB="91425" marR="91425" marL="91425" anchor="ctr">
                    <a:lnL cap="flat" cmpd="sng" w="9525">
                      <a:solidFill>
                        <a:srgbClr val="888888"/>
                      </a:solidFill>
                      <a:prstDash val="solid"/>
                      <a:round/>
                      <a:headEnd len="sm" w="sm" type="none"/>
                      <a:tailEnd len="sm" w="sm" type="none"/>
                    </a:lnL>
                    <a:lnR cap="flat" cmpd="sng" w="9525">
                      <a:solidFill>
                        <a:srgbClr val="888888"/>
                      </a:solidFill>
                      <a:prstDash val="solid"/>
                      <a:round/>
                      <a:headEnd len="sm" w="sm" type="none"/>
                      <a:tailEnd len="sm" w="sm" type="none"/>
                    </a:lnR>
                    <a:lnT cap="flat" cmpd="sng" w="9525">
                      <a:solidFill>
                        <a:srgbClr val="888888"/>
                      </a:solidFill>
                      <a:prstDash val="solid"/>
                      <a:round/>
                      <a:headEnd len="sm" w="sm" type="none"/>
                      <a:tailEnd len="sm" w="sm" type="none"/>
                    </a:lnT>
                    <a:lnB cap="flat" cmpd="sng" w="9525">
                      <a:solidFill>
                        <a:srgbClr val="888888"/>
                      </a:solidFill>
                      <a:prstDash val="solid"/>
                      <a:round/>
                      <a:headEnd len="sm" w="sm" type="none"/>
                      <a:tailEnd len="sm" w="sm" type="none"/>
                    </a:lnB>
                    <a:solidFill>
                      <a:srgbClr val="E11A81"/>
                    </a:solidFill>
                  </a:tcPr>
                </a:tc>
                <a:tc>
                  <a:txBody>
                    <a:bodyPr/>
                    <a:lstStyle/>
                    <a:p>
                      <a:pPr indent="0" lvl="0" marL="0" marR="0" rtl="0" algn="l">
                        <a:lnSpc>
                          <a:spcPct val="100000"/>
                        </a:lnSpc>
                        <a:spcBef>
                          <a:spcPts val="0"/>
                        </a:spcBef>
                        <a:spcAft>
                          <a:spcPts val="0"/>
                        </a:spcAft>
                        <a:buClr>
                          <a:srgbClr val="000000"/>
                        </a:buClr>
                        <a:buSzPts val="1000"/>
                        <a:buFont typeface="Arial"/>
                        <a:buNone/>
                      </a:pPr>
                      <a:r>
                        <a:rPr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38"/>
                            </a:ext>
                          </a:extLst>
                        </a:rPr>
                        <a:t>En exprimant un </a:t>
                      </a:r>
                      <a:r>
                        <a:rPr b="1"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39"/>
                            </a:ext>
                          </a:extLst>
                        </a:rPr>
                        <a:t>motif légitime</a:t>
                      </a:r>
                      <a:r>
                        <a:rPr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40"/>
                            </a:ext>
                          </a:extLst>
                        </a:rPr>
                        <a:t>, qui reste à l’appréciation du professionnel de santé, un document produit dans le cadre d’une prise en charge peut ne pas être alimenté dans le DMP. </a:t>
                      </a:r>
                      <a:endParaRPr sz="1000" u="none" cap="none" strike="noStrike">
                        <a:solidFill>
                          <a:srgbClr val="0C419A"/>
                        </a:solidFill>
                        <a:latin typeface="Arial"/>
                        <a:ea typeface="Arial"/>
                        <a:cs typeface="Arial"/>
                        <a:sym typeface="Arial"/>
                      </a:endParaRPr>
                    </a:p>
                  </a:txBody>
                  <a:tcPr marT="91425" marB="91425" marR="91425" marL="91425" anchor="ctr">
                    <a:lnL cap="flat" cmpd="sng" w="9525">
                      <a:solidFill>
                        <a:srgbClr val="888888"/>
                      </a:solidFill>
                      <a:prstDash val="solid"/>
                      <a:round/>
                      <a:headEnd len="sm" w="sm" type="none"/>
                      <a:tailEnd len="sm" w="sm" type="none"/>
                    </a:lnL>
                    <a:lnR cap="flat" cmpd="sng" w="9525">
                      <a:solidFill>
                        <a:srgbClr val="888888"/>
                      </a:solidFill>
                      <a:prstDash val="solid"/>
                      <a:round/>
                      <a:headEnd len="sm" w="sm" type="none"/>
                      <a:tailEnd len="sm" w="sm" type="none"/>
                    </a:lnR>
                    <a:lnT cap="flat" cmpd="sng" w="9525">
                      <a:solidFill>
                        <a:srgbClr val="888888"/>
                      </a:solidFill>
                      <a:prstDash val="solid"/>
                      <a:round/>
                      <a:headEnd len="sm" w="sm" type="none"/>
                      <a:tailEnd len="sm" w="sm" type="none"/>
                    </a:lnT>
                    <a:lnB cap="flat" cmpd="sng" w="9525">
                      <a:solidFill>
                        <a:srgbClr val="888888"/>
                      </a:solidFill>
                      <a:prstDash val="solid"/>
                      <a:round/>
                      <a:headEnd len="sm" w="sm" type="none"/>
                      <a:tailEnd len="sm" w="sm" type="none"/>
                    </a:lnB>
                    <a:solidFill>
                      <a:srgbClr val="F3F3F3"/>
                    </a:solidFill>
                  </a:tcPr>
                </a:tc>
              </a:tr>
              <a:tr h="1326250">
                <a:tc>
                  <a:txBody>
                    <a:bodyPr/>
                    <a:lstStyle/>
                    <a:p>
                      <a:pPr indent="0" lvl="0" marL="0" marR="0" rtl="0" algn="l">
                        <a:lnSpc>
                          <a:spcPct val="100000"/>
                        </a:lnSpc>
                        <a:spcBef>
                          <a:spcPts val="0"/>
                        </a:spcBef>
                        <a:spcAft>
                          <a:spcPts val="0"/>
                        </a:spcAft>
                        <a:buClr>
                          <a:srgbClr val="000000"/>
                        </a:buClr>
                        <a:buSzPts val="1100"/>
                        <a:buFont typeface="Arial"/>
                        <a:buNone/>
                      </a:pPr>
                      <a:r>
                        <a:rPr b="1" lang="fr-FR" sz="1100" u="none" cap="none" strike="noStrike">
                          <a:solidFill>
                            <a:schemeClr val="lt1"/>
                          </a:solidFill>
                          <a:latin typeface="Arial"/>
                          <a:ea typeface="Arial"/>
                          <a:cs typeface="Arial"/>
                          <a:sym typeface="Arial"/>
                        </a:rPr>
                        <a:t>D</a:t>
                      </a:r>
                      <a:r>
                        <a:rPr b="1" lang="fr-FR" sz="1100" u="none" cap="none" strike="noStrike">
                          <a:solidFill>
                            <a:schemeClr val="lt1"/>
                          </a:solidFill>
                          <a:latin typeface="Arial"/>
                          <a:ea typeface="Arial"/>
                          <a:cs typeface="Arial"/>
                          <a:sym typeface="Arial"/>
                          <a:extLst>
                            <a:ext uri="http://customooxmlschemas.google.com/">
                              <go:slidesCustomData xmlns:go="http://customooxmlschemas.google.com/" textRoundtripDataId="241"/>
                            </a:ext>
                          </a:extLst>
                        </a:rPr>
                        <a:t>emander à rendre invisible un document </a:t>
                      </a:r>
                      <a:endParaRPr b="1" sz="11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lang="fr-FR" sz="1100" u="none" cap="none" strike="noStrike">
                          <a:solidFill>
                            <a:schemeClr val="lt1"/>
                          </a:solidFill>
                          <a:latin typeface="Arial"/>
                          <a:ea typeface="Arial"/>
                          <a:cs typeface="Arial"/>
                          <a:sym typeface="Arial"/>
                        </a:rPr>
                        <a:t>(patient mineur)</a:t>
                      </a:r>
                      <a:endParaRPr sz="1100" u="none" cap="none" strike="noStrike">
                        <a:solidFill>
                          <a:schemeClr val="lt1"/>
                        </a:solidFill>
                        <a:latin typeface="Arial"/>
                        <a:ea typeface="Arial"/>
                        <a:cs typeface="Arial"/>
                        <a:sym typeface="Arial"/>
                      </a:endParaRPr>
                    </a:p>
                  </a:txBody>
                  <a:tcPr marT="91425" marB="91425" marR="91425" marL="91425" anchor="ctr">
                    <a:lnL cap="flat" cmpd="sng" w="9525">
                      <a:solidFill>
                        <a:srgbClr val="888888"/>
                      </a:solidFill>
                      <a:prstDash val="solid"/>
                      <a:round/>
                      <a:headEnd len="sm" w="sm" type="none"/>
                      <a:tailEnd len="sm" w="sm" type="none"/>
                    </a:lnL>
                    <a:lnR cap="flat" cmpd="sng" w="9525">
                      <a:solidFill>
                        <a:srgbClr val="888888"/>
                      </a:solidFill>
                      <a:prstDash val="solid"/>
                      <a:round/>
                      <a:headEnd len="sm" w="sm" type="none"/>
                      <a:tailEnd len="sm" w="sm" type="none"/>
                    </a:lnR>
                    <a:lnT cap="flat" cmpd="sng" w="9525">
                      <a:solidFill>
                        <a:srgbClr val="888888"/>
                      </a:solidFill>
                      <a:prstDash val="solid"/>
                      <a:round/>
                      <a:headEnd len="sm" w="sm" type="none"/>
                      <a:tailEnd len="sm" w="sm" type="none"/>
                    </a:lnT>
                    <a:lnB cap="flat" cmpd="sng" w="9525">
                      <a:solidFill>
                        <a:srgbClr val="888888"/>
                      </a:solidFill>
                      <a:prstDash val="solid"/>
                      <a:round/>
                      <a:headEnd len="sm" w="sm" type="none"/>
                      <a:tailEnd len="sm" w="sm" type="none"/>
                    </a:lnB>
                    <a:solidFill>
                      <a:srgbClr val="E11A81"/>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fr-FR" sz="1000" u="none" cap="none" strike="noStrike">
                          <a:solidFill>
                            <a:srgbClr val="2458A1"/>
                          </a:solidFill>
                          <a:uFill>
                            <a:noFill/>
                          </a:uFill>
                          <a:latin typeface="Arial"/>
                          <a:ea typeface="Arial"/>
                          <a:cs typeface="Arial"/>
                          <a:sym typeface="Arial"/>
                          <a:hlinkClick r:id="rId11">
                            <a:extLst>
                              <a:ext uri="{A12FA001-AC4F-418D-AE19-62706E023703}">
                                <ahyp:hlinkClr val="tx"/>
                              </a:ext>
                            </a:extLst>
                          </a:hlinkClick>
                        </a:rPr>
                        <a:t>💡</a:t>
                      </a:r>
                      <a:r>
                        <a:rPr lang="fr-FR" sz="1000" u="none" cap="none" strike="noStrike">
                          <a:solidFill>
                            <a:srgbClr val="0C419A"/>
                          </a:solidFill>
                          <a:latin typeface="Arial"/>
                          <a:ea typeface="Arial"/>
                          <a:cs typeface="Arial"/>
                          <a:sym typeface="Arial"/>
                        </a:rPr>
                        <a:t> Un patient mineur peut demander à un professionnel de santé  à ce que ses </a:t>
                      </a:r>
                      <a:r>
                        <a:rPr b="1" lang="fr-FR" sz="1000" u="none" cap="none" strike="noStrike">
                          <a:solidFill>
                            <a:srgbClr val="0C419A"/>
                          </a:solidFill>
                          <a:latin typeface="Arial"/>
                          <a:ea typeface="Arial"/>
                          <a:cs typeface="Arial"/>
                          <a:sym typeface="Arial"/>
                        </a:rPr>
                        <a:t>représentants légaux n’aient pas accès à un document</a:t>
                      </a:r>
                      <a:r>
                        <a:rPr lang="fr-FR" sz="1000" u="none" cap="none" strike="noStrike">
                          <a:solidFill>
                            <a:srgbClr val="0C419A"/>
                          </a:solidFill>
                          <a:latin typeface="Arial"/>
                          <a:ea typeface="Arial"/>
                          <a:cs typeface="Arial"/>
                          <a:sym typeface="Arial"/>
                        </a:rPr>
                        <a:t> dans son profil Mon espace santé. </a:t>
                      </a:r>
                      <a:r>
                        <a:rPr b="1" lang="fr-FR" sz="1000" u="none" cap="none" strike="noStrike">
                          <a:solidFill>
                            <a:srgbClr val="0C419A"/>
                          </a:solidFill>
                          <a:latin typeface="Arial"/>
                          <a:ea typeface="Arial"/>
                          <a:cs typeface="Arial"/>
                          <a:sym typeface="Arial"/>
                        </a:rPr>
                        <a:t>C’est au professionnel concerné que revient la décision, en concertation avec le mineur</a:t>
                      </a:r>
                      <a:r>
                        <a:rPr lang="fr-FR" sz="1000" u="none" cap="none" strike="noStrike">
                          <a:solidFill>
                            <a:srgbClr val="0C419A"/>
                          </a:solidFill>
                          <a:latin typeface="Arial"/>
                          <a:ea typeface="Arial"/>
                          <a:cs typeface="Arial"/>
                          <a:sym typeface="Arial"/>
                        </a:rPr>
                        <a:t>, de déposer des informations dans un mode spécifique rendant le document invisible </a:t>
                      </a:r>
                      <a:r>
                        <a:rPr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42"/>
                            </a:ext>
                          </a:extLst>
                        </a:rPr>
                        <a:t>pour </a:t>
                      </a:r>
                      <a:r>
                        <a:rPr lang="fr-FR" sz="1000" u="none" cap="none" strike="noStrike">
                          <a:solidFill>
                            <a:srgbClr val="0C419A"/>
                          </a:solidFill>
                          <a:latin typeface="Arial"/>
                          <a:ea typeface="Arial"/>
                          <a:cs typeface="Arial"/>
                          <a:sym typeface="Arial"/>
                        </a:rPr>
                        <a:t>les représentants </a:t>
                      </a:r>
                      <a:r>
                        <a:rPr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43"/>
                            </a:ext>
                          </a:extLst>
                        </a:rPr>
                        <a:t>légaux</a:t>
                      </a:r>
                      <a:r>
                        <a:rPr lang="fr-FR" sz="1000" u="none" cap="none" strike="noStrike">
                          <a:solidFill>
                            <a:srgbClr val="0C419A"/>
                          </a:solidFill>
                          <a:latin typeface="Arial"/>
                          <a:ea typeface="Arial"/>
                          <a:cs typeface="Arial"/>
                          <a:sym typeface="Arial"/>
                        </a:rPr>
                        <a:t>.</a:t>
                      </a:r>
                      <a:endParaRPr sz="1000" u="none" cap="none" strike="noStrike">
                        <a:solidFill>
                          <a:srgbClr val="002060"/>
                        </a:solidFill>
                        <a:latin typeface="Arial"/>
                        <a:ea typeface="Arial"/>
                        <a:cs typeface="Arial"/>
                        <a:sym typeface="Arial"/>
                      </a:endParaRPr>
                    </a:p>
                  </a:txBody>
                  <a:tcPr marT="91425" marB="91425" marR="91425" marL="91425" anchor="ctr">
                    <a:lnL cap="flat" cmpd="sng" w="9525">
                      <a:solidFill>
                        <a:srgbClr val="888888"/>
                      </a:solidFill>
                      <a:prstDash val="solid"/>
                      <a:round/>
                      <a:headEnd len="sm" w="sm" type="none"/>
                      <a:tailEnd len="sm" w="sm" type="none"/>
                    </a:lnL>
                    <a:lnR cap="flat" cmpd="sng" w="9525">
                      <a:solidFill>
                        <a:srgbClr val="888888"/>
                      </a:solidFill>
                      <a:prstDash val="solid"/>
                      <a:round/>
                      <a:headEnd len="sm" w="sm" type="none"/>
                      <a:tailEnd len="sm" w="sm" type="none"/>
                    </a:lnR>
                    <a:lnT cap="flat" cmpd="sng" w="9525">
                      <a:solidFill>
                        <a:srgbClr val="888888"/>
                      </a:solidFill>
                      <a:prstDash val="solid"/>
                      <a:round/>
                      <a:headEnd len="sm" w="sm" type="none"/>
                      <a:tailEnd len="sm" w="sm" type="none"/>
                    </a:lnT>
                    <a:lnB cap="flat" cmpd="sng" w="9525">
                      <a:solidFill>
                        <a:srgbClr val="888888"/>
                      </a:solidFill>
                      <a:prstDash val="solid"/>
                      <a:round/>
                      <a:headEnd len="sm" w="sm" type="none"/>
                      <a:tailEnd len="sm" w="sm" type="none"/>
                    </a:lnB>
                    <a:solidFill>
                      <a:srgbClr val="F3F3F3"/>
                    </a:solidFill>
                  </a:tcPr>
                </a:tc>
              </a:tr>
              <a:tr h="1204375">
                <a:tc>
                  <a:txBody>
                    <a:bodyPr/>
                    <a:lstStyle/>
                    <a:p>
                      <a:pPr indent="0" lvl="0" marL="0" marR="0" rtl="0" algn="l">
                        <a:lnSpc>
                          <a:spcPct val="100000"/>
                        </a:lnSpc>
                        <a:spcBef>
                          <a:spcPts val="0"/>
                        </a:spcBef>
                        <a:spcAft>
                          <a:spcPts val="0"/>
                        </a:spcAft>
                        <a:buClr>
                          <a:srgbClr val="000000"/>
                        </a:buClr>
                        <a:buSzPts val="1100"/>
                        <a:buFont typeface="Arial"/>
                        <a:buNone/>
                      </a:pPr>
                      <a:r>
                        <a:rPr b="1" lang="fr-FR" sz="1100" u="none" cap="none" strike="noStrike">
                          <a:solidFill>
                            <a:schemeClr val="lt1"/>
                          </a:solidFill>
                          <a:latin typeface="Arial"/>
                          <a:ea typeface="Arial"/>
                          <a:cs typeface="Arial"/>
                          <a:sym typeface="Arial"/>
                        </a:rPr>
                        <a:t>Bloquer les accès en cas d’urgence</a:t>
                      </a:r>
                      <a:endParaRPr b="1" sz="1100" u="none" cap="none" strike="noStrike">
                        <a:solidFill>
                          <a:schemeClr val="lt1"/>
                        </a:solidFill>
                        <a:latin typeface="Arial"/>
                        <a:ea typeface="Arial"/>
                        <a:cs typeface="Arial"/>
                        <a:sym typeface="Arial"/>
                      </a:endParaRPr>
                    </a:p>
                  </a:txBody>
                  <a:tcPr marT="91425" marB="91425" marR="91425" marL="91425" anchor="ctr">
                    <a:lnL cap="flat" cmpd="sng" w="9525">
                      <a:solidFill>
                        <a:srgbClr val="888888"/>
                      </a:solidFill>
                      <a:prstDash val="solid"/>
                      <a:round/>
                      <a:headEnd len="sm" w="sm" type="none"/>
                      <a:tailEnd len="sm" w="sm" type="none"/>
                    </a:lnL>
                    <a:lnR cap="flat" cmpd="sng" w="9525">
                      <a:solidFill>
                        <a:srgbClr val="888888"/>
                      </a:solidFill>
                      <a:prstDash val="solid"/>
                      <a:round/>
                      <a:headEnd len="sm" w="sm" type="none"/>
                      <a:tailEnd len="sm" w="sm" type="none"/>
                    </a:lnR>
                    <a:lnT cap="flat" cmpd="sng" w="9525">
                      <a:solidFill>
                        <a:srgbClr val="888888"/>
                      </a:solidFill>
                      <a:prstDash val="solid"/>
                      <a:round/>
                      <a:headEnd len="sm" w="sm" type="none"/>
                      <a:tailEnd len="sm" w="sm" type="none"/>
                    </a:lnT>
                    <a:lnB cap="flat" cmpd="sng" w="9525">
                      <a:solidFill>
                        <a:srgbClr val="888888"/>
                      </a:solidFill>
                      <a:prstDash val="solid"/>
                      <a:round/>
                      <a:headEnd len="sm" w="sm" type="none"/>
                      <a:tailEnd len="sm" w="sm" type="none"/>
                    </a:lnB>
                    <a:solidFill>
                      <a:srgbClr val="E11A81"/>
                    </a:solidFill>
                  </a:tcPr>
                </a:tc>
                <a:tc>
                  <a:txBody>
                    <a:bodyPr/>
                    <a:lstStyle/>
                    <a:p>
                      <a:pPr indent="0" lvl="0" marL="0" marR="0" rtl="0" algn="just">
                        <a:lnSpc>
                          <a:spcPct val="100000"/>
                        </a:lnSpc>
                        <a:spcBef>
                          <a:spcPts val="0"/>
                        </a:spcBef>
                        <a:spcAft>
                          <a:spcPts val="0"/>
                        </a:spcAft>
                        <a:buClr>
                          <a:srgbClr val="000000"/>
                        </a:buClr>
                        <a:buSzPts val="1000"/>
                        <a:buFont typeface="Arial"/>
                        <a:buNone/>
                      </a:pPr>
                      <a:r>
                        <a:rPr lang="fr-FR" sz="1000" u="none" cap="none" strike="noStrike">
                          <a:solidFill>
                            <a:srgbClr val="0C419A"/>
                          </a:solidFill>
                          <a:latin typeface="Arial"/>
                          <a:ea typeface="Arial"/>
                          <a:cs typeface="Arial"/>
                          <a:sym typeface="Arial"/>
                        </a:rPr>
                        <a:t>Le patient </a:t>
                      </a:r>
                      <a:r>
                        <a:rPr b="1" lang="fr-FR" sz="1000" u="none" cap="none" strike="noStrike">
                          <a:solidFill>
                            <a:srgbClr val="0C419A"/>
                          </a:solidFill>
                          <a:latin typeface="Arial"/>
                          <a:ea typeface="Arial"/>
                          <a:cs typeface="Arial"/>
                          <a:sym typeface="Arial"/>
                        </a:rPr>
                        <a:t>peut décider de bloquer les modes d’accès</a:t>
                      </a:r>
                      <a:r>
                        <a:rPr lang="fr-FR" sz="1000" u="none" cap="none" strike="noStrike">
                          <a:solidFill>
                            <a:srgbClr val="0C419A"/>
                          </a:solidFill>
                          <a:latin typeface="Arial"/>
                          <a:ea typeface="Arial"/>
                          <a:cs typeface="Arial"/>
                          <a:sym typeface="Arial"/>
                        </a:rPr>
                        <a:t> en situation d’urgence dans ses paramètres de confidentialité.</a:t>
                      </a:r>
                      <a:endParaRPr sz="1000" u="none" cap="none" strike="noStrike">
                        <a:solidFill>
                          <a:srgbClr val="0C419A"/>
                        </a:solidFill>
                        <a:latin typeface="Arial"/>
                        <a:ea typeface="Arial"/>
                        <a:cs typeface="Arial"/>
                        <a:sym typeface="Arial"/>
                      </a:endParaRPr>
                    </a:p>
                    <a:p>
                      <a:pPr indent="0" lvl="0" marL="0" marR="0" rtl="0" algn="just">
                        <a:lnSpc>
                          <a:spcPct val="100000"/>
                        </a:lnSpc>
                        <a:spcBef>
                          <a:spcPts val="200"/>
                        </a:spcBef>
                        <a:spcAft>
                          <a:spcPts val="0"/>
                        </a:spcAft>
                        <a:buClr>
                          <a:srgbClr val="000000"/>
                        </a:buClr>
                        <a:buSzPts val="1000"/>
                        <a:buFont typeface="Arial"/>
                        <a:buNone/>
                      </a:pPr>
                      <a:r>
                        <a:rPr lang="fr-FR" sz="1000" u="none" cap="none" strike="noStrike">
                          <a:solidFill>
                            <a:srgbClr val="0C419A"/>
                          </a:solidFill>
                          <a:latin typeface="Arial"/>
                          <a:ea typeface="Arial"/>
                          <a:cs typeface="Arial"/>
                          <a:sym typeface="Arial"/>
                        </a:rPr>
                        <a:t>Le cas échéant, les professionnels qui souhaitent consulter le DMP du patient en situation d’urgence (SAMU ou un professionnel de santé) se voient </a:t>
                      </a:r>
                      <a:r>
                        <a:rPr lang="fr-FR" sz="1000" u="none" cap="none" strike="noStrike">
                          <a:solidFill>
                            <a:srgbClr val="0C419A"/>
                          </a:solidFill>
                          <a:latin typeface="Arial"/>
                          <a:ea typeface="Arial"/>
                          <a:cs typeface="Arial"/>
                          <a:sym typeface="Arial"/>
                          <a:extLst>
                            <a:ext uri="http://customooxmlschemas.google.com/">
                              <go:slidesCustomData xmlns:go="http://customooxmlschemas.google.com/" textRoundtripDataId="244"/>
                            </a:ext>
                          </a:extLst>
                        </a:rPr>
                        <a:t>refuser </a:t>
                      </a:r>
                      <a:r>
                        <a:rPr lang="fr-FR" sz="1000" u="none" cap="none" strike="noStrike">
                          <a:solidFill>
                            <a:srgbClr val="0C419A"/>
                          </a:solidFill>
                          <a:latin typeface="Arial"/>
                          <a:ea typeface="Arial"/>
                          <a:cs typeface="Arial"/>
                          <a:sym typeface="Arial"/>
                        </a:rPr>
                        <a:t>l’accès aux documents de santé et aux rubriques du profil médical autorisées de ce dernier.</a:t>
                      </a:r>
                      <a:endParaRPr sz="1000" u="none" cap="none" strike="noStrike">
                        <a:latin typeface="Arial"/>
                        <a:ea typeface="Arial"/>
                        <a:cs typeface="Arial"/>
                        <a:sym typeface="Arial"/>
                      </a:endParaRPr>
                    </a:p>
                  </a:txBody>
                  <a:tcPr marT="91425" marB="91425" marR="91425" marL="91425" anchor="ctr">
                    <a:lnL cap="flat" cmpd="sng" w="9525">
                      <a:solidFill>
                        <a:srgbClr val="888888"/>
                      </a:solidFill>
                      <a:prstDash val="solid"/>
                      <a:round/>
                      <a:headEnd len="sm" w="sm" type="none"/>
                      <a:tailEnd len="sm" w="sm" type="none"/>
                    </a:lnL>
                    <a:lnR cap="flat" cmpd="sng" w="9525">
                      <a:solidFill>
                        <a:srgbClr val="888888"/>
                      </a:solidFill>
                      <a:prstDash val="solid"/>
                      <a:round/>
                      <a:headEnd len="sm" w="sm" type="none"/>
                      <a:tailEnd len="sm" w="sm" type="none"/>
                    </a:lnR>
                    <a:lnT cap="flat" cmpd="sng" w="9525">
                      <a:solidFill>
                        <a:srgbClr val="888888"/>
                      </a:solidFill>
                      <a:prstDash val="solid"/>
                      <a:round/>
                      <a:headEnd len="sm" w="sm" type="none"/>
                      <a:tailEnd len="sm" w="sm" type="none"/>
                    </a:lnT>
                    <a:lnB cap="flat" cmpd="sng" w="9525">
                      <a:solidFill>
                        <a:srgbClr val="888888"/>
                      </a:solidFill>
                      <a:prstDash val="solid"/>
                      <a:round/>
                      <a:headEnd len="sm" w="sm" type="none"/>
                      <a:tailEnd len="sm" w="sm" type="none"/>
                    </a:lnB>
                    <a:solidFill>
                      <a:srgbClr val="F3F3F3"/>
                    </a:solidFill>
                  </a:tcPr>
                </a:tc>
              </a:tr>
            </a:tbl>
          </a:graphicData>
        </a:graphic>
      </p:graphicFrame>
      <p:sp>
        <p:nvSpPr>
          <p:cNvPr id="242" name="Google Shape;242;g132f8dabbae_0_0"/>
          <p:cNvSpPr/>
          <p:nvPr/>
        </p:nvSpPr>
        <p:spPr>
          <a:xfrm>
            <a:off x="0" y="541200"/>
            <a:ext cx="6882000" cy="315900"/>
          </a:xfrm>
          <a:prstGeom prst="roundRect">
            <a:avLst>
              <a:gd fmla="val 0" name="adj"/>
            </a:avLst>
          </a:prstGeom>
          <a:solidFill>
            <a:srgbClr val="E11A81"/>
          </a:solidFill>
          <a:ln cap="flat" cmpd="sng" w="9525">
            <a:solidFill>
              <a:srgbClr val="E11A8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1050"/>
              <a:buFont typeface="Arial"/>
              <a:buNone/>
            </a:pPr>
            <a:r>
              <a:rPr b="1" i="0" lang="fr-FR" sz="1200" u="none" cap="none" strike="noStrike">
                <a:solidFill>
                  <a:schemeClr val="lt1"/>
                </a:solidFill>
                <a:latin typeface="Arial"/>
                <a:ea typeface="Arial"/>
                <a:cs typeface="Arial"/>
                <a:sym typeface="Arial"/>
              </a:rPr>
              <a:t>Le patient bénéficie d’une transparence totale sur </a:t>
            </a:r>
            <a:r>
              <a:rPr b="1" i="0" lang="fr-FR" sz="1200" u="none" cap="none" strike="noStrike">
                <a:solidFill>
                  <a:schemeClr val="lt1"/>
                </a:solidFill>
                <a:latin typeface="Arial"/>
                <a:ea typeface="Arial"/>
                <a:cs typeface="Arial"/>
                <a:sym typeface="Arial"/>
                <a:extLst>
                  <a:ext uri="http://customooxmlschemas.google.com/">
                    <go:slidesCustomData xmlns:go="http://customooxmlschemas.google.com/" textRoundtripDataId="245"/>
                  </a:ext>
                </a:extLst>
              </a:rPr>
              <a:t>son profil Mon espace santé</a:t>
            </a:r>
            <a:endParaRPr b="1" i="1" sz="1200" u="none" cap="none" strike="noStrike">
              <a:solidFill>
                <a:schemeClr val="lt1"/>
              </a:solidFill>
              <a:latin typeface="Arial"/>
              <a:ea typeface="Arial"/>
              <a:cs typeface="Arial"/>
              <a:sym typeface="Arial"/>
            </a:endParaRPr>
          </a:p>
        </p:txBody>
      </p:sp>
      <p:pic>
        <p:nvPicPr>
          <p:cNvPr descr="Mon Espace Santé | G_NIUS" id="243" name="Google Shape;243;g132f8dabbae_0_0"/>
          <p:cNvPicPr preferRelativeResize="0"/>
          <p:nvPr/>
        </p:nvPicPr>
        <p:blipFill rotWithShape="1">
          <a:blip r:embed="rId5">
            <a:alphaModFix/>
          </a:blip>
          <a:srcRect b="0" l="0" r="0" t="0"/>
          <a:stretch/>
        </p:blipFill>
        <p:spPr>
          <a:xfrm>
            <a:off x="5526791" y="2563953"/>
            <a:ext cx="864650" cy="575383"/>
          </a:xfrm>
          <a:prstGeom prst="rect">
            <a:avLst/>
          </a:prstGeom>
          <a:noFill/>
          <a:ln>
            <a:noFill/>
          </a:ln>
        </p:spPr>
      </p:pic>
      <p:cxnSp>
        <p:nvCxnSpPr>
          <p:cNvPr id="244" name="Google Shape;244;g132f8dabbae_0_0"/>
          <p:cNvCxnSpPr/>
          <p:nvPr/>
        </p:nvCxnSpPr>
        <p:spPr>
          <a:xfrm>
            <a:off x="5647364" y="2414800"/>
            <a:ext cx="719100" cy="719100"/>
          </a:xfrm>
          <a:prstGeom prst="straightConnector1">
            <a:avLst/>
          </a:prstGeom>
          <a:noFill/>
          <a:ln cap="flat" cmpd="sng" w="38100">
            <a:solidFill>
              <a:srgbClr val="980000"/>
            </a:solidFill>
            <a:prstDash val="solid"/>
            <a:round/>
            <a:headEnd len="sm" w="sm" type="none"/>
            <a:tailEnd len="sm" w="sm" type="none"/>
          </a:ln>
        </p:spPr>
      </p:cxnSp>
      <p:cxnSp>
        <p:nvCxnSpPr>
          <p:cNvPr id="245" name="Google Shape;245;g132f8dabbae_0_0"/>
          <p:cNvCxnSpPr/>
          <p:nvPr/>
        </p:nvCxnSpPr>
        <p:spPr>
          <a:xfrm flipH="1">
            <a:off x="5622739" y="2414850"/>
            <a:ext cx="720000" cy="720000"/>
          </a:xfrm>
          <a:prstGeom prst="straightConnector1">
            <a:avLst/>
          </a:prstGeom>
          <a:noFill/>
          <a:ln cap="flat" cmpd="sng" w="38100">
            <a:solidFill>
              <a:srgbClr val="980000"/>
            </a:solidFill>
            <a:prstDash val="solid"/>
            <a:round/>
            <a:headEnd len="sm" w="sm" type="none"/>
            <a:tailEnd len="sm" w="sm" type="none"/>
          </a:ln>
        </p:spPr>
      </p:cxnSp>
      <p:grpSp>
        <p:nvGrpSpPr>
          <p:cNvPr id="246" name="Google Shape;246;g132f8dabbae_0_0"/>
          <p:cNvGrpSpPr/>
          <p:nvPr/>
        </p:nvGrpSpPr>
        <p:grpSpPr>
          <a:xfrm>
            <a:off x="13900" y="9386900"/>
            <a:ext cx="6858000" cy="515400"/>
            <a:chOff x="13900" y="9386900"/>
            <a:chExt cx="6858000" cy="515400"/>
          </a:xfrm>
        </p:grpSpPr>
        <p:sp>
          <p:nvSpPr>
            <p:cNvPr id="247" name="Google Shape;247;g132f8dabbae_0_0"/>
            <p:cNvSpPr/>
            <p:nvPr/>
          </p:nvSpPr>
          <p:spPr>
            <a:xfrm>
              <a:off x="13900" y="9386900"/>
              <a:ext cx="6858000" cy="515400"/>
            </a:xfrm>
            <a:prstGeom prst="rect">
              <a:avLst/>
            </a:prstGeom>
            <a:solidFill>
              <a:srgbClr val="EAD1DC"/>
            </a:solidFill>
            <a:ln cap="flat" cmpd="sng" w="9525">
              <a:solidFill>
                <a:srgbClr val="EAD1DC"/>
              </a:solidFill>
              <a:prstDash val="solid"/>
              <a:round/>
              <a:headEnd len="sm" w="sm" type="none"/>
              <a:tailEnd len="sm" w="sm" type="none"/>
            </a:ln>
            <a:effectLst>
              <a:outerShdw blurRad="57150" rotWithShape="0" algn="bl" dir="5400000" dist="19050">
                <a:srgbClr val="000000">
                  <a:alpha val="0"/>
                </a:srgbClr>
              </a:outerShdw>
            </a:effectLst>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48" name="Google Shape;248;g132f8dabbae_0_0">
              <a:hlinkClick r:id="rId12"/>
            </p:cNvPr>
            <p:cNvPicPr preferRelativeResize="0"/>
            <p:nvPr/>
          </p:nvPicPr>
          <p:blipFill rotWithShape="1">
            <a:blip r:embed="rId13">
              <a:alphaModFix/>
            </a:blip>
            <a:srcRect b="0" l="0" r="0" t="0"/>
            <a:stretch/>
          </p:blipFill>
          <p:spPr>
            <a:xfrm>
              <a:off x="5904902" y="9441184"/>
              <a:ext cx="698547" cy="401779"/>
            </a:xfrm>
            <a:prstGeom prst="rect">
              <a:avLst/>
            </a:prstGeom>
            <a:noFill/>
            <a:ln>
              <a:noFill/>
            </a:ln>
          </p:spPr>
        </p:pic>
        <p:pic>
          <p:nvPicPr>
            <p:cNvPr id="249" name="Google Shape;249;g132f8dabbae_0_0"/>
            <p:cNvPicPr preferRelativeResize="0"/>
            <p:nvPr/>
          </p:nvPicPr>
          <p:blipFill rotWithShape="1">
            <a:blip r:embed="rId14">
              <a:alphaModFix/>
            </a:blip>
            <a:srcRect b="0" l="0" r="0" t="0"/>
            <a:stretch/>
          </p:blipFill>
          <p:spPr>
            <a:xfrm>
              <a:off x="4544155" y="9412300"/>
              <a:ext cx="1208493" cy="433618"/>
            </a:xfrm>
            <a:prstGeom prst="rect">
              <a:avLst/>
            </a:prstGeom>
            <a:noFill/>
            <a:ln>
              <a:noFill/>
            </a:ln>
          </p:spPr>
        </p:pic>
        <p:pic>
          <p:nvPicPr>
            <p:cNvPr id="250" name="Google Shape;250;g132f8dabbae_0_0"/>
            <p:cNvPicPr preferRelativeResize="0"/>
            <p:nvPr/>
          </p:nvPicPr>
          <p:blipFill rotWithShape="1">
            <a:blip r:embed="rId15">
              <a:alphaModFix/>
            </a:blip>
            <a:srcRect b="0" l="0" r="0" t="0"/>
            <a:stretch/>
          </p:blipFill>
          <p:spPr>
            <a:xfrm>
              <a:off x="3656900" y="9414144"/>
              <a:ext cx="817339" cy="463581"/>
            </a:xfrm>
            <a:prstGeom prst="rect">
              <a:avLst/>
            </a:prstGeom>
            <a:noFill/>
            <a:ln>
              <a:noFill/>
            </a:ln>
          </p:spPr>
        </p:pic>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g132f8dabbae_0_27"/>
          <p:cNvSpPr/>
          <p:nvPr/>
        </p:nvSpPr>
        <p:spPr>
          <a:xfrm rot="-677127">
            <a:off x="-909727" y="-447810"/>
            <a:ext cx="2202894" cy="1271715"/>
          </a:xfrm>
          <a:prstGeom prst="ellipse">
            <a:avLst/>
          </a:prstGeom>
          <a:solidFill>
            <a:srgbClr val="EDEDE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57" name="Google Shape;257;g132f8dabbae_0_27"/>
          <p:cNvSpPr/>
          <p:nvPr/>
        </p:nvSpPr>
        <p:spPr>
          <a:xfrm>
            <a:off x="10075" y="-11200"/>
            <a:ext cx="6858000" cy="474900"/>
          </a:xfrm>
          <a:prstGeom prst="rect">
            <a:avLst/>
          </a:prstGeom>
          <a:solidFill>
            <a:srgbClr val="EAD1DC"/>
          </a:solidFill>
          <a:ln cap="flat" cmpd="sng" w="9525">
            <a:solidFill>
              <a:srgbClr val="EAD1D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 name="Google Shape;258;g132f8dabbae_0_27"/>
          <p:cNvSpPr/>
          <p:nvPr/>
        </p:nvSpPr>
        <p:spPr>
          <a:xfrm>
            <a:off x="188722" y="-20425"/>
            <a:ext cx="5969400" cy="474900"/>
          </a:xfrm>
          <a:prstGeom prst="roundRect">
            <a:avLst>
              <a:gd fmla="val 16667" name="adj"/>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1400"/>
              <a:buFont typeface="Arial"/>
              <a:buNone/>
            </a:pPr>
            <a:r>
              <a:rPr b="1" i="0" lang="fr-FR" sz="1400" u="none" cap="none" strike="noStrike">
                <a:solidFill>
                  <a:srgbClr val="E11A81"/>
                </a:solidFill>
                <a:latin typeface="Arial"/>
                <a:ea typeface="Arial"/>
                <a:cs typeface="Arial"/>
                <a:sym typeface="Arial"/>
              </a:rPr>
              <a:t>UNE GESTION FINE DE LA CONFIDENTIALITÉ À LA MAIN DU PATIENT (2/2)</a:t>
            </a:r>
            <a:endParaRPr b="1" i="0" sz="1400" u="none" cap="none" strike="noStrike">
              <a:solidFill>
                <a:srgbClr val="E11A81"/>
              </a:solidFill>
              <a:latin typeface="Arial"/>
              <a:ea typeface="Arial"/>
              <a:cs typeface="Arial"/>
              <a:sym typeface="Arial"/>
            </a:endParaRPr>
          </a:p>
        </p:txBody>
      </p:sp>
      <p:pic>
        <p:nvPicPr>
          <p:cNvPr descr="Mon Espace Santé | G_NIUS" id="259" name="Google Shape;259;g132f8dabbae_0_27">
            <a:hlinkClick r:id="rId3"/>
          </p:cNvPr>
          <p:cNvPicPr preferRelativeResize="0"/>
          <p:nvPr/>
        </p:nvPicPr>
        <p:blipFill rotWithShape="1">
          <a:blip r:embed="rId4">
            <a:alphaModFix/>
          </a:blip>
          <a:srcRect b="0" l="0" r="0" t="0"/>
          <a:stretch/>
        </p:blipFill>
        <p:spPr>
          <a:xfrm>
            <a:off x="6158250" y="-12525"/>
            <a:ext cx="713639" cy="474900"/>
          </a:xfrm>
          <a:prstGeom prst="rect">
            <a:avLst/>
          </a:prstGeom>
          <a:noFill/>
          <a:ln>
            <a:noFill/>
          </a:ln>
        </p:spPr>
      </p:pic>
      <p:grpSp>
        <p:nvGrpSpPr>
          <p:cNvPr id="260" name="Google Shape;260;g132f8dabbae_0_27"/>
          <p:cNvGrpSpPr/>
          <p:nvPr/>
        </p:nvGrpSpPr>
        <p:grpSpPr>
          <a:xfrm>
            <a:off x="264025" y="868175"/>
            <a:ext cx="3003076" cy="2614255"/>
            <a:chOff x="264025" y="1249175"/>
            <a:chExt cx="3003076" cy="2614255"/>
          </a:xfrm>
        </p:grpSpPr>
        <p:pic>
          <p:nvPicPr>
            <p:cNvPr id="261" name="Google Shape;261;g132f8dabbae_0_27"/>
            <p:cNvPicPr preferRelativeResize="0"/>
            <p:nvPr/>
          </p:nvPicPr>
          <p:blipFill rotWithShape="1">
            <a:blip r:embed="rId5">
              <a:alphaModFix/>
            </a:blip>
            <a:srcRect b="0" l="0" r="0" t="0"/>
            <a:stretch/>
          </p:blipFill>
          <p:spPr>
            <a:xfrm>
              <a:off x="264101" y="1773999"/>
              <a:ext cx="3003000" cy="2089431"/>
            </a:xfrm>
            <a:prstGeom prst="rect">
              <a:avLst/>
            </a:prstGeom>
            <a:noFill/>
            <a:ln cap="flat" cmpd="sng" w="9525">
              <a:solidFill>
                <a:srgbClr val="888888"/>
              </a:solidFill>
              <a:prstDash val="solid"/>
              <a:round/>
              <a:headEnd len="sm" w="sm" type="none"/>
              <a:tailEnd len="sm" w="sm" type="none"/>
            </a:ln>
          </p:spPr>
        </p:pic>
        <p:sp>
          <p:nvSpPr>
            <p:cNvPr id="262" name="Google Shape;262;g132f8dabbae_0_27"/>
            <p:cNvSpPr txBox="1"/>
            <p:nvPr/>
          </p:nvSpPr>
          <p:spPr>
            <a:xfrm>
              <a:off x="264025" y="1249175"/>
              <a:ext cx="3003000" cy="492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000"/>
                <a:buFont typeface="Arial"/>
                <a:buNone/>
              </a:pPr>
              <a:r>
                <a:rPr b="0" i="1" lang="fr-FR" sz="1000" u="none" cap="none" strike="noStrike">
                  <a:solidFill>
                    <a:srgbClr val="888888"/>
                  </a:solidFill>
                  <a:latin typeface="Arial"/>
                  <a:ea typeface="Arial"/>
                  <a:cs typeface="Arial"/>
                  <a:sym typeface="Arial"/>
                </a:rPr>
                <a:t>En cliquant sur un document le patient accède à une rubrique sur la confidentialité du document</a:t>
              </a:r>
              <a:endParaRPr b="0" i="1" sz="1000" u="none" cap="none" strike="noStrike">
                <a:solidFill>
                  <a:srgbClr val="888888"/>
                </a:solidFill>
                <a:latin typeface="Arial"/>
                <a:ea typeface="Arial"/>
                <a:cs typeface="Arial"/>
                <a:sym typeface="Arial"/>
              </a:endParaRPr>
            </a:p>
          </p:txBody>
        </p:sp>
      </p:grpSp>
      <p:grpSp>
        <p:nvGrpSpPr>
          <p:cNvPr id="263" name="Google Shape;263;g132f8dabbae_0_27"/>
          <p:cNvGrpSpPr/>
          <p:nvPr/>
        </p:nvGrpSpPr>
        <p:grpSpPr>
          <a:xfrm>
            <a:off x="3592500" y="869800"/>
            <a:ext cx="3003000" cy="2612625"/>
            <a:chOff x="3440100" y="1250800"/>
            <a:chExt cx="3003000" cy="2612625"/>
          </a:xfrm>
        </p:grpSpPr>
        <p:pic>
          <p:nvPicPr>
            <p:cNvPr id="264" name="Google Shape;264;g132f8dabbae_0_27"/>
            <p:cNvPicPr preferRelativeResize="0"/>
            <p:nvPr/>
          </p:nvPicPr>
          <p:blipFill rotWithShape="1">
            <a:blip r:embed="rId6">
              <a:alphaModFix/>
            </a:blip>
            <a:srcRect b="0" l="0" r="0" t="0"/>
            <a:stretch/>
          </p:blipFill>
          <p:spPr>
            <a:xfrm>
              <a:off x="3607350" y="1774000"/>
              <a:ext cx="2679149" cy="2089425"/>
            </a:xfrm>
            <a:prstGeom prst="rect">
              <a:avLst/>
            </a:prstGeom>
            <a:noFill/>
            <a:ln cap="flat" cmpd="sng" w="9525">
              <a:solidFill>
                <a:srgbClr val="888888"/>
              </a:solidFill>
              <a:prstDash val="solid"/>
              <a:round/>
              <a:headEnd len="sm" w="sm" type="none"/>
              <a:tailEnd len="sm" w="sm" type="none"/>
            </a:ln>
          </p:spPr>
        </p:pic>
        <p:sp>
          <p:nvSpPr>
            <p:cNvPr id="265" name="Google Shape;265;g132f8dabbae_0_27"/>
            <p:cNvSpPr txBox="1"/>
            <p:nvPr/>
          </p:nvSpPr>
          <p:spPr>
            <a:xfrm>
              <a:off x="3440100" y="1250800"/>
              <a:ext cx="3003000" cy="492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000"/>
                <a:buFont typeface="Arial"/>
                <a:buNone/>
              </a:pPr>
              <a:r>
                <a:rPr b="0" i="1" lang="fr-FR" sz="1000" u="none" cap="none" strike="noStrike">
                  <a:solidFill>
                    <a:srgbClr val="888888"/>
                  </a:solidFill>
                  <a:latin typeface="Arial"/>
                  <a:ea typeface="Arial"/>
                  <a:cs typeface="Arial"/>
                  <a:sym typeface="Arial"/>
                </a:rPr>
                <a:t>En cliquant sur “Modifier la confidentialité”, le patient peut masquer le document</a:t>
              </a:r>
              <a:endParaRPr b="0" i="1" sz="1000" u="none" cap="none" strike="noStrike">
                <a:solidFill>
                  <a:srgbClr val="888888"/>
                </a:solidFill>
                <a:latin typeface="Calibri"/>
                <a:ea typeface="Calibri"/>
                <a:cs typeface="Calibri"/>
                <a:sym typeface="Calibri"/>
              </a:endParaRPr>
            </a:p>
          </p:txBody>
        </p:sp>
      </p:grpSp>
      <p:sp>
        <p:nvSpPr>
          <p:cNvPr id="266" name="Google Shape;266;g132f8dabbae_0_27"/>
          <p:cNvSpPr/>
          <p:nvPr/>
        </p:nvSpPr>
        <p:spPr>
          <a:xfrm>
            <a:off x="3238500" y="2365375"/>
            <a:ext cx="543000" cy="162000"/>
          </a:xfrm>
          <a:prstGeom prst="rightArrow">
            <a:avLst>
              <a:gd fmla="val 50000" name="adj1"/>
              <a:gd fmla="val 50000" name="adj2"/>
            </a:avLst>
          </a:prstGeom>
          <a:solidFill>
            <a:srgbClr val="EAD1D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 name="Google Shape;267;g132f8dabbae_0_27"/>
          <p:cNvSpPr txBox="1"/>
          <p:nvPr/>
        </p:nvSpPr>
        <p:spPr>
          <a:xfrm>
            <a:off x="36325" y="3994025"/>
            <a:ext cx="3126000" cy="6465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000"/>
              <a:buFont typeface="Arial"/>
              <a:buNone/>
            </a:pPr>
            <a:r>
              <a:rPr b="0" i="1" lang="fr-FR" sz="1000" u="none" cap="none" strike="noStrike">
                <a:solidFill>
                  <a:srgbClr val="888888"/>
                </a:solidFill>
                <a:latin typeface="Arial"/>
                <a:ea typeface="Arial"/>
                <a:cs typeface="Arial"/>
                <a:sym typeface="Arial"/>
              </a:rPr>
              <a:t>A la première connexion du patient à son profil Mon espace santé, il pourra choisir les accès par défaut des professionnels de santé</a:t>
            </a:r>
            <a:endParaRPr b="0" i="1" sz="1000" u="none" cap="none" strike="noStrike">
              <a:solidFill>
                <a:srgbClr val="888888"/>
              </a:solidFill>
              <a:latin typeface="Arial"/>
              <a:ea typeface="Arial"/>
              <a:cs typeface="Arial"/>
              <a:sym typeface="Arial"/>
            </a:endParaRPr>
          </a:p>
        </p:txBody>
      </p:sp>
      <p:pic>
        <p:nvPicPr>
          <p:cNvPr id="268" name="Google Shape;268;g132f8dabbae_0_27"/>
          <p:cNvPicPr preferRelativeResize="0"/>
          <p:nvPr/>
        </p:nvPicPr>
        <p:blipFill rotWithShape="1">
          <a:blip r:embed="rId7">
            <a:alphaModFix/>
          </a:blip>
          <a:srcRect b="0" l="0" r="0" t="6776"/>
          <a:stretch/>
        </p:blipFill>
        <p:spPr>
          <a:xfrm>
            <a:off x="736450" y="4614463"/>
            <a:ext cx="1606699" cy="2119288"/>
          </a:xfrm>
          <a:prstGeom prst="rect">
            <a:avLst/>
          </a:prstGeom>
          <a:noFill/>
          <a:ln cap="flat" cmpd="sng" w="9525">
            <a:solidFill>
              <a:srgbClr val="CCCCCC"/>
            </a:solidFill>
            <a:prstDash val="solid"/>
            <a:round/>
            <a:headEnd len="sm" w="sm" type="none"/>
            <a:tailEnd len="sm" w="sm" type="none"/>
          </a:ln>
        </p:spPr>
      </p:pic>
      <p:sp>
        <p:nvSpPr>
          <p:cNvPr id="269" name="Google Shape;269;g132f8dabbae_0_27"/>
          <p:cNvSpPr txBox="1"/>
          <p:nvPr/>
        </p:nvSpPr>
        <p:spPr>
          <a:xfrm>
            <a:off x="3009900" y="3994025"/>
            <a:ext cx="3821700" cy="492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000"/>
              <a:buFont typeface="Arial"/>
              <a:buNone/>
            </a:pPr>
            <a:r>
              <a:rPr b="0" i="1" lang="fr-FR" sz="1000" u="none" cap="none" strike="noStrike">
                <a:solidFill>
                  <a:srgbClr val="888888"/>
                </a:solidFill>
                <a:latin typeface="Arial"/>
                <a:ea typeface="Arial"/>
                <a:cs typeface="Arial"/>
                <a:sym typeface="Arial"/>
                <a:extLst>
                  <a:ext uri="http://customooxmlschemas.google.com/">
                    <go:slidesCustomData xmlns:go="http://customooxmlschemas.google.com/" textRoundtripDataId="246"/>
                  </a:ext>
                </a:extLst>
              </a:rPr>
              <a:t>Tout au long de l’utilisation de Mon espace santé, l’usager peut modifier ce choix</a:t>
            </a:r>
            <a:r>
              <a:rPr b="0" i="1" lang="fr-FR" sz="1000" u="none" cap="none" strike="noStrike">
                <a:solidFill>
                  <a:srgbClr val="888888"/>
                </a:solidFill>
                <a:latin typeface="Arial"/>
                <a:ea typeface="Arial"/>
                <a:cs typeface="Arial"/>
                <a:sym typeface="Arial"/>
              </a:rPr>
              <a:t> en allant dans les paramètres de confidentialité</a:t>
            </a:r>
            <a:endParaRPr b="0" i="1" sz="1000" u="none" cap="none" strike="noStrike">
              <a:solidFill>
                <a:srgbClr val="888888"/>
              </a:solidFill>
              <a:latin typeface="Arial"/>
              <a:ea typeface="Arial"/>
              <a:cs typeface="Arial"/>
              <a:sym typeface="Arial"/>
            </a:endParaRPr>
          </a:p>
        </p:txBody>
      </p:sp>
      <p:pic>
        <p:nvPicPr>
          <p:cNvPr id="270" name="Google Shape;270;g132f8dabbae_0_27"/>
          <p:cNvPicPr preferRelativeResize="0"/>
          <p:nvPr/>
        </p:nvPicPr>
        <p:blipFill rotWithShape="1">
          <a:blip r:embed="rId8">
            <a:alphaModFix/>
          </a:blip>
          <a:srcRect b="16534" l="0" r="0" t="0"/>
          <a:stretch/>
        </p:blipFill>
        <p:spPr>
          <a:xfrm>
            <a:off x="317100" y="7759600"/>
            <a:ext cx="2763574" cy="1474600"/>
          </a:xfrm>
          <a:prstGeom prst="rect">
            <a:avLst/>
          </a:prstGeom>
          <a:noFill/>
          <a:ln cap="flat" cmpd="sng" w="9525">
            <a:solidFill>
              <a:srgbClr val="CCCCCC"/>
            </a:solidFill>
            <a:prstDash val="solid"/>
            <a:round/>
            <a:headEnd len="sm" w="sm" type="none"/>
            <a:tailEnd len="sm" w="sm" type="none"/>
          </a:ln>
        </p:spPr>
      </p:pic>
      <p:pic>
        <p:nvPicPr>
          <p:cNvPr id="271" name="Google Shape;271;g132f8dabbae_0_27"/>
          <p:cNvPicPr preferRelativeResize="0"/>
          <p:nvPr/>
        </p:nvPicPr>
        <p:blipFill rotWithShape="1">
          <a:blip r:embed="rId9">
            <a:alphaModFix/>
          </a:blip>
          <a:srcRect b="0" l="0" r="0" t="0"/>
          <a:stretch/>
        </p:blipFill>
        <p:spPr>
          <a:xfrm>
            <a:off x="3770225" y="7759600"/>
            <a:ext cx="2568325" cy="1474601"/>
          </a:xfrm>
          <a:prstGeom prst="rect">
            <a:avLst/>
          </a:prstGeom>
          <a:noFill/>
          <a:ln cap="flat" cmpd="sng" w="9525">
            <a:solidFill>
              <a:srgbClr val="CCCCCC"/>
            </a:solidFill>
            <a:prstDash val="solid"/>
            <a:round/>
            <a:headEnd len="sm" w="sm" type="none"/>
            <a:tailEnd len="sm" w="sm" type="none"/>
          </a:ln>
        </p:spPr>
      </p:pic>
      <p:sp>
        <p:nvSpPr>
          <p:cNvPr id="272" name="Google Shape;272;g132f8dabbae_0_27"/>
          <p:cNvSpPr txBox="1"/>
          <p:nvPr/>
        </p:nvSpPr>
        <p:spPr>
          <a:xfrm>
            <a:off x="346050" y="7413050"/>
            <a:ext cx="6257400" cy="338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000"/>
              <a:buFont typeface="Arial"/>
              <a:buNone/>
            </a:pPr>
            <a:r>
              <a:rPr b="0" i="1" lang="fr-FR" sz="1000" u="none" cap="none" strike="noStrike">
                <a:solidFill>
                  <a:srgbClr val="888888"/>
                </a:solidFill>
                <a:latin typeface="Arial"/>
                <a:ea typeface="Arial"/>
                <a:cs typeface="Arial"/>
                <a:sym typeface="Arial"/>
              </a:rPr>
              <a:t>Dans la rubrique Confidentialité des paramètres, l’usager peut bloquer un professionnel de santé </a:t>
            </a:r>
            <a:endParaRPr b="0" i="1" sz="1000" u="none" cap="none" strike="noStrike">
              <a:solidFill>
                <a:srgbClr val="888888"/>
              </a:solidFill>
              <a:latin typeface="Arial"/>
              <a:ea typeface="Arial"/>
              <a:cs typeface="Arial"/>
              <a:sym typeface="Arial"/>
            </a:endParaRPr>
          </a:p>
        </p:txBody>
      </p:sp>
      <p:sp>
        <p:nvSpPr>
          <p:cNvPr id="273" name="Google Shape;273;g132f8dabbae_0_27"/>
          <p:cNvSpPr/>
          <p:nvPr/>
        </p:nvSpPr>
        <p:spPr>
          <a:xfrm>
            <a:off x="2901925" y="8819100"/>
            <a:ext cx="946500" cy="162000"/>
          </a:xfrm>
          <a:prstGeom prst="rightArrow">
            <a:avLst>
              <a:gd fmla="val 50000" name="adj1"/>
              <a:gd fmla="val 50000" name="adj2"/>
            </a:avLst>
          </a:prstGeom>
          <a:solidFill>
            <a:srgbClr val="EAD1D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 name="Google Shape;274;g132f8dabbae_0_27"/>
          <p:cNvSpPr/>
          <p:nvPr/>
        </p:nvSpPr>
        <p:spPr>
          <a:xfrm>
            <a:off x="518875" y="2709225"/>
            <a:ext cx="1143000" cy="743400"/>
          </a:xfrm>
          <a:prstGeom prst="rect">
            <a:avLst/>
          </a:prstGeom>
          <a:noFill/>
          <a:ln cap="flat" cmpd="sng" w="9525">
            <a:solidFill>
              <a:srgbClr val="E11A8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 name="Google Shape;275;g132f8dabbae_0_27"/>
          <p:cNvSpPr/>
          <p:nvPr/>
        </p:nvSpPr>
        <p:spPr>
          <a:xfrm>
            <a:off x="400250" y="8740625"/>
            <a:ext cx="888000" cy="208200"/>
          </a:xfrm>
          <a:prstGeom prst="rect">
            <a:avLst/>
          </a:prstGeom>
          <a:noFill/>
          <a:ln cap="flat" cmpd="sng" w="9525">
            <a:solidFill>
              <a:srgbClr val="E11A8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76" name="Google Shape;276;g132f8dabbae_0_27"/>
          <p:cNvGrpSpPr/>
          <p:nvPr/>
        </p:nvGrpSpPr>
        <p:grpSpPr>
          <a:xfrm>
            <a:off x="13900" y="9386900"/>
            <a:ext cx="6858000" cy="515400"/>
            <a:chOff x="13900" y="9386900"/>
            <a:chExt cx="6858000" cy="515400"/>
          </a:xfrm>
        </p:grpSpPr>
        <p:sp>
          <p:nvSpPr>
            <p:cNvPr id="277" name="Google Shape;277;g132f8dabbae_0_27"/>
            <p:cNvSpPr/>
            <p:nvPr/>
          </p:nvSpPr>
          <p:spPr>
            <a:xfrm>
              <a:off x="13900" y="9386900"/>
              <a:ext cx="6858000" cy="515400"/>
            </a:xfrm>
            <a:prstGeom prst="rect">
              <a:avLst/>
            </a:prstGeom>
            <a:solidFill>
              <a:srgbClr val="EAD1DC"/>
            </a:solidFill>
            <a:ln cap="flat" cmpd="sng" w="9525">
              <a:solidFill>
                <a:srgbClr val="EAD1DC"/>
              </a:solidFill>
              <a:prstDash val="solid"/>
              <a:round/>
              <a:headEnd len="sm" w="sm" type="none"/>
              <a:tailEnd len="sm" w="sm" type="none"/>
            </a:ln>
            <a:effectLst>
              <a:outerShdw blurRad="57150" rotWithShape="0" algn="bl" dir="5400000" dist="19050">
                <a:srgbClr val="000000">
                  <a:alpha val="0"/>
                </a:srgbClr>
              </a:outerShdw>
            </a:effectLst>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78" name="Google Shape;278;g132f8dabbae_0_27">
              <a:hlinkClick r:id="rId10"/>
            </p:cNvPr>
            <p:cNvPicPr preferRelativeResize="0"/>
            <p:nvPr/>
          </p:nvPicPr>
          <p:blipFill rotWithShape="1">
            <a:blip r:embed="rId11">
              <a:alphaModFix/>
            </a:blip>
            <a:srcRect b="0" l="0" r="0" t="0"/>
            <a:stretch/>
          </p:blipFill>
          <p:spPr>
            <a:xfrm>
              <a:off x="5904902" y="9441184"/>
              <a:ext cx="698547" cy="401779"/>
            </a:xfrm>
            <a:prstGeom prst="rect">
              <a:avLst/>
            </a:prstGeom>
            <a:noFill/>
            <a:ln>
              <a:noFill/>
            </a:ln>
          </p:spPr>
        </p:pic>
        <p:pic>
          <p:nvPicPr>
            <p:cNvPr id="279" name="Google Shape;279;g132f8dabbae_0_27"/>
            <p:cNvPicPr preferRelativeResize="0"/>
            <p:nvPr/>
          </p:nvPicPr>
          <p:blipFill rotWithShape="1">
            <a:blip r:embed="rId12">
              <a:alphaModFix/>
            </a:blip>
            <a:srcRect b="0" l="0" r="0" t="0"/>
            <a:stretch/>
          </p:blipFill>
          <p:spPr>
            <a:xfrm>
              <a:off x="4544155" y="9412300"/>
              <a:ext cx="1208493" cy="433618"/>
            </a:xfrm>
            <a:prstGeom prst="rect">
              <a:avLst/>
            </a:prstGeom>
            <a:noFill/>
            <a:ln>
              <a:noFill/>
            </a:ln>
          </p:spPr>
        </p:pic>
        <p:pic>
          <p:nvPicPr>
            <p:cNvPr id="280" name="Google Shape;280;g132f8dabbae_0_27"/>
            <p:cNvPicPr preferRelativeResize="0"/>
            <p:nvPr/>
          </p:nvPicPr>
          <p:blipFill rotWithShape="1">
            <a:blip r:embed="rId13">
              <a:alphaModFix/>
            </a:blip>
            <a:srcRect b="0" l="0" r="0" t="0"/>
            <a:stretch/>
          </p:blipFill>
          <p:spPr>
            <a:xfrm>
              <a:off x="3656900" y="9414144"/>
              <a:ext cx="817339" cy="463581"/>
            </a:xfrm>
            <a:prstGeom prst="rect">
              <a:avLst/>
            </a:prstGeom>
            <a:noFill/>
            <a:ln>
              <a:noFill/>
            </a:ln>
          </p:spPr>
        </p:pic>
      </p:grpSp>
      <p:grpSp>
        <p:nvGrpSpPr>
          <p:cNvPr id="281" name="Google Shape;281;g132f8dabbae_0_27"/>
          <p:cNvGrpSpPr/>
          <p:nvPr/>
        </p:nvGrpSpPr>
        <p:grpSpPr>
          <a:xfrm>
            <a:off x="3076400" y="4560725"/>
            <a:ext cx="3690974" cy="2276100"/>
            <a:chOff x="8437977" y="4822002"/>
            <a:chExt cx="6857998" cy="4229096"/>
          </a:xfrm>
        </p:grpSpPr>
        <p:pic>
          <p:nvPicPr>
            <p:cNvPr id="282" name="Google Shape;282;g132f8dabbae_0_27"/>
            <p:cNvPicPr preferRelativeResize="0"/>
            <p:nvPr/>
          </p:nvPicPr>
          <p:blipFill rotWithShape="1">
            <a:blip r:embed="rId14">
              <a:alphaModFix/>
            </a:blip>
            <a:srcRect b="2959" l="0" r="0" t="0"/>
            <a:stretch/>
          </p:blipFill>
          <p:spPr>
            <a:xfrm>
              <a:off x="8437977" y="4822002"/>
              <a:ext cx="6857998" cy="4229096"/>
            </a:xfrm>
            <a:prstGeom prst="rect">
              <a:avLst/>
            </a:prstGeom>
            <a:noFill/>
            <a:ln cap="flat" cmpd="sng" w="9525">
              <a:solidFill>
                <a:srgbClr val="CCCCCC"/>
              </a:solidFill>
              <a:prstDash val="solid"/>
              <a:round/>
              <a:headEnd len="sm" w="sm" type="none"/>
              <a:tailEnd len="sm" w="sm" type="none"/>
            </a:ln>
          </p:spPr>
        </p:pic>
        <p:sp>
          <p:nvSpPr>
            <p:cNvPr id="283" name="Google Shape;283;g132f8dabbae_0_27"/>
            <p:cNvSpPr/>
            <p:nvPr/>
          </p:nvSpPr>
          <p:spPr>
            <a:xfrm>
              <a:off x="11571911" y="6971332"/>
              <a:ext cx="2381100" cy="1620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600"/>
                <a:buFont typeface="Arial"/>
                <a:buNone/>
              </a:pPr>
              <a:r>
                <a:rPr b="0" i="0" lang="fr-FR" sz="600" u="none" cap="none" strike="noStrike">
                  <a:solidFill>
                    <a:srgbClr val="000000"/>
                  </a:solidFill>
                  <a:latin typeface="Arial"/>
                  <a:ea typeface="Arial"/>
                  <a:cs typeface="Arial"/>
                  <a:sym typeface="Arial"/>
                </a:rPr>
                <a:t>michelle.martin@gmail.com</a:t>
              </a:r>
              <a:endParaRPr b="0" i="0" sz="600" u="none" cap="none" strike="noStrike">
                <a:solidFill>
                  <a:srgbClr val="000000"/>
                </a:solidFill>
                <a:latin typeface="Arial"/>
                <a:ea typeface="Arial"/>
                <a:cs typeface="Arial"/>
                <a:sym typeface="Arial"/>
              </a:endParaRPr>
            </a:p>
          </p:txBody>
        </p:sp>
      </p:grpSp>
      <p:sp>
        <p:nvSpPr>
          <p:cNvPr id="284" name="Google Shape;284;g132f8dabbae_0_27"/>
          <p:cNvSpPr/>
          <p:nvPr/>
        </p:nvSpPr>
        <p:spPr>
          <a:xfrm>
            <a:off x="4800800" y="6330575"/>
            <a:ext cx="1954800" cy="208200"/>
          </a:xfrm>
          <a:prstGeom prst="rect">
            <a:avLst/>
          </a:prstGeom>
          <a:noFill/>
          <a:ln cap="flat" cmpd="sng" w="9525">
            <a:solidFill>
              <a:srgbClr val="E11A8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 name="Google Shape;285;g132f8dabbae_0_27"/>
          <p:cNvSpPr/>
          <p:nvPr/>
        </p:nvSpPr>
        <p:spPr>
          <a:xfrm>
            <a:off x="4800800" y="6628625"/>
            <a:ext cx="1954800" cy="208200"/>
          </a:xfrm>
          <a:prstGeom prst="rect">
            <a:avLst/>
          </a:prstGeom>
          <a:noFill/>
          <a:ln cap="flat" cmpd="sng" w="9525">
            <a:solidFill>
              <a:srgbClr val="E11A8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 name="Google Shape;286;g132f8dabbae_0_27"/>
          <p:cNvSpPr/>
          <p:nvPr/>
        </p:nvSpPr>
        <p:spPr>
          <a:xfrm>
            <a:off x="4800800" y="5845738"/>
            <a:ext cx="1954800" cy="208200"/>
          </a:xfrm>
          <a:prstGeom prst="rect">
            <a:avLst/>
          </a:prstGeom>
          <a:noFill/>
          <a:ln cap="flat" cmpd="sng" w="9525">
            <a:solidFill>
              <a:srgbClr val="E11A8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g132f8dabbae_0_27"/>
          <p:cNvSpPr/>
          <p:nvPr/>
        </p:nvSpPr>
        <p:spPr>
          <a:xfrm>
            <a:off x="13900" y="582825"/>
            <a:ext cx="6858000" cy="315900"/>
          </a:xfrm>
          <a:prstGeom prst="roundRect">
            <a:avLst>
              <a:gd fmla="val 0" name="adj"/>
            </a:avLst>
          </a:prstGeom>
          <a:solidFill>
            <a:srgbClr val="E11A81"/>
          </a:solidFill>
          <a:ln cap="flat" cmpd="sng" w="9525">
            <a:solidFill>
              <a:srgbClr val="E11A8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100"/>
              <a:buFont typeface="Arial"/>
              <a:buNone/>
            </a:pPr>
            <a:r>
              <a:rPr b="1" i="0" lang="fr-FR" sz="1200" u="none" cap="none" strike="noStrike">
                <a:solidFill>
                  <a:schemeClr val="lt1"/>
                </a:solidFill>
                <a:latin typeface="Arial"/>
                <a:ea typeface="Arial"/>
                <a:cs typeface="Arial"/>
                <a:sym typeface="Arial"/>
              </a:rPr>
              <a:t>👁️</a:t>
            </a:r>
            <a:r>
              <a:rPr b="1" i="0" lang="fr-FR" sz="1200" u="none" cap="none" strike="noStrike">
                <a:solidFill>
                  <a:schemeClr val="lt1"/>
                </a:solidFill>
                <a:latin typeface="Arial"/>
                <a:ea typeface="Arial"/>
                <a:cs typeface="Arial"/>
                <a:sym typeface="Arial"/>
                <a:extLst>
                  <a:ext uri="http://customooxmlschemas.google.com/">
                    <go:slidesCustomData xmlns:go="http://customooxmlschemas.google.com/" textRoundtripDataId="247"/>
                  </a:ext>
                </a:extLst>
              </a:rPr>
              <a:t> Le patient</a:t>
            </a:r>
            <a:r>
              <a:rPr b="1" i="0" lang="fr-FR" sz="1200" u="none" cap="none" strike="noStrike">
                <a:solidFill>
                  <a:schemeClr val="lt1"/>
                </a:solidFill>
                <a:latin typeface="Arial"/>
                <a:ea typeface="Arial"/>
                <a:cs typeface="Arial"/>
                <a:sym typeface="Arial"/>
              </a:rPr>
              <a:t> souhaite masquer un document déposé par un tiers dans son dossier médical  </a:t>
            </a:r>
            <a:endParaRPr b="1" i="0" sz="1200" u="none" cap="none" strike="noStrike">
              <a:solidFill>
                <a:schemeClr val="lt1"/>
              </a:solidFill>
              <a:latin typeface="Arial"/>
              <a:ea typeface="Arial"/>
              <a:cs typeface="Arial"/>
              <a:sym typeface="Arial"/>
            </a:endParaRPr>
          </a:p>
        </p:txBody>
      </p:sp>
      <p:sp>
        <p:nvSpPr>
          <p:cNvPr id="288" name="Google Shape;288;g132f8dabbae_0_27"/>
          <p:cNvSpPr/>
          <p:nvPr/>
        </p:nvSpPr>
        <p:spPr>
          <a:xfrm>
            <a:off x="75" y="3734250"/>
            <a:ext cx="6858000" cy="315900"/>
          </a:xfrm>
          <a:prstGeom prst="roundRect">
            <a:avLst>
              <a:gd fmla="val 0" name="adj"/>
            </a:avLst>
          </a:prstGeom>
          <a:solidFill>
            <a:srgbClr val="E11A81"/>
          </a:solidFill>
          <a:ln cap="flat" cmpd="sng" w="9525">
            <a:solidFill>
              <a:srgbClr val="E11A8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100"/>
              <a:buFont typeface="Arial"/>
              <a:buNone/>
            </a:pPr>
            <a:r>
              <a:rPr b="0" i="0" lang="fr-FR" sz="1100" u="none" cap="none" strike="noStrike">
                <a:solidFill>
                  <a:srgbClr val="002060"/>
                </a:solidFill>
                <a:latin typeface="Arial"/>
                <a:ea typeface="Arial"/>
                <a:cs typeface="Arial"/>
                <a:sym typeface="Arial"/>
              </a:rPr>
              <a:t>❌ </a:t>
            </a:r>
            <a:r>
              <a:rPr b="1" i="0" lang="fr-FR" sz="1200" u="none" cap="none" strike="noStrike">
                <a:solidFill>
                  <a:schemeClr val="lt1"/>
                </a:solidFill>
                <a:latin typeface="Arial"/>
                <a:ea typeface="Arial"/>
                <a:cs typeface="Arial"/>
                <a:sym typeface="Arial"/>
              </a:rPr>
              <a:t>Le patient souhaite masquer par défaut tous les documents de son dossier médical</a:t>
            </a:r>
            <a:endParaRPr b="1" i="0" sz="1200" u="none" cap="none" strike="noStrike">
              <a:solidFill>
                <a:schemeClr val="lt1"/>
              </a:solidFill>
              <a:latin typeface="Arial"/>
              <a:ea typeface="Arial"/>
              <a:cs typeface="Arial"/>
              <a:sym typeface="Arial"/>
            </a:endParaRPr>
          </a:p>
        </p:txBody>
      </p:sp>
      <p:sp>
        <p:nvSpPr>
          <p:cNvPr id="289" name="Google Shape;289;g132f8dabbae_0_27"/>
          <p:cNvSpPr/>
          <p:nvPr/>
        </p:nvSpPr>
        <p:spPr>
          <a:xfrm>
            <a:off x="0" y="7032750"/>
            <a:ext cx="6858000" cy="315900"/>
          </a:xfrm>
          <a:prstGeom prst="roundRect">
            <a:avLst>
              <a:gd fmla="val 0" name="adj"/>
            </a:avLst>
          </a:prstGeom>
          <a:solidFill>
            <a:srgbClr val="E11A81"/>
          </a:solidFill>
          <a:ln cap="flat" cmpd="sng" w="9525">
            <a:solidFill>
              <a:srgbClr val="E11A8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15000"/>
              </a:lnSpc>
              <a:spcBef>
                <a:spcPts val="0"/>
              </a:spcBef>
              <a:spcAft>
                <a:spcPts val="800"/>
              </a:spcAft>
              <a:buClr>
                <a:schemeClr val="dk1"/>
              </a:buClr>
              <a:buSzPts val="1100"/>
              <a:buFont typeface="Arial"/>
              <a:buNone/>
            </a:pPr>
            <a:r>
              <a:rPr b="0" i="0" lang="fr-FR" sz="1400" u="none" cap="none" strike="noStrike">
                <a:solidFill>
                  <a:schemeClr val="dk1"/>
                </a:solidFill>
                <a:latin typeface="Arial"/>
                <a:ea typeface="Arial"/>
                <a:cs typeface="Arial"/>
                <a:sym typeface="Arial"/>
              </a:rPr>
              <a:t>🛑</a:t>
            </a:r>
            <a:r>
              <a:rPr b="1" i="0" lang="fr-FR" sz="1200" u="none" cap="none" strike="noStrike">
                <a:solidFill>
                  <a:schemeClr val="lt1"/>
                </a:solidFill>
                <a:latin typeface="Arial"/>
                <a:ea typeface="Arial"/>
                <a:cs typeface="Arial"/>
                <a:sym typeface="Arial"/>
              </a:rPr>
              <a:t> Le patient souhaite bloquer un professionnel de santé</a:t>
            </a:r>
            <a:endParaRPr b="0" i="0" sz="1100" u="none" cap="none" strike="noStrike">
              <a:solidFill>
                <a:srgbClr val="00206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AE0B9F4D87B548B1314A2EA701E485" ma:contentTypeVersion="17" ma:contentTypeDescription="Crée un document." ma:contentTypeScope="" ma:versionID="2f2034109df1949c0bf3d10af39916b1">
  <xsd:schema xmlns:xsd="http://www.w3.org/2001/XMLSchema" xmlns:xs="http://www.w3.org/2001/XMLSchema" xmlns:p="http://schemas.microsoft.com/office/2006/metadata/properties" xmlns:ns2="f4de0d3e-c1c8-497b-b180-6870024160e7" xmlns:ns3="e4f78465-d3a7-4b07-9642-61c325299fc0" targetNamespace="http://schemas.microsoft.com/office/2006/metadata/properties" ma:root="true" ma:fieldsID="77c71724d4f83f4d73fb0ccb26f383f4" ns2:_="" ns3:_="">
    <xsd:import namespace="f4de0d3e-c1c8-497b-b180-6870024160e7"/>
    <xsd:import namespace="e4f78465-d3a7-4b07-9642-61c325299fc0"/>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de0d3e-c1c8-497b-b180-6870024160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alises d’images" ma:readOnly="false" ma:fieldId="{5cf76f15-5ced-4ddc-b409-7134ff3c332f}" ma:taxonomyMulti="true" ma:sspId="27b0ebcd-6f27-4f07-8134-dc73aee9a97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4f78465-d3a7-4b07-9642-61c325299fc0" elementFormDefault="qualified">
    <xsd:import namespace="http://schemas.microsoft.com/office/2006/documentManagement/types"/>
    <xsd:import namespace="http://schemas.microsoft.com/office/infopath/2007/PartnerControls"/>
    <xsd:element name="SharedWithUsers" ma:index="14"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Partagé avec détails" ma:internalName="SharedWithDetails" ma:readOnly="true">
      <xsd:simpleType>
        <xsd:restriction base="dms:Note">
          <xsd:maxLength value="255"/>
        </xsd:restriction>
      </xsd:simpleType>
    </xsd:element>
    <xsd:element name="TaxCatchAll" ma:index="21" nillable="true" ma:displayName="Taxonomy Catch All Column" ma:hidden="true" ma:list="{2d04aec7-69ba-4f21-8722-c1118c27a3a8}" ma:internalName="TaxCatchAll" ma:showField="CatchAllData" ma:web="e4f78465-d3a7-4b07-9642-61c325299fc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4f78465-d3a7-4b07-9642-61c325299fc0" xsi:nil="true"/>
    <lcf76f155ced4ddcb4097134ff3c332f xmlns="f4de0d3e-c1c8-497b-b180-6870024160e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DE48C06-D849-461B-B6CD-F2C5E47D7063}"/>
</file>

<file path=customXml/itemProps2.xml><?xml version="1.0" encoding="utf-8"?>
<ds:datastoreItem xmlns:ds="http://schemas.openxmlformats.org/officeDocument/2006/customXml" ds:itemID="{FD6F8B3A-33EA-47EF-9448-43A1F8725C6B}"/>
</file>

<file path=customXml/itemProps3.xml><?xml version="1.0" encoding="utf-8"?>
<ds:datastoreItem xmlns:ds="http://schemas.openxmlformats.org/officeDocument/2006/customXml" ds:itemID="{4C5DA869-A9C9-4979-BFD0-DA021BC61F39}"/>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Laure Jallet</dc:creator>
  <dcterms:created xsi:type="dcterms:W3CDTF">2021-05-07T13:35:12Z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0x01010087AE0B9F4D87B548B1314A2EA701E485</vt:lpwstr>
  </property>
  <property fmtid="{D5CDD505-2E9C-101B-9397-08002B2CF9AE}" pid="3" name="_ExtendedDescription">
    <vt:lpwstr/>
  </property>
  <property fmtid="{D5CDD505-2E9C-101B-9397-08002B2CF9AE}" pid="4" name="TriggerFlowInfo">
    <vt:lpwstr/>
  </property>
</Properties>
</file>