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Ebh3+YzDpgVeu/BCPJvDDNylz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2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customschemas.google.com/relationships/presentationmetadata" Target="metadata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8f289a0cc0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g18f289a0cc0_0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18f289a0cc0_0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12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onespacesante.fr/" TargetMode="External"/><Relationship Id="rId13" Type="http://schemas.openxmlformats.org/officeDocument/2006/relationships/hyperlink" Target="https://www.monespacesante.fr/accessibilite" TargetMode="External"/><Relationship Id="rId3" Type="http://schemas.openxmlformats.org/officeDocument/2006/relationships/hyperlink" Target="https://esante.gouv.fr/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accessibilite.numerique.gouv.f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hyperlink" Target="https://apps.apple.com/fr/app/mon-espace-sant%C3%A9/id1589255019" TargetMode="External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play.google.com/store/apps/details?id=fr.assurancemaladie.monespacesante&amp;hl=fr&amp;gl=US&amp;hl=fr&amp;pli=1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5.png"/><Relationship Id="rId1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monespacesante.elioz.fr/3.3/?hash=2463c0eea4bd451816831e4affb28061" TargetMode="External"/><Relationship Id="rId7" Type="http://schemas.openxmlformats.org/officeDocument/2006/relationships/image" Target="../media/image10.pn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2.png"/><Relationship Id="rId5" Type="http://schemas.openxmlformats.org/officeDocument/2006/relationships/image" Target="../media/image8.png"/><Relationship Id="rId10" Type="http://schemas.openxmlformats.org/officeDocument/2006/relationships/image" Target="../media/image1.png"/><Relationship Id="rId4" Type="http://schemas.openxmlformats.org/officeDocument/2006/relationships/hyperlink" Target="mailto:accessibilite.monespacesante.cnam@assurance-maladie.fr" TargetMode="External"/><Relationship Id="rId9" Type="http://schemas.openxmlformats.org/officeDocument/2006/relationships/hyperlink" Target="https://esante.gouv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8f289a0cc0_0_4"/>
          <p:cNvSpPr/>
          <p:nvPr/>
        </p:nvSpPr>
        <p:spPr>
          <a:xfrm>
            <a:off x="20372" y="6679"/>
            <a:ext cx="6837628" cy="685200"/>
          </a:xfrm>
          <a:prstGeom prst="rect">
            <a:avLst/>
          </a:prstGeom>
          <a:solidFill>
            <a:srgbClr val="F0FBFE"/>
          </a:solidFill>
          <a:ln w="9525" cap="flat" cmpd="sng">
            <a:solidFill>
              <a:srgbClr val="F0FB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18f289a0cc0_0_4"/>
          <p:cNvSpPr/>
          <p:nvPr/>
        </p:nvSpPr>
        <p:spPr>
          <a:xfrm rot="787303">
            <a:off x="-509289" y="-340842"/>
            <a:ext cx="1540832" cy="977240"/>
          </a:xfrm>
          <a:prstGeom prst="flowChartDisplay">
            <a:avLst/>
          </a:pr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18f289a0cc0_0_4"/>
          <p:cNvSpPr/>
          <p:nvPr/>
        </p:nvSpPr>
        <p:spPr>
          <a:xfrm>
            <a:off x="1006526" y="97150"/>
            <a:ext cx="4932954" cy="5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Mon espace santé est-il accessible aux usagers en situation de handicap ?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6" name="Google Shape;86;g18f289a0cc0_0_4"/>
          <p:cNvSpPr/>
          <p:nvPr/>
        </p:nvSpPr>
        <p:spPr>
          <a:xfrm>
            <a:off x="0" y="9199173"/>
            <a:ext cx="6858000" cy="685200"/>
          </a:xfrm>
          <a:prstGeom prst="rect">
            <a:avLst/>
          </a:prstGeom>
          <a:solidFill>
            <a:srgbClr val="F0FBFE"/>
          </a:solidFill>
          <a:ln w="9525" cap="flat" cmpd="sng">
            <a:solidFill>
              <a:srgbClr val="F0FBFE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g18f289a0cc0_0_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65600" y="9350782"/>
            <a:ext cx="761247" cy="437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18f289a0cc0_0_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2717" y="9333434"/>
            <a:ext cx="1316963" cy="472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8f289a0cc0_0_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5825" y="9317107"/>
            <a:ext cx="890701" cy="50519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8f289a0cc0_0_4"/>
          <p:cNvSpPr/>
          <p:nvPr/>
        </p:nvSpPr>
        <p:spPr>
          <a:xfrm>
            <a:off x="50580" y="3769550"/>
            <a:ext cx="6728700" cy="13014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 site accessible permet par exemple de :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Naviguer avec des synthèses vocales ou des plages braille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(notamment utilisées par les internautes aveugles ou malvoyants)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Personnaliser l’affichage du site selon ses besoins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(grossissement des caractères, modification des couleurs, etc.).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Naviguer sans utiliser la souris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avec le clavier uniquement ou via un écran tactile.</a:t>
            </a:r>
            <a:endParaRPr sz="110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1" name="Google Shape;91;g18f289a0cc0_0_4"/>
          <p:cNvSpPr/>
          <p:nvPr/>
        </p:nvSpPr>
        <p:spPr>
          <a:xfrm>
            <a:off x="50580" y="819425"/>
            <a:ext cx="6728700" cy="778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1100" b="0" i="0" u="none" strike="noStrike" cap="none">
                <a:solidFill>
                  <a:srgbClr val="0C419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rgbClr val="0C419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18f289a0cc0_0_4"/>
          <p:cNvSpPr txBox="1"/>
          <p:nvPr/>
        </p:nvSpPr>
        <p:spPr>
          <a:xfrm>
            <a:off x="1856175" y="741311"/>
            <a:ext cx="31338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>
                <a:solidFill>
                  <a:srgbClr val="E11A81"/>
                </a:solidFill>
                <a:latin typeface="Calibri"/>
                <a:ea typeface="Calibri"/>
                <a:cs typeface="Calibri"/>
                <a:sym typeface="Calibri"/>
              </a:rPr>
              <a:t>Utiliser Mon espace santé, c’est simple ! </a:t>
            </a:r>
            <a:endParaRPr sz="1300" b="1" i="0" u="none" strike="noStrike" cap="none">
              <a:solidFill>
                <a:srgbClr val="E11A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3" name="Google Shape;93;g18f289a0cc0_0_4"/>
          <p:cNvGrpSpPr/>
          <p:nvPr/>
        </p:nvGrpSpPr>
        <p:grpSpPr>
          <a:xfrm>
            <a:off x="109900" y="1074886"/>
            <a:ext cx="6608175" cy="523200"/>
            <a:chOff x="115825" y="989425"/>
            <a:chExt cx="6608175" cy="523200"/>
          </a:xfrm>
        </p:grpSpPr>
        <p:pic>
          <p:nvPicPr>
            <p:cNvPr id="94" name="Google Shape;94;g18f289a0cc0_0_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15825" y="1046100"/>
              <a:ext cx="420216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5" name="Google Shape;95;g18f289a0cc0_0_4"/>
            <p:cNvSpPr txBox="1"/>
            <p:nvPr/>
          </p:nvSpPr>
          <p:spPr>
            <a:xfrm>
              <a:off x="509550" y="989425"/>
              <a:ext cx="29004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fr-FR" sz="1100" i="0" u="none" strike="noStrike" cap="none">
                  <a:solidFill>
                    <a:srgbClr val="0C419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Rendez-vous sur </a:t>
              </a:r>
              <a:r>
                <a:rPr lang="fr-FR" sz="1100" b="1" i="0" u="sng" strike="noStrike" cap="none">
                  <a:solidFill>
                    <a:srgbClr val="E11A81"/>
                  </a:solidFill>
                  <a:latin typeface="Source Sans Pro"/>
                  <a:ea typeface="Source Sans Pro"/>
                  <a:cs typeface="Source Sans Pro"/>
                  <a:sym typeface="Source Sans Pro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monespacesante.fr</a:t>
              </a:r>
              <a:r>
                <a:rPr lang="fr-FR" sz="1100" i="0" u="none" strike="noStrike" cap="none">
                  <a:solidFill>
                    <a:srgbClr val="0C419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, depuis votre ordinateur, tablette ou smartphone</a:t>
              </a:r>
              <a:endParaRPr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pic>
          <p:nvPicPr>
            <p:cNvPr id="96" name="Google Shape;96;g18f289a0cc0_0_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495775" y="1088250"/>
              <a:ext cx="327816" cy="315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g18f289a0cc0_0_4"/>
            <p:cNvSpPr txBox="1"/>
            <p:nvPr/>
          </p:nvSpPr>
          <p:spPr>
            <a:xfrm>
              <a:off x="3823600" y="989425"/>
              <a:ext cx="29004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fr-FR" sz="1100" i="0" u="none" strike="noStrike" cap="none">
                  <a:solidFill>
                    <a:srgbClr val="0C419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Téléchargez l’application Mon espace santé, disponible sur le </a:t>
              </a:r>
              <a:r>
                <a:rPr lang="fr-FR" sz="1100" i="0" u="sng" strike="noStrike" cap="none">
                  <a:solidFill>
                    <a:srgbClr val="0563C1"/>
                  </a:solidFill>
                  <a:latin typeface="Source Sans Pro"/>
                  <a:ea typeface="Source Sans Pro"/>
                  <a:cs typeface="Source Sans Pro"/>
                  <a:sym typeface="Source Sans Pro"/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  <a:extLst>
                    <a:ext uri="http://customooxmlschemas.google.com/">
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Play</a:t>
              </a:r>
              <a:r>
                <a:rPr lang="fr-FR" sz="1100" i="0" u="sng" strike="noStrike" cap="none">
                  <a:solidFill>
                    <a:srgbClr val="0070C0"/>
                  </a:solidFill>
                  <a:latin typeface="Source Sans Pro"/>
                  <a:ea typeface="Source Sans Pro"/>
                  <a:cs typeface="Source Sans Pro"/>
                  <a:sym typeface="Source Sans Pro"/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 Store </a:t>
              </a:r>
              <a:r>
                <a:rPr lang="fr-FR" sz="1100" i="0" u="none" strike="noStrike" cap="none">
                  <a:solidFill>
                    <a:srgbClr val="0C419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et dans </a:t>
              </a:r>
              <a:r>
                <a:rPr lang="fr-FR" sz="1100" i="0" u="sng" strike="noStrike" cap="none">
                  <a:solidFill>
                    <a:srgbClr val="0070C0"/>
                  </a:solidFill>
                  <a:latin typeface="Source Sans Pro"/>
                  <a:ea typeface="Source Sans Pro"/>
                  <a:cs typeface="Source Sans Pro"/>
                  <a:sym typeface="Source Sans Pro"/>
                  <a:hlinkClick r:id="rId11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l’App Store </a:t>
              </a:r>
              <a:endParaRPr sz="1100" i="0" u="none" strike="noStrike" cap="none">
                <a:solidFill>
                  <a:srgbClr val="0070C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98" name="Google Shape;98;g18f289a0cc0_0_4"/>
          <p:cNvSpPr/>
          <p:nvPr/>
        </p:nvSpPr>
        <p:spPr>
          <a:xfrm>
            <a:off x="50580" y="1736325"/>
            <a:ext cx="6728700" cy="6852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 Ministère chargé de la Santé s’engage à rendre Mon espace santé accessible, </a:t>
            </a:r>
            <a:r>
              <a:rPr lang="fr-FR" sz="1100" u="sng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conformément au Référentiel général d'amélioration de l'accessibilité 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(RGAA).  Pour aller plus loin, retrouvez </a:t>
            </a:r>
            <a:r>
              <a:rPr lang="fr-FR" sz="1100" u="sng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ici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la déclaration d’accessibilité relative à Mon espace santé.</a:t>
            </a:r>
            <a:endParaRPr sz="1100" b="0" i="0" u="none" strike="sngStrike" cap="none">
              <a:solidFill>
                <a:srgbClr val="0C419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18f289a0cc0_0_4"/>
          <p:cNvSpPr/>
          <p:nvPr/>
        </p:nvSpPr>
        <p:spPr>
          <a:xfrm>
            <a:off x="50580" y="2569375"/>
            <a:ext cx="6728700" cy="410400"/>
          </a:xfrm>
          <a:prstGeom prst="roundRect">
            <a:avLst>
              <a:gd name="adj" fmla="val 16667"/>
            </a:avLst>
          </a:prstGeom>
          <a:solidFill>
            <a:srgbClr val="0C419A"/>
          </a:solidFill>
          <a:ln w="9525" cap="flat" cmpd="sng">
            <a:solidFill>
              <a:srgbClr val="0C41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 </a:t>
            </a:r>
            <a:r>
              <a:rPr lang="fr-FR" sz="1300" b="1" i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Qu’est-ce que l’accessibilité numérique ?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i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0" name="Google Shape;100;g18f289a0cc0_0_4"/>
          <p:cNvSpPr/>
          <p:nvPr/>
        </p:nvSpPr>
        <p:spPr>
          <a:xfrm>
            <a:off x="50580" y="5285400"/>
            <a:ext cx="6728700" cy="397800"/>
          </a:xfrm>
          <a:prstGeom prst="roundRect">
            <a:avLst>
              <a:gd name="adj" fmla="val 16667"/>
            </a:avLst>
          </a:prstGeom>
          <a:solidFill>
            <a:srgbClr val="0C41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 </a:t>
            </a:r>
            <a:r>
              <a:rPr lang="fr-FR" sz="1300" b="1" i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Comment Mon espace santé se rend-il conforme pour être accessible à tous ?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i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101" name="Google Shape;101;g18f289a0cc0_0_4"/>
          <p:cNvGrpSpPr/>
          <p:nvPr/>
        </p:nvGrpSpPr>
        <p:grpSpPr>
          <a:xfrm>
            <a:off x="54608" y="3086818"/>
            <a:ext cx="6720643" cy="544455"/>
            <a:chOff x="74857" y="2934418"/>
            <a:chExt cx="6720643" cy="544455"/>
          </a:xfrm>
        </p:grpSpPr>
        <p:pic>
          <p:nvPicPr>
            <p:cNvPr id="102" name="Google Shape;102;g18f289a0cc0_0_4" descr="RGAA – L'Alambic numérique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74857" y="2934418"/>
              <a:ext cx="511778" cy="4994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g18f289a0cc0_0_4"/>
            <p:cNvSpPr/>
            <p:nvPr/>
          </p:nvSpPr>
          <p:spPr>
            <a:xfrm>
              <a:off x="636800" y="2940973"/>
              <a:ext cx="6158700" cy="537900"/>
            </a:xfrm>
            <a:prstGeom prst="rect">
              <a:avLst/>
            </a:prstGeom>
            <a:solidFill>
              <a:srgbClr val="FFF8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7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100" i="0" u="none" strike="noStrike" cap="none">
                  <a:solidFill>
                    <a:srgbClr val="0C419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Un site web accessible est un site qui permet à tous les internautes d’accéder à ses contenus sans               difficulté, y compris les personnes qui présentent un handicap et utilisent des logiciels ou matériels spécialisés.</a:t>
              </a: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04" name="Google Shape;104;g18f289a0cc0_0_4"/>
          <p:cNvSpPr/>
          <p:nvPr/>
        </p:nvSpPr>
        <p:spPr>
          <a:xfrm>
            <a:off x="58675" y="5839450"/>
            <a:ext cx="6720600" cy="7521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 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Toutes les équipes travaillant sur le site Mon espace santé sont sensibilisées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et formées 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à l'accessibilité numérique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(enjeux, rédaction des cas d'usages, développements, tests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Chaque équipe dispose de référents 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ccessibilité. 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5" name="Google Shape;105;g18f289a0cc0_0_4"/>
          <p:cNvSpPr/>
          <p:nvPr/>
        </p:nvSpPr>
        <p:spPr>
          <a:xfrm>
            <a:off x="56625" y="7082931"/>
            <a:ext cx="2124000" cy="18000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1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1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✔️ </a:t>
            </a:r>
            <a:r>
              <a:rPr lang="fr-FR" sz="1100" b="1" i="1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Depuis janvier 2022, toutes les nouvelles fonctionnalités développées sont </a:t>
            </a:r>
            <a:r>
              <a:rPr lang="fr-FR" sz="1100" b="1" i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accessibles</a:t>
            </a:r>
            <a:r>
              <a:rPr lang="fr-FR" sz="1100" b="1" i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par tous.</a:t>
            </a:r>
            <a:endParaRPr sz="1100" b="1" i="1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1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1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les pages déjà existantes avant 2022, un rattrapage est effectué en parallèle. </a:t>
            </a:r>
            <a:endParaRPr sz="1100" i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6" name="Google Shape;106;g18f289a0cc0_0_4"/>
          <p:cNvSpPr/>
          <p:nvPr/>
        </p:nvSpPr>
        <p:spPr>
          <a:xfrm>
            <a:off x="2309470" y="7082931"/>
            <a:ext cx="2124000" cy="18000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📈</a:t>
            </a: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Des audits de conformité au RGAA sont réalisés régulièrement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 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Lors du 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dernier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audit, Mon espace santé a obtenu un score de 75%.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7" name="Google Shape;107;g18f289a0cc0_0_4"/>
          <p:cNvSpPr/>
          <p:nvPr/>
        </p:nvSpPr>
        <p:spPr>
          <a:xfrm>
            <a:off x="4562327" y="7082931"/>
            <a:ext cx="2124000" cy="18000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🔒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chaque pré-audit/audit ou contre-audit, un plan d'action est mis en place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(études des correctifs, priorisation, réflexion sur la mise en œuvre d'une solution, répartition dans les équipes, échéances…).</a:t>
            </a:r>
            <a:endParaRPr sz="11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8" name="Google Shape;108;g18f289a0cc0_0_4"/>
          <p:cNvSpPr/>
          <p:nvPr/>
        </p:nvSpPr>
        <p:spPr>
          <a:xfrm rot="-1348766">
            <a:off x="5365179" y="8842825"/>
            <a:ext cx="1993067" cy="902624"/>
          </a:xfrm>
          <a:custGeom>
            <a:avLst/>
            <a:gdLst/>
            <a:ahLst/>
            <a:cxnLst/>
            <a:rect l="l" t="t" r="r" b="b"/>
            <a:pathLst>
              <a:path w="2540176" h="1572936" extrusionOk="0">
                <a:moveTo>
                  <a:pt x="21018" y="280603"/>
                </a:moveTo>
                <a:cubicBezTo>
                  <a:pt x="1102037" y="-278197"/>
                  <a:pt x="1700457" y="179003"/>
                  <a:pt x="2540176" y="128203"/>
                </a:cubicBezTo>
                <a:lnTo>
                  <a:pt x="2540176" y="1572936"/>
                </a:lnTo>
                <a:lnTo>
                  <a:pt x="465518" y="1572936"/>
                </a:lnTo>
                <a:cubicBezTo>
                  <a:pt x="317351" y="1142158"/>
                  <a:pt x="-97515" y="1168581"/>
                  <a:pt x="21018" y="280603"/>
                </a:cubicBezTo>
                <a:close/>
              </a:path>
            </a:pathLst>
          </a:cu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18f289a0cc0_0_4"/>
          <p:cNvSpPr/>
          <p:nvPr/>
        </p:nvSpPr>
        <p:spPr>
          <a:xfrm>
            <a:off x="56625" y="6744375"/>
            <a:ext cx="2124000" cy="3048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b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Conception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0" name="Google Shape;110;g18f289a0cc0_0_4"/>
          <p:cNvSpPr/>
          <p:nvPr/>
        </p:nvSpPr>
        <p:spPr>
          <a:xfrm>
            <a:off x="2309475" y="6747800"/>
            <a:ext cx="2124000" cy="3090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b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Evaluation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1" name="Google Shape;111;g18f289a0cc0_0_4"/>
          <p:cNvSpPr/>
          <p:nvPr/>
        </p:nvSpPr>
        <p:spPr>
          <a:xfrm>
            <a:off x="4562325" y="6741075"/>
            <a:ext cx="2124000" cy="3114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Amélioration continue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2" name="Google Shape;112;g18f289a0cc0_0_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929631" y="79271"/>
            <a:ext cx="871350" cy="5820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0372" y="6679"/>
            <a:ext cx="6837628" cy="685200"/>
          </a:xfrm>
          <a:prstGeom prst="rect">
            <a:avLst/>
          </a:prstGeom>
          <a:solidFill>
            <a:srgbClr val="F0FBFE"/>
          </a:solidFill>
          <a:ln w="9525" cap="flat" cmpd="sng">
            <a:solidFill>
              <a:srgbClr val="F0FB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 rot="787303">
            <a:off x="-509289" y="-340842"/>
            <a:ext cx="1540832" cy="977240"/>
          </a:xfrm>
          <a:prstGeom prst="flowChartDisplay">
            <a:avLst/>
          </a:pr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/>
          <p:nvPr/>
        </p:nvSpPr>
        <p:spPr>
          <a:xfrm>
            <a:off x="1006526" y="97150"/>
            <a:ext cx="4932954" cy="5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Mon espace santé est-il accessible aux usagers en situation de handicap ?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0" y="9199173"/>
            <a:ext cx="6858000" cy="685200"/>
          </a:xfrm>
          <a:prstGeom prst="rect">
            <a:avLst/>
          </a:prstGeom>
          <a:solidFill>
            <a:srgbClr val="F0FBFE"/>
          </a:solidFill>
          <a:ln w="9525" cap="flat" cmpd="sng">
            <a:solidFill>
              <a:srgbClr val="F0FBFE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"/>
          <p:cNvSpPr/>
          <p:nvPr/>
        </p:nvSpPr>
        <p:spPr>
          <a:xfrm>
            <a:off x="89950" y="2833149"/>
            <a:ext cx="3237000" cy="26529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entrer en contact avec un conseiller Mon espace santé, il suffit de se rendre sur </a:t>
            </a:r>
            <a:r>
              <a:rPr lang="fr-FR" sz="1100" i="0" u="sng" strike="noStrike" cap="none">
                <a:solidFill>
                  <a:srgbClr val="0070C0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 site internet Elioz</a:t>
            </a:r>
            <a:r>
              <a:rPr lang="fr-FR" sz="1100" i="0" u="sng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conçu pour communiquer au choix en 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LSF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: langue des signes française (webcam nécessaire),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TTRP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: transcription en temps réel de la parole (par écrit),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▪"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LfPC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: langue française parlée complétée (webcam nécessaire).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✔️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Une fois le mode de communication choisi,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 opérateur-relais fait le lien entre l’assuré et le conseiller Mon espace santé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(service gratuit + prix de l’appel)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89950" y="7801000"/>
            <a:ext cx="6705600" cy="13269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usagers rencontrant des difficultés en relation avec le handicap ou avec des outils d’adaptation tels que les lecteurs d’écran et la synthèse vocale peuvent faire part de leurs retours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via cette adresse e-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mail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: </a:t>
            </a:r>
            <a:r>
              <a:rPr lang="fr-FR" sz="1100" i="0" u="sng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accessibilite.monespacesante.cnam@assurance-maladie.fr.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Ces retours sont importants pour faire évoluer Mon espace santé. </a:t>
            </a: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✔️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Chaque remontée est étudiée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et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transmise à l'équipe concernée. Une réponse est apportée à l'usager.</a:t>
            </a:r>
            <a:endParaRPr sz="1100" i="0" u="none" strike="noStrike" cap="none">
              <a:solidFill>
                <a:srgbClr val="0C419A"/>
              </a:solidFill>
              <a:highlight>
                <a:srgbClr val="FFFF00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⛔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Cette adresse e-mail est uniquement dédiée 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à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l'accessibilité numérique de Mon espace santé, aucune autre demande ne sera traitée.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4" name="Google Shape;124;p2"/>
          <p:cNvSpPr/>
          <p:nvPr/>
        </p:nvSpPr>
        <p:spPr>
          <a:xfrm rot="-1348766">
            <a:off x="5440296" y="8955403"/>
            <a:ext cx="1993067" cy="902624"/>
          </a:xfrm>
          <a:custGeom>
            <a:avLst/>
            <a:gdLst/>
            <a:ahLst/>
            <a:cxnLst/>
            <a:rect l="l" t="t" r="r" b="b"/>
            <a:pathLst>
              <a:path w="2540176" h="1572936" extrusionOk="0">
                <a:moveTo>
                  <a:pt x="21018" y="280603"/>
                </a:moveTo>
                <a:cubicBezTo>
                  <a:pt x="1102037" y="-278197"/>
                  <a:pt x="1700457" y="179003"/>
                  <a:pt x="2540176" y="128203"/>
                </a:cubicBezTo>
                <a:lnTo>
                  <a:pt x="2540176" y="1572936"/>
                </a:lnTo>
                <a:lnTo>
                  <a:pt x="465518" y="1572936"/>
                </a:lnTo>
                <a:cubicBezTo>
                  <a:pt x="317351" y="1142158"/>
                  <a:pt x="-97515" y="1168581"/>
                  <a:pt x="21018" y="280603"/>
                </a:cubicBezTo>
                <a:close/>
              </a:path>
            </a:pathLst>
          </a:custGeom>
          <a:solidFill>
            <a:srgbClr val="E11A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02411" y="2850841"/>
            <a:ext cx="3336449" cy="23266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1764"/>
              </a:srgbClr>
            </a:outerShdw>
          </a:effectLst>
        </p:spPr>
      </p:pic>
      <p:sp>
        <p:nvSpPr>
          <p:cNvPr id="126" name="Google Shape;126;p2"/>
          <p:cNvSpPr/>
          <p:nvPr/>
        </p:nvSpPr>
        <p:spPr>
          <a:xfrm>
            <a:off x="115825" y="1788463"/>
            <a:ext cx="3207900" cy="9534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Ces personnes peuvent désormais, grâce à une plateforme en ligne,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contacter l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es conseillers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 Mon espace santé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qui apportent une assistance aux assurés qui en ont besoin lors de l’activation ou de l’utilisation de Mon espace santé.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7" name="Google Shape;127;p2"/>
          <p:cNvSpPr/>
          <p:nvPr/>
        </p:nvSpPr>
        <p:spPr>
          <a:xfrm>
            <a:off x="3402400" y="5333525"/>
            <a:ext cx="3360000" cy="18543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conseillers par visio-interprétation sont joignables du lundi au vendredi de 8h30 à 1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7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h30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(heure de Paris).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71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Source Sans Pro"/>
              <a:buChar char="▪"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Lorsque le service est ouvert, un voyant vert s’affiche à côté du mode, pour chaque mode de communication proposé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01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None/>
            </a:pPr>
            <a:endParaRPr sz="11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marR="0" lvl="0" indent="-171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Source Sans Pro"/>
              <a:buChar char="▪"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Lorsque le service est fermé, un voyant rouge s’affiche à côté du mode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pour 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chaque mode de communication proposé</a:t>
            </a:r>
            <a:r>
              <a:rPr lang="fr-FR" sz="110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8" name="Google Shape;128;p2"/>
          <p:cNvSpPr/>
          <p:nvPr/>
        </p:nvSpPr>
        <p:spPr>
          <a:xfrm>
            <a:off x="89950" y="7290050"/>
            <a:ext cx="6705600" cy="394500"/>
          </a:xfrm>
          <a:prstGeom prst="roundRect">
            <a:avLst>
              <a:gd name="adj" fmla="val 16667"/>
            </a:avLst>
          </a:prstGeom>
          <a:solidFill>
            <a:srgbClr val="0C419A"/>
          </a:solidFill>
          <a:ln w="9525" cap="flat" cmpd="sng">
            <a:solidFill>
              <a:srgbClr val="0C41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>
                <a:solidFill>
                  <a:srgbClr val="0C419A"/>
                </a:solidFill>
              </a:rPr>
              <a:t>🔎 </a:t>
            </a:r>
            <a:r>
              <a:rPr lang="fr-FR" sz="1300" b="1" i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Assistance et traitement des retours utilisateurs </a:t>
            </a:r>
            <a:endParaRPr i="1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i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9" name="Google Shape;129;p2"/>
          <p:cNvSpPr/>
          <p:nvPr/>
        </p:nvSpPr>
        <p:spPr>
          <a:xfrm>
            <a:off x="89940" y="797895"/>
            <a:ext cx="6666488" cy="415012"/>
          </a:xfrm>
          <a:prstGeom prst="roundRect">
            <a:avLst>
              <a:gd name="adj" fmla="val 16667"/>
            </a:avLst>
          </a:prstGeom>
          <a:solidFill>
            <a:srgbClr val="0C419A"/>
          </a:solidFill>
          <a:ln w="9525" cap="flat" cmpd="sng">
            <a:solidFill>
              <a:srgbClr val="0C41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i="0" u="none" strike="noStrike" cap="none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 </a:t>
            </a:r>
            <a:r>
              <a:rPr lang="fr-FR" sz="1300" b="1" i="1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 service d’aide par téléphone accessible aux sourds et malentendants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300" b="1" i="1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02400" y="1788438"/>
            <a:ext cx="3336450" cy="95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"/>
          <p:cNvSpPr/>
          <p:nvPr/>
        </p:nvSpPr>
        <p:spPr>
          <a:xfrm>
            <a:off x="89940" y="1274582"/>
            <a:ext cx="6672900" cy="481200"/>
          </a:xfrm>
          <a:prstGeom prst="rect">
            <a:avLst/>
          </a:prstGeom>
          <a:solidFill>
            <a:srgbClr val="FFF8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Depuis le 15 mars 2023, </a:t>
            </a:r>
            <a:r>
              <a:rPr lang="fr-FR" sz="1100" b="1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l'accueil téléphonique de Mon espace santé est davantage accessible pour les personnes sourdes, malentendantes ou présentant des problèmes d'élocution</a:t>
            </a:r>
            <a:r>
              <a:rPr lang="fr-FR" sz="110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2" name="Google Shape;132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5775" y="5530175"/>
            <a:ext cx="3230831" cy="17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29631" y="79271"/>
            <a:ext cx="871350" cy="582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565600" y="9350782"/>
            <a:ext cx="761247" cy="437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82717" y="9333434"/>
            <a:ext cx="1316963" cy="472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15825" y="9317107"/>
            <a:ext cx="890701" cy="5051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AE0B9F4D87B548B1314A2EA701E485" ma:contentTypeVersion="17" ma:contentTypeDescription="Crée un document." ma:contentTypeScope="" ma:versionID="2f2034109df1949c0bf3d10af39916b1">
  <xsd:schema xmlns:xsd="http://www.w3.org/2001/XMLSchema" xmlns:xs="http://www.w3.org/2001/XMLSchema" xmlns:p="http://schemas.microsoft.com/office/2006/metadata/properties" xmlns:ns2="f4de0d3e-c1c8-497b-b180-6870024160e7" xmlns:ns3="e4f78465-d3a7-4b07-9642-61c325299fc0" targetNamespace="http://schemas.microsoft.com/office/2006/metadata/properties" ma:root="true" ma:fieldsID="77c71724d4f83f4d73fb0ccb26f383f4" ns2:_="" ns3:_="">
    <xsd:import namespace="f4de0d3e-c1c8-497b-b180-6870024160e7"/>
    <xsd:import namespace="e4f78465-d3a7-4b07-9642-61c325299f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de0d3e-c1c8-497b-b180-6870024160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f78465-d3a7-4b07-9642-61c325299fc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d04aec7-69ba-4f21-8722-c1118c27a3a8}" ma:internalName="TaxCatchAll" ma:showField="CatchAllData" ma:web="e4f78465-d3a7-4b07-9642-61c325299f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4f78465-d3a7-4b07-9642-61c325299fc0" xsi:nil="true"/>
    <lcf76f155ced4ddcb4097134ff3c332f xmlns="f4de0d3e-c1c8-497b-b180-6870024160e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FC0363-40B3-4E9C-B599-DAEEF9C48B16}"/>
</file>

<file path=customXml/itemProps2.xml><?xml version="1.0" encoding="utf-8"?>
<ds:datastoreItem xmlns:ds="http://schemas.openxmlformats.org/officeDocument/2006/customXml" ds:itemID="{C72C75FD-DB51-4106-A13B-43C23CD9D391}"/>
</file>

<file path=customXml/itemProps3.xml><?xml version="1.0" encoding="utf-8"?>
<ds:datastoreItem xmlns:ds="http://schemas.openxmlformats.org/officeDocument/2006/customXml" ds:itemID="{E60C592E-831E-4961-8564-B00F3D41D51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Microsoft Office PowerPoint</Application>
  <PresentationFormat>Format A4 (210 x 297 mm)</PresentationFormat>
  <Paragraphs>58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Noto Sans Symbols</vt:lpstr>
      <vt:lpstr>Source Sans Pro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Laure Jallet</dc:creator>
  <cp:lastModifiedBy>Laurane BOUSSON</cp:lastModifiedBy>
  <cp:revision>1</cp:revision>
  <dcterms:created xsi:type="dcterms:W3CDTF">2021-05-07T13:35:12Z</dcterms:created>
  <dcterms:modified xsi:type="dcterms:W3CDTF">2025-03-27T16:06:43Z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0x01010087AE0B9F4D87B548B1314A2EA701E485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