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6_F28D4AE6.xml" ContentType="application/vnd.ms-powerpoint.comments+xml"/>
  <Override PartName="/ppt/comments/modernComment_108_922A503E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4"/>
  </p:sldMasterIdLst>
  <p:notesMasterIdLst>
    <p:notesMasterId r:id="rId13"/>
  </p:notesMasterIdLst>
  <p:sldIdLst>
    <p:sldId id="256" r:id="rId5"/>
    <p:sldId id="261" r:id="rId6"/>
    <p:sldId id="260" r:id="rId7"/>
    <p:sldId id="262" r:id="rId8"/>
    <p:sldId id="269" r:id="rId9"/>
    <p:sldId id="265" r:id="rId10"/>
    <p:sldId id="258" r:id="rId11"/>
    <p:sldId id="264" r:id="rId12"/>
  </p:sldIdLst>
  <p:sldSz cx="12192000" cy="16256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389537-C1E1-C725-4759-A6706DE766C2}" name="Tamara KUHBIER" initials="" userId="S::tamara.kuhbier@esante-occitanie.fr::43441c99-2dac-40b4-9625-7fe998bbefa5" providerId="AD"/>
  <p188:author id="{FB7D9BC1-BD97-BBCA-F255-E921D3D30C8A}" name="Benoit COUTURE" initials="" userId="S::benoit.couture@esante-occitanie.fr::851f50ac-5024-4675-8ced-92970d626e6e" providerId="AD"/>
  <p188:author id="{B10436CA-3A40-858B-50C7-71219208CCC6}" name="Maud CAMPARDOU" initials="MC" userId="S::maud.campardou@esante-occitanie.fr::8e89a11c-3837-4eeb-a288-fbe550f44e66" providerId="AD"/>
  <p188:author id="{803358D5-4D20-AAF0-CFC3-6A3C0C3B29C9}" name="Anne CHALLIER" initials="AC" userId="S::anne.challier@esante-occitanie.fr::291d73ef-6f22-4274-98b2-5712d4e95184" providerId="AD"/>
  <p188:author id="{15A4C0F6-C810-8383-C2BD-63191D54E635}" name="Lala NDIAYE" initials="LN" userId="S::lala.ndiaye@esante-occitanie.fr::6c159c60-6bb4-4636-922f-4e8b9d2dc2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F76"/>
    <a:srgbClr val="0EB1CB"/>
    <a:srgbClr val="FFBE00"/>
    <a:srgbClr val="0EADA1"/>
    <a:srgbClr val="96C21B"/>
    <a:srgbClr val="30B7DA"/>
    <a:srgbClr val="FFFFFF"/>
    <a:srgbClr val="0000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1234" y="-3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d CAMPARDOU" userId="8e89a11c-3837-4eeb-a288-fbe550f44e66" providerId="ADAL" clId="{1DE15C7A-DE75-448C-A6CD-A2D4F602D50A}"/>
    <pc:docChg chg="modSld">
      <pc:chgData name="Maud CAMPARDOU" userId="8e89a11c-3837-4eeb-a288-fbe550f44e66" providerId="ADAL" clId="{1DE15C7A-DE75-448C-A6CD-A2D4F602D50A}" dt="2025-11-05T14:06:41.075" v="38" actId="20577"/>
      <pc:docMkLst>
        <pc:docMk/>
      </pc:docMkLst>
      <pc:sldChg chg="modSp mod">
        <pc:chgData name="Maud CAMPARDOU" userId="8e89a11c-3837-4eeb-a288-fbe550f44e66" providerId="ADAL" clId="{1DE15C7A-DE75-448C-A6CD-A2D4F602D50A}" dt="2025-11-05T14:06:41.075" v="38" actId="20577"/>
        <pc:sldMkLst>
          <pc:docMk/>
          <pc:sldMk cId="2452246590" sldId="264"/>
        </pc:sldMkLst>
        <pc:graphicFrameChg chg="modGraphic">
          <ac:chgData name="Maud CAMPARDOU" userId="8e89a11c-3837-4eeb-a288-fbe550f44e66" providerId="ADAL" clId="{1DE15C7A-DE75-448C-A6CD-A2D4F602D50A}" dt="2025-11-05T14:06:41.075" v="38" actId="20577"/>
          <ac:graphicFrameMkLst>
            <pc:docMk/>
            <pc:sldMk cId="2452246590" sldId="264"/>
            <ac:graphicFrameMk id="10" creationId="{402B1236-2301-E68D-499E-E42BB3D07839}"/>
          </ac:graphicFrameMkLst>
        </pc:graphicFrameChg>
      </pc:sldChg>
    </pc:docChg>
  </pc:docChgLst>
</pc:chgInfo>
</file>

<file path=ppt/comments/modernComment_106_F28D4AE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D205416-C0B1-460B-B390-7D9AA81B830A}" authorId="{B10436CA-3A40-858B-50C7-71219208CCC6}" created="2025-09-05T13:44:38.76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69346022" sldId="262"/>
      <ac:graphicFrameMk id="17" creationId="{F533D657-5EE6-3406-4958-E029C619ECF4}"/>
    </ac:deMkLst>
    <p188:replyLst>
      <p188:reply id="{91FBC2AA-6519-4B56-8D02-DCFA6093D28E}" authorId="{15A4C0F6-C810-8383-C2BD-63191D54E635}" created="2025-09-05T13:50:34.365">
        <p188:txBody>
          <a:bodyPr/>
          <a:lstStyle/>
          <a:p>
            <a:r>
              <a:rPr lang="en-US"/>
              <a:t>Je duplique la page pour plus d'espace :)</a:t>
            </a:r>
          </a:p>
        </p188:txBody>
      </p188:reply>
    </p188:replyLst>
    <p188:txBody>
      <a:bodyPr/>
      <a:lstStyle/>
      <a:p>
        <a:r>
          <a:rPr lang="fr-FR"/>
          <a:t>[@Lala NDIAYE] il manque le module HNP aussi</a:t>
        </a:r>
      </a:p>
    </p188:txBody>
  </p188:cm>
</p188:cmLst>
</file>

<file path=ppt/comments/modernComment_108_922A503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AF3AEB0-A9A0-44D2-87AF-B94022945073}" authorId="{B10436CA-3A40-858B-50C7-71219208CCC6}" created="2025-01-29T16:13:27.44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52246590" sldId="264"/>
      <ac:graphicFrameMk id="10" creationId="{402B1236-2301-E68D-499E-E42BB3D07839}"/>
    </ac:deMkLst>
    <p188:txBody>
      <a:bodyPr/>
      <a:lstStyle/>
      <a:p>
        <a:r>
          <a:rPr lang="fr-FR"/>
          <a:t>15k € PA
15k € PH</a:t>
        </a:r>
      </a:p>
    </p188:txBody>
  </p188:cm>
  <p188:cm id="{900ABFD5-C477-47A3-BCE7-38C1398C3E05}" authorId="{15A4C0F6-C810-8383-C2BD-63191D54E635}" created="2025-03-10T14:28:14.76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52246590" sldId="264"/>
      <ac:graphicFrameMk id="10" creationId="{402B1236-2301-E68D-499E-E42BB3D07839}"/>
      <ac:tblMk/>
      <ac:tcMk rowId="3436325597" colId="1308701918"/>
      <ac:txMk cp="0" len="11">
        <ac:context len="17" hash="1690540732"/>
      </ac:txMk>
    </ac:txMkLst>
    <p188:pos x="18444307" y="6989186"/>
    <p188:txBody>
      <a:bodyPr/>
      <a:lstStyle/>
      <a:p>
        <a:r>
          <a:rPr lang="en-US"/>
          <a:t>voir ave HR</a:t>
        </a:r>
      </a:p>
    </p188:txBody>
  </p188:cm>
  <p188:cm id="{6221E723-1414-4E91-BD9F-980FBE747D34}" authorId="{15A4C0F6-C810-8383-C2BD-63191D54E635}" created="2025-03-10T14:43:27.08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52246590" sldId="264"/>
      <ac:graphicFrameMk id="10" creationId="{402B1236-2301-E68D-499E-E42BB3D07839}"/>
      <ac:tblMk/>
      <ac:tcMk rowId="1671221987" colId="1308701918"/>
      <ac:txMk cp="0" len="5">
        <ac:context len="26" hash="68183317"/>
      </ac:txMk>
    </ac:txMkLst>
    <p188:pos x="18444307" y="10762901"/>
    <p188:txBody>
      <a:bodyPr/>
      <a:lstStyle/>
      <a:p>
        <a:r>
          <a:rPr lang="en-US"/>
          <a:t> post linkedin / emailing =&gt; vidéo ML : lister les ML du PASS (action pôle) ? </a:t>
        </a:r>
      </a:p>
    </p188:txBody>
  </p188:cm>
  <p188:cm id="{0FA3B196-A875-41F2-9649-08F9D41C5BFA}" authorId="{B10436CA-3A40-858B-50C7-71219208CCC6}" created="2025-09-05T13:27:44.31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52246590" sldId="264"/>
      <ac:graphicFrameMk id="10" creationId="{402B1236-2301-E68D-499E-E42BB3D07839}"/>
      <ac:tblMk/>
      <ac:tcMk rowId="1870525893" colId="600168837"/>
      <ac:txMk cp="0" len="89">
        <ac:context len="90" hash="4097597064"/>
      </ac:txMk>
    </ac:txMkLst>
    <p188:pos x="3653395" y="5924241"/>
    <p188:replyLst>
      <p188:reply id="{9A8CCD84-95F4-4167-9A5D-AEFF1020589C}" authorId="{15A4C0F6-C810-8383-C2BD-63191D54E635}" created="2025-09-05T13:46:09.816">
        <p188:txBody>
          <a:bodyPr/>
          <a:lstStyle/>
          <a:p>
            <a:r>
              <a:rPr lang="en-US"/>
              <a:t>[@Benoit COUTURE] , qu'est ce que t'en penses ?</a:t>
            </a:r>
          </a:p>
        </p188:txBody>
      </p188:reply>
      <p188:reply id="{835B602A-E4E8-430A-9F44-CD73AE02868D}" authorId="{FB7D9BC1-BD97-BBCA-F255-E921D3D30C8A}" created="2025-09-05T13:52:25.433">
        <p188:txBody>
          <a:bodyPr/>
          <a:lstStyle/>
          <a:p>
            <a:r>
              <a:rPr lang="fr-FR"/>
              <a:t>J'interviens avec Laura aux réunions d'équipe AT de septembre, on pourra leur poser la question directement :) </a:t>
            </a:r>
          </a:p>
        </p188:txBody>
      </p188:reply>
    </p188:replyLst>
    <p188:txBody>
      <a:bodyPr/>
      <a:lstStyle/>
      <a:p>
        <a:r>
          <a:rPr lang="fr-FR"/>
          <a:t>[@Lala NDIAYE]  on peut envoyer un email aux AT pour leur demander si quelqu’un a un contact</a:t>
        </a:r>
      </a:p>
    </p188:txBody>
  </p188:cm>
  <p188:cm id="{2DA565B1-0BAF-4409-BAE1-2B044A625B72}" authorId="{B10436CA-3A40-858B-50C7-71219208CCC6}" created="2025-09-05T13:30:09.94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52246590" sldId="264"/>
      <ac:graphicFrameMk id="10" creationId="{402B1236-2301-E68D-499E-E42BB3D07839}"/>
      <ac:tblMk/>
      <ac:tcMk rowId="1563000515" colId="2243692447"/>
      <ac:txMk cp="0" len="7">
        <ac:context len="8" hash="4130332261"/>
      </ac:txMk>
    </ac:txMkLst>
    <p188:pos x="9066222" y="11578806"/>
    <p188:replyLst>
      <p188:reply id="{6C05F0DA-7F42-4DB7-8326-278A9F230D2C}" authorId="{15A4C0F6-C810-8383-C2BD-63191D54E635}" created="2025-09-05T13:49:07.380">
        <p188:txBody>
          <a:bodyPr/>
          <a:lstStyle/>
          <a:p>
            <a:r>
              <a:rPr lang="en-US"/>
              <a:t>oui</a:t>
            </a:r>
          </a:p>
        </p188:txBody>
      </p188:reply>
    </p188:replyLst>
    <p188:txBody>
      <a:bodyPr/>
      <a:lstStyle/>
      <a:p>
        <a:r>
          <a:rPr lang="fr-FR"/>
          <a:t>[@Lala NDIAYE] On a terminé, non 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F566F-3BD3-4EBA-B562-0159B0046D08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B07AD-A2C9-4E70-96F7-25FBFE4315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815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B07AD-A2C9-4E70-96F7-25FBFE4315C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884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7.svg"/><Relationship Id="rId5" Type="http://schemas.openxmlformats.org/officeDocument/2006/relationships/image" Target="../media/image9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BB2EE2-C2F9-6215-7A03-F1C2E1AB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62" y="14178845"/>
            <a:ext cx="1575138" cy="1174044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8779B7CD-B870-9CDB-D046-99E8F9DC76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768" y="6746709"/>
            <a:ext cx="5582575" cy="2869352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F7C03BD7-9E1C-EC9C-584A-644D3B2D7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7768" y="10293080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D9FB074-A643-5876-6391-0D7145CEB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b="71716"/>
          <a:stretch/>
        </p:blipFill>
        <p:spPr>
          <a:xfrm rot="10800000">
            <a:off x="6791625" y="0"/>
            <a:ext cx="5400375" cy="40613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7178FA2-1BE3-5E63-E2F7-FB6F5266E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355508" y="-3248813"/>
            <a:ext cx="7963016" cy="1842346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5FAF3A-F076-9A56-BB4F-997F75ECDB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7502"/>
          <a:stretch/>
        </p:blipFill>
        <p:spPr>
          <a:xfrm>
            <a:off x="1" y="0"/>
            <a:ext cx="5309601" cy="153528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1347A9A8-4AC7-2892-8F8A-8D84478D289E}"/>
              </a:ext>
            </a:extLst>
          </p:cNvPr>
          <p:cNvCxnSpPr>
            <a:cxnSpLocks/>
          </p:cNvCxnSpPr>
          <p:nvPr/>
        </p:nvCxnSpPr>
        <p:spPr>
          <a:xfrm>
            <a:off x="6186667" y="9921320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02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1102549"/>
            <a:ext cx="12192000" cy="15653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476" y="5853343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376291" y="5285418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48994" y="573187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0169" y="5853343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51330" y="5311361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75742" y="5285415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96687" y="573187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0519" y="5853343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81680" y="5311361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306092" y="5285415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27037" y="573187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977" y="6898754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7977" y="7598665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503" y="6898754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9503" y="7598665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9153" y="6898754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9153" y="7598665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7855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1102549"/>
            <a:ext cx="12192000" cy="15653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977" y="3483546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1963550" y="2915618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2084495" y="3362073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7977" y="10068710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1939138" y="9526729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1963550" y="9500782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2084495" y="9947237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6132" y="3483546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6507293" y="2941565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6531705" y="2915618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6652650" y="3362073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29765" y="10068710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6565338" y="9500782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6686283" y="9947237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3478" y="4528958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13478" y="5228868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5116" y="4528958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85116" y="5228868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6961" y="11114121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16961" y="1181403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5266" y="11076681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66" y="1177659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872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1102549"/>
            <a:ext cx="12192000" cy="15653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7" y="35631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2995263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23115" y="34417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90" y="35631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25451" y="3021209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2995263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70808" y="34417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40" y="35631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55801" y="3021209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2995263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01158" y="34417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7" y="95576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8989764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523115" y="94362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CED93E40-469A-7A4F-2168-2D41F59EC1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44640" y="95576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AutoShape 1">
            <a:extLst>
              <a:ext uri="{FF2B5EF4-FFF2-40B4-BE49-F238E27FC236}">
                <a16:creationId xmlns:a16="http://schemas.microsoft.com/office/drawing/2014/main" id="{F144AF65-2300-62CE-2802-0CF91C27EDE0}"/>
              </a:ext>
            </a:extLst>
          </p:cNvPr>
          <p:cNvSpPr>
            <a:spLocks/>
          </p:cNvSpPr>
          <p:nvPr/>
        </p:nvSpPr>
        <p:spPr bwMode="auto">
          <a:xfrm rot="10003735">
            <a:off x="4255801" y="9015710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7" name="AutoShape 1">
            <a:extLst>
              <a:ext uri="{FF2B5EF4-FFF2-40B4-BE49-F238E27FC236}">
                <a16:creationId xmlns:a16="http://schemas.microsoft.com/office/drawing/2014/main" id="{93733878-AA40-AEA6-5412-4654D110D6A2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8989764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D0C8AFA-BE6C-CD96-1393-15BF53EA7B81}"/>
              </a:ext>
            </a:extLst>
          </p:cNvPr>
          <p:cNvSpPr txBox="1"/>
          <p:nvPr/>
        </p:nvSpPr>
        <p:spPr>
          <a:xfrm>
            <a:off x="4401158" y="94362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4608602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530851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4608602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530851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4608602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530851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10565663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11265573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7" name="Espace réservé du texte 60">
            <a:extLst>
              <a:ext uri="{FF2B5EF4-FFF2-40B4-BE49-F238E27FC236}">
                <a16:creationId xmlns:a16="http://schemas.microsoft.com/office/drawing/2014/main" id="{D31CE4AB-120B-55B1-8E84-521C1E8A1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10565663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8" name="Espace réservé du texte 62">
            <a:extLst>
              <a:ext uri="{FF2B5EF4-FFF2-40B4-BE49-F238E27FC236}">
                <a16:creationId xmlns:a16="http://schemas.microsoft.com/office/drawing/2014/main" id="{6D75C0E0-4AEB-E4C2-C317-05C0BA3017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11265573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04752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6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1102549"/>
            <a:ext cx="12192000" cy="15653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7" y="35631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2995263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23115" y="34417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90" y="35631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25451" y="3021209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2995263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70808" y="34417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40" y="35631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55801" y="3021209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2995263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01158" y="34417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7" y="95576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8989764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523115" y="94362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9BDB7A7B-7833-D92C-C8C5-4380C1542C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90" y="95576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AutoShape 1">
            <a:extLst>
              <a:ext uri="{FF2B5EF4-FFF2-40B4-BE49-F238E27FC236}">
                <a16:creationId xmlns:a16="http://schemas.microsoft.com/office/drawing/2014/main" id="{CB4381FD-9F94-1950-704C-CA8DF45CCF1B}"/>
              </a:ext>
            </a:extLst>
          </p:cNvPr>
          <p:cNvSpPr>
            <a:spLocks/>
          </p:cNvSpPr>
          <p:nvPr/>
        </p:nvSpPr>
        <p:spPr bwMode="auto">
          <a:xfrm rot="10003735">
            <a:off x="8125451" y="9015710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3" name="AutoShape 1">
            <a:extLst>
              <a:ext uri="{FF2B5EF4-FFF2-40B4-BE49-F238E27FC236}">
                <a16:creationId xmlns:a16="http://schemas.microsoft.com/office/drawing/2014/main" id="{692CB2EE-A79F-8AF2-4EAA-200255A6C096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8989764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8FB3207-8CBD-C83F-34F2-BBD9D8CD5C53}"/>
              </a:ext>
            </a:extLst>
          </p:cNvPr>
          <p:cNvSpPr txBox="1"/>
          <p:nvPr/>
        </p:nvSpPr>
        <p:spPr>
          <a:xfrm>
            <a:off x="8270808" y="94362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CED93E40-469A-7A4F-2168-2D41F59EC1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40" y="9557691"/>
            <a:ext cx="3476625" cy="496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AutoShape 1">
            <a:extLst>
              <a:ext uri="{FF2B5EF4-FFF2-40B4-BE49-F238E27FC236}">
                <a16:creationId xmlns:a16="http://schemas.microsoft.com/office/drawing/2014/main" id="{F144AF65-2300-62CE-2802-0CF91C27EDE0}"/>
              </a:ext>
            </a:extLst>
          </p:cNvPr>
          <p:cNvSpPr>
            <a:spLocks/>
          </p:cNvSpPr>
          <p:nvPr/>
        </p:nvSpPr>
        <p:spPr bwMode="auto">
          <a:xfrm rot="10003735">
            <a:off x="4255801" y="9015710"/>
            <a:ext cx="1079699" cy="249303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7" name="AutoShape 1">
            <a:extLst>
              <a:ext uri="{FF2B5EF4-FFF2-40B4-BE49-F238E27FC236}">
                <a16:creationId xmlns:a16="http://schemas.microsoft.com/office/drawing/2014/main" id="{93733878-AA40-AEA6-5412-4654D110D6A2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8989764"/>
            <a:ext cx="1026872" cy="237106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D0C8AFA-BE6C-CD96-1393-15BF53EA7B81}"/>
              </a:ext>
            </a:extLst>
          </p:cNvPr>
          <p:cNvSpPr txBox="1"/>
          <p:nvPr/>
        </p:nvSpPr>
        <p:spPr>
          <a:xfrm>
            <a:off x="4401158" y="9436218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4608602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530851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4608602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530851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4608602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5308512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10565663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11265573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7" name="Espace réservé du texte 60">
            <a:extLst>
              <a:ext uri="{FF2B5EF4-FFF2-40B4-BE49-F238E27FC236}">
                <a16:creationId xmlns:a16="http://schemas.microsoft.com/office/drawing/2014/main" id="{D31CE4AB-120B-55B1-8E84-521C1E8A1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10565663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8" name="Espace réservé du texte 62">
            <a:extLst>
              <a:ext uri="{FF2B5EF4-FFF2-40B4-BE49-F238E27FC236}">
                <a16:creationId xmlns:a16="http://schemas.microsoft.com/office/drawing/2014/main" id="{6D75C0E0-4AEB-E4C2-C317-05C0BA3017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11265573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9" name="Espace réservé du texte 60">
            <a:extLst>
              <a:ext uri="{FF2B5EF4-FFF2-40B4-BE49-F238E27FC236}">
                <a16:creationId xmlns:a16="http://schemas.microsoft.com/office/drawing/2014/main" id="{0705203A-B012-CD17-3990-E7B92DDBE4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10565663"/>
            <a:ext cx="2360612" cy="69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0" name="Espace réservé du texte 62">
            <a:extLst>
              <a:ext uri="{FF2B5EF4-FFF2-40B4-BE49-F238E27FC236}">
                <a16:creationId xmlns:a16="http://schemas.microsoft.com/office/drawing/2014/main" id="{DB4052D6-97F1-F721-5C71-511706DA07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11265573"/>
            <a:ext cx="2355850" cy="26394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053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235100"/>
            <a:ext cx="3584527" cy="827672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148955"/>
            <a:ext cx="3409146" cy="787176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855828"/>
            <a:ext cx="2240790" cy="51740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2226279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6359427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400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235100"/>
            <a:ext cx="3584527" cy="827672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148955"/>
            <a:ext cx="3409146" cy="787176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855828"/>
            <a:ext cx="2240790" cy="51740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2226279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FAB500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6359427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18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235100"/>
            <a:ext cx="3584527" cy="827672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148955"/>
            <a:ext cx="3409146" cy="787176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855828"/>
            <a:ext cx="2240790" cy="51740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2226279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D6C4D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6359427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142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fus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235100"/>
            <a:ext cx="3584527" cy="827672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148955"/>
            <a:ext cx="3409146" cy="787176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855828"/>
            <a:ext cx="2240790" cy="51740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2226279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50071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6359427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400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235100"/>
            <a:ext cx="3584527" cy="827672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148955"/>
            <a:ext cx="3409146" cy="787176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855828"/>
            <a:ext cx="2240790" cy="51740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2226279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0060A8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6359427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6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235100"/>
            <a:ext cx="3584527" cy="827672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148955"/>
            <a:ext cx="3409146" cy="787176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855828"/>
            <a:ext cx="2240790" cy="51740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2226279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97C21D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6359427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808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turquoi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5597399"/>
            <a:ext cx="1516244" cy="350102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5567284"/>
            <a:ext cx="1343990" cy="310328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38BADB"/>
          </a:solidFill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6330893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0211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6435952"/>
            <a:ext cx="1042988" cy="1365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cxnSp>
        <p:nvCxnSpPr>
          <p:cNvPr id="4" name="Straight Connector 8">
            <a:extLst>
              <a:ext uri="{FF2B5EF4-FFF2-40B4-BE49-F238E27FC236}">
                <a16:creationId xmlns:a16="http://schemas.microsoft.com/office/drawing/2014/main" id="{754630D0-79AD-4B44-3314-9FAC7D6DE237}"/>
              </a:ext>
            </a:extLst>
          </p:cNvPr>
          <p:cNvCxnSpPr>
            <a:cxnSpLocks/>
          </p:cNvCxnSpPr>
          <p:nvPr/>
        </p:nvCxnSpPr>
        <p:spPr>
          <a:xfrm>
            <a:off x="36192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98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5597399"/>
            <a:ext cx="1516244" cy="350102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5567284"/>
            <a:ext cx="1343990" cy="310328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AB500"/>
          </a:solidFill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6330893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A0034A9-C5BC-683A-9AF2-BEC83A9B84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6435952"/>
            <a:ext cx="1042988" cy="1365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86003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5597399"/>
            <a:ext cx="1516244" cy="350102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5567284"/>
            <a:ext cx="1343990" cy="310328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D6C4D"/>
          </a:solidFill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6330893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6435952"/>
            <a:ext cx="1042988" cy="1365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335522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fus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5597399"/>
            <a:ext cx="1516244" cy="350102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5567284"/>
            <a:ext cx="1343990" cy="310328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50071"/>
          </a:solidFill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6330893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13CDE64-07DE-5D5D-C04D-31776088E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6435952"/>
            <a:ext cx="1042988" cy="1365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483974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5597399"/>
            <a:ext cx="1516244" cy="350102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5567284"/>
            <a:ext cx="1343990" cy="310328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0060A8"/>
          </a:solidFill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6330893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18C9D-9E01-2517-2223-BC9C9384D6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6435952"/>
            <a:ext cx="1042988" cy="1365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1420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5597399"/>
            <a:ext cx="1516244" cy="350102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5567284"/>
            <a:ext cx="1343990" cy="310328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97C21D"/>
          </a:solidFill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6330893"/>
            <a:ext cx="7886700" cy="1768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8" y="8842982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>
                    <a:lumMod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8471223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D8E207D-C711-1DBE-EF7E-5EE902C66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6435952"/>
            <a:ext cx="1042988" cy="13659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942150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1903610"/>
            <a:ext cx="7139188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4635258"/>
            <a:ext cx="713918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5889626"/>
            <a:ext cx="7139188" cy="2509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7" y="8933254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890115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11760224"/>
            <a:ext cx="7139188" cy="190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4" y="8901150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891720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68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1903610"/>
            <a:ext cx="7139188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4635258"/>
            <a:ext cx="713918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5889626"/>
            <a:ext cx="7139188" cy="2509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7" y="8933254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890115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11760224"/>
            <a:ext cx="7139188" cy="190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4" y="8901150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891720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817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1903610"/>
            <a:ext cx="7139188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4635258"/>
            <a:ext cx="713918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5889626"/>
            <a:ext cx="7139188" cy="2509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7" y="8933254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890115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11760224"/>
            <a:ext cx="7139188" cy="190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4" y="8901150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891720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4475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1903610"/>
            <a:ext cx="7139188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4635258"/>
            <a:ext cx="713918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5889626"/>
            <a:ext cx="7139188" cy="2509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7" y="8933254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890115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11760224"/>
            <a:ext cx="7139188" cy="190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4" y="8901150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891720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092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1903610"/>
            <a:ext cx="7139188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4635258"/>
            <a:ext cx="713918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5889626"/>
            <a:ext cx="7139188" cy="2509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7" y="8933254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890115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11760224"/>
            <a:ext cx="7139188" cy="190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4" y="8901150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891720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7613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1903610"/>
            <a:ext cx="7139188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4635258"/>
            <a:ext cx="713918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5889626"/>
            <a:ext cx="7139188" cy="25093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7" y="8933254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890115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11760224"/>
            <a:ext cx="7139188" cy="190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4" y="8901150"/>
            <a:ext cx="888219" cy="21054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8917200"/>
            <a:ext cx="1846962" cy="21375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463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9075116"/>
            <a:ext cx="2914346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BE3B7B45-36A8-8CBA-24C7-800DCD8F7E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10473528"/>
            <a:ext cx="5742344" cy="3104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840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9075116"/>
            <a:ext cx="2914346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17D204F1-D21F-1EE6-572C-69C564183A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10473528"/>
            <a:ext cx="5742344" cy="3104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453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9075116"/>
            <a:ext cx="2914346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9752C80F-B5F1-1A7C-0F7B-B530CB2EA1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10473528"/>
            <a:ext cx="5742344" cy="3104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579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9075116"/>
            <a:ext cx="2914346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673B9926-BDEA-E3C5-392B-DB1F98DF46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10473528"/>
            <a:ext cx="5742344" cy="3104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0803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9075116"/>
            <a:ext cx="2914346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2A218436-94B2-2E04-74C2-873258150A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10473528"/>
            <a:ext cx="5742344" cy="3104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305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9" y="13014877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9075116"/>
            <a:ext cx="2914346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355D68A6-1C3B-8850-7D29-CA0B0DEE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853" y="10473528"/>
            <a:ext cx="5742344" cy="3104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1533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13036770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38BA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9075116"/>
            <a:ext cx="2877401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11589172"/>
            <a:ext cx="2148840" cy="19600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11589172"/>
            <a:ext cx="2148840" cy="19600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21893"/>
            <a:ext cx="3638776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8814101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13036770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57396" y="9010789"/>
            <a:ext cx="6200784" cy="5177242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9075116"/>
            <a:ext cx="2877401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21893"/>
            <a:ext cx="3638776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B39150E8-5548-D00F-5325-B73C0CF689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3286CB37-447B-BB67-3081-0E3C58E3F8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975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13036770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9075116"/>
            <a:ext cx="2877401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21893"/>
            <a:ext cx="3638776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94A09044-354F-BF34-6BAA-D025F64544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C28AD20-BD81-C144-5DDC-1F54ED9C2B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6965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13036770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9075116"/>
            <a:ext cx="2877401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21893"/>
            <a:ext cx="3638776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5A9B1B6-74E2-8A9F-89E3-4C09FA08E8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4A3A97B5-02CC-93CF-D6F7-080FB4F84F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1642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13036770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9075116"/>
            <a:ext cx="2877401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21893"/>
            <a:ext cx="3638776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30F1E817-DCAE-F9BA-3CD9-7680FF1001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B7804729-96E3-9169-DE6B-68F8946135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824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13036770"/>
            <a:ext cx="2441263" cy="3241124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8900050"/>
            <a:ext cx="6200784" cy="5177242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2317486"/>
            <a:ext cx="6200784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5049134"/>
            <a:ext cx="6200784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6081876"/>
            <a:ext cx="6200784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9075116"/>
            <a:ext cx="2877401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10644196"/>
            <a:ext cx="214884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21893"/>
            <a:ext cx="3638776" cy="16256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D658DEAF-A5A5-0D93-9EF4-B808BFBA696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103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A2D218B-B3A4-FFFE-27FB-1B9235DC80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28651" y="11586933"/>
            <a:ext cx="2167629" cy="204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2693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1378915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6065428"/>
            <a:ext cx="4065814" cy="4224201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6065428"/>
            <a:ext cx="4065814" cy="4224201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5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3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4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3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1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2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11668544"/>
            <a:ext cx="8410926" cy="3320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2832848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510523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1378915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6065428"/>
            <a:ext cx="4065814" cy="4224201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6065428"/>
            <a:ext cx="4065814" cy="4224201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5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3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4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3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1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2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11668544"/>
            <a:ext cx="8410926" cy="3320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2832848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4240771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1378915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6065428"/>
            <a:ext cx="4065814" cy="4224201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6065428"/>
            <a:ext cx="4065814" cy="4224201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5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3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4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3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1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2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11668544"/>
            <a:ext cx="8410926" cy="3320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2832848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3047768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1378915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6065428"/>
            <a:ext cx="4065814" cy="4224201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6065428"/>
            <a:ext cx="4065814" cy="4224201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5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3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4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3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1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2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11668544"/>
            <a:ext cx="8410926" cy="3320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2832848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7884303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1378915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6065428"/>
            <a:ext cx="4065814" cy="4224201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6065428"/>
            <a:ext cx="4065814" cy="4224201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5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3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4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3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1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2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11668544"/>
            <a:ext cx="8410926" cy="3320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2832848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6846833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1378915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6065428"/>
            <a:ext cx="4065814" cy="4224201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6065428"/>
            <a:ext cx="4065814" cy="4224201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5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3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4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3" y="6403790"/>
            <a:ext cx="1471761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6403790"/>
            <a:ext cx="704706" cy="61927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1" y="9143692"/>
            <a:ext cx="3329783" cy="619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2" y="7827872"/>
            <a:ext cx="3329783" cy="136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11668544"/>
            <a:ext cx="8410926" cy="3320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2832848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1832500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1423086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5" y="2679591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4" y="6726746"/>
            <a:ext cx="7278069" cy="6694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3" y="7747910"/>
            <a:ext cx="7278071" cy="6261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40023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1423086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5" y="2679591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4" y="6726746"/>
            <a:ext cx="7278069" cy="6694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3" y="7747910"/>
            <a:ext cx="7278071" cy="6261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2937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1423086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5" y="2679591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4" y="6726746"/>
            <a:ext cx="7278069" cy="6694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3" y="7747910"/>
            <a:ext cx="7278071" cy="6261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8786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1423086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5" y="2679591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4" y="6726746"/>
            <a:ext cx="7278069" cy="6694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3" y="7747910"/>
            <a:ext cx="7278071" cy="6261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5377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1423086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5" y="2679591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4" y="6726746"/>
            <a:ext cx="7278069" cy="6694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3" y="7747910"/>
            <a:ext cx="7278071" cy="6261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7232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8128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1423086"/>
            <a:ext cx="9504218" cy="143863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5" y="2679591"/>
            <a:ext cx="7278069" cy="17648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4" y="6726746"/>
            <a:ext cx="7278069" cy="6694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3" y="7747910"/>
            <a:ext cx="7278071" cy="6261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4826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6498903" y="5890131"/>
            <a:ext cx="11591419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9" y="4756504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2814001"/>
            <a:ext cx="3559946" cy="11307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9" y="3913511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70" y="4930057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2778705"/>
            <a:ext cx="3674544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70" y="408706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9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9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9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70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20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70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30" y="840013"/>
            <a:ext cx="8048243" cy="16547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895392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6498903" y="5890131"/>
            <a:ext cx="11591419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9" y="4756504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2814001"/>
            <a:ext cx="3559946" cy="11307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9" y="3913511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70" y="4930057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2778705"/>
            <a:ext cx="3674544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70" y="408706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9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9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9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70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20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70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30" y="840013"/>
            <a:ext cx="8048243" cy="16547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197200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6498903" y="5890131"/>
            <a:ext cx="11591419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9" y="4756504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2814001"/>
            <a:ext cx="3559946" cy="11307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9" y="3913511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70" y="4930057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2778705"/>
            <a:ext cx="3674544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70" y="408706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9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9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9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70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20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70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30" y="840013"/>
            <a:ext cx="8048243" cy="16547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06124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6498903" y="5890131"/>
            <a:ext cx="11591419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9" y="4756504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2814001"/>
            <a:ext cx="3559946" cy="11307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9" y="3913511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70" y="4930057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2778705"/>
            <a:ext cx="3674544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70" y="408706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9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9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9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70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20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70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30" y="840013"/>
            <a:ext cx="8048243" cy="16547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60254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6498903" y="5890131"/>
            <a:ext cx="11591419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9" y="4756504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2814001"/>
            <a:ext cx="3559946" cy="11307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9" y="3913511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70" y="4930057"/>
            <a:ext cx="3673703" cy="334184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2778705"/>
            <a:ext cx="3674544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70" y="408706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9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9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9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70" y="11038487"/>
            <a:ext cx="3673703" cy="34147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20" y="8887135"/>
            <a:ext cx="3674543" cy="13396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70" y="10195495"/>
            <a:ext cx="3673703" cy="5590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30" y="840013"/>
            <a:ext cx="8048243" cy="165479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375734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16256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333183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704426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10756696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5" y="3792802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4" y="7505229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4" y="1121765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1080239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1152993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3386667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4114205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708431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781185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3386291" cy="36629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5" y="6290912"/>
            <a:ext cx="338629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5" y="7337778"/>
            <a:ext cx="3386291" cy="6999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0505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16256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333183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704426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10756696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5" y="3792802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4" y="7505229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4" y="1121765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1080239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1152993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3386667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4114205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708431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781185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3386291" cy="36629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5" y="6290912"/>
            <a:ext cx="338629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5" y="7337778"/>
            <a:ext cx="3386291" cy="6999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9280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16256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333183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704426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10756696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5" y="3792802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4" y="7505229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4" y="1121765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1080239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1152993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3386667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4114205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708431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781185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3386291" cy="36629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5" y="6290912"/>
            <a:ext cx="338629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5" y="7337778"/>
            <a:ext cx="3386291" cy="6999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2634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16256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333183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704426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10756696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5" y="3792802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4" y="7505229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4" y="1121765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1080239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1152993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3386667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4114205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708431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781185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3386291" cy="36629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5" y="6290912"/>
            <a:ext cx="338629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5" y="7337778"/>
            <a:ext cx="3386291" cy="6999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1727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16256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333183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704426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10756696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5" y="3792802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4" y="7505229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4" y="1121765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1080239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1152993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3386667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4114205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708431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781185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3386291" cy="36629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5" y="6290912"/>
            <a:ext cx="338629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5" y="7337778"/>
            <a:ext cx="3386291" cy="6999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7446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16256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333183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7044267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10756696"/>
            <a:ext cx="914400" cy="216746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5" y="3792802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4" y="7505229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4" y="1121765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1080239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1152993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3386667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4114205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7084314"/>
            <a:ext cx="3897086" cy="5358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7811853"/>
            <a:ext cx="3897086" cy="135325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3386291" cy="36629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5" y="6290912"/>
            <a:ext cx="338629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5" y="7337778"/>
            <a:ext cx="3386291" cy="6999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7200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3171371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5310864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7450358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9589855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11729349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2" y="3163121"/>
            <a:ext cx="811173" cy="1922780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700" y="335561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6" y="5302643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bg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9" y="5495124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744211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700" y="763460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2" y="9581605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5" y="9774086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1172110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263103" y="12358581"/>
            <a:ext cx="1537778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6" y="3705874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6" y="5840776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6" y="7964178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6" y="10117865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6" y="12272869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1" y="380167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347613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1" y="592190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559635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1" y="8042777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7717234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1" y="1025680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993126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1" y="1239419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1206864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4212473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5310866"/>
            <a:ext cx="421247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6357731"/>
            <a:ext cx="4212473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18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3171371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5310864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7450358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9589855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11729349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2" y="3163121"/>
            <a:ext cx="811173" cy="1922780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700" y="335561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6" y="5302643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9" y="5495124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744211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700" y="763460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2" y="9581605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5" y="9774086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1172110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263103" y="12358581"/>
            <a:ext cx="1537778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6" y="3705874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6" y="5840776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6" y="7964178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6" y="10117865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6" y="12272869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1" y="380167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347613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1" y="592190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559635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1" y="8042777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7717234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1" y="1025680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993126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1" y="1239419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1206864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4212473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5310866"/>
            <a:ext cx="421247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6357731"/>
            <a:ext cx="4212473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19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3171371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5310864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7450358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9589855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11729349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2" y="3163121"/>
            <a:ext cx="811173" cy="1922780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700" y="335561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6" y="5302643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9" y="5495124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744211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700" y="763460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2" y="9581605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5" y="9774086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1172110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263103" y="12358581"/>
            <a:ext cx="1537778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6" y="3705874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6" y="5840776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6" y="7964178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6" y="10117865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6" y="12272869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1" y="380167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347613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1" y="592190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559635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1" y="8042777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7717234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1" y="1025680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993126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1" y="1239419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1206864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4212473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5310866"/>
            <a:ext cx="421247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6357731"/>
            <a:ext cx="4212473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62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3171371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5310864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7450358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9589855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11729349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2" y="3163121"/>
            <a:ext cx="811173" cy="1922780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700" y="335561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6" y="5302643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9" y="5495124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744211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700" y="763460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2" y="9581605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5" y="9774086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1172110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263103" y="12358581"/>
            <a:ext cx="1537778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6" y="3705874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6" y="5840776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6" y="7964178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6" y="10117865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6" y="12272869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1" y="380167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347613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1" y="592190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559635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1" y="8042777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7717234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1" y="1025680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993126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1" y="1239419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1206864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4212473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5310866"/>
            <a:ext cx="421247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6357731"/>
            <a:ext cx="4212473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26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3171371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5310864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7450358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9589855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11729349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2" y="3163121"/>
            <a:ext cx="811173" cy="1922780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700" y="335561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6" y="5302643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9" y="5495124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744211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700" y="763460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2" y="9581605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5" y="9774086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1172110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263103" y="12358581"/>
            <a:ext cx="1537778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6" y="3705874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6" y="5840776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6" y="7964178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6" y="10117865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6" y="12272869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1" y="380167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347613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1" y="592190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559635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1" y="8042777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7717234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1" y="1025680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993126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1" y="1239419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1206864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4212473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5310866"/>
            <a:ext cx="421247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6357731"/>
            <a:ext cx="4212473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3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3171371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5310864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7450358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9589855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11729349"/>
            <a:ext cx="6159920" cy="1906290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2" y="3163121"/>
            <a:ext cx="811173" cy="1922780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700" y="335561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6" y="5302643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9" y="5495124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744211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700" y="7634604"/>
            <a:ext cx="648761" cy="1537804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2" y="9581605"/>
            <a:ext cx="811161" cy="1922752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5" y="9774086"/>
            <a:ext cx="648755" cy="1537790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11721109"/>
            <a:ext cx="811168" cy="1922769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263103" y="12358581"/>
            <a:ext cx="1537778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6" y="3705874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6" y="5840776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6" y="7964178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6" y="10117865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6" y="12272869"/>
            <a:ext cx="358689" cy="850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1" y="380167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347613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1" y="592190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559635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1" y="8042777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7717234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1" y="10256805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9931262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1" y="12394192"/>
            <a:ext cx="129515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12068649"/>
            <a:ext cx="4009416" cy="134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2317486"/>
            <a:ext cx="4212473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5310866"/>
            <a:ext cx="4212473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6357731"/>
            <a:ext cx="4212473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99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4" y="2607798"/>
            <a:ext cx="5715795" cy="11040405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9614932"/>
            <a:ext cx="4197678" cy="413789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9614930"/>
            <a:ext cx="461962" cy="4137892"/>
          </a:xfrm>
          <a:prstGeom prst="roundRect">
            <a:avLst>
              <a:gd name="adj" fmla="val 63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5" y="2317486"/>
            <a:ext cx="4002569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5" y="5049134"/>
            <a:ext cx="4002569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5" y="6081876"/>
            <a:ext cx="4002569" cy="2858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3CC172A-574B-1AED-F0E6-8E885D76F9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9043434F-D0F8-C87F-A998-8FB6842F7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01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4" y="2607798"/>
            <a:ext cx="5715795" cy="11040405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9614932"/>
            <a:ext cx="4197678" cy="413789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9614930"/>
            <a:ext cx="461962" cy="4137892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5" y="2317486"/>
            <a:ext cx="4002569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5" y="5049134"/>
            <a:ext cx="4002569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5" y="6081876"/>
            <a:ext cx="4002569" cy="2858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A19D4B74-C476-02A9-E4BD-4D4FF2C28F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3050F4C5-B981-7E94-6371-6A20D31E17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14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4" y="2607798"/>
            <a:ext cx="5715795" cy="11040405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9614932"/>
            <a:ext cx="4197678" cy="413789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9614930"/>
            <a:ext cx="461962" cy="4137892"/>
          </a:xfrm>
          <a:prstGeom prst="roundRect">
            <a:avLst>
              <a:gd name="adj" fmla="val 635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5" y="2317486"/>
            <a:ext cx="4002569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5" y="5049134"/>
            <a:ext cx="4002569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5" y="6081876"/>
            <a:ext cx="4002569" cy="2858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14EF5BAD-9D25-D77D-183E-AA32EED930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0335689E-18DB-8923-06EA-7E6C3D1DFA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15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4" y="2607798"/>
            <a:ext cx="5715795" cy="11040405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9614932"/>
            <a:ext cx="4197678" cy="413789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9614930"/>
            <a:ext cx="461962" cy="4137892"/>
          </a:xfrm>
          <a:prstGeom prst="roundRect">
            <a:avLst>
              <a:gd name="adj" fmla="val 635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5" y="2317486"/>
            <a:ext cx="4002569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5" y="5049134"/>
            <a:ext cx="4002569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5" y="6081876"/>
            <a:ext cx="4002569" cy="2858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79AA05FA-D29E-66D0-E9C8-95DD03519F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E211BEFB-AA03-CBD8-AE5A-BFC3C3D801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96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4" y="2607798"/>
            <a:ext cx="5715795" cy="11040405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9614932"/>
            <a:ext cx="4197678" cy="413789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9614930"/>
            <a:ext cx="461962" cy="4137892"/>
          </a:xfrm>
          <a:prstGeom prst="roundRect">
            <a:avLst>
              <a:gd name="adj" fmla="val 635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5" y="2317486"/>
            <a:ext cx="4002569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5" y="5049134"/>
            <a:ext cx="4002569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5" y="6081876"/>
            <a:ext cx="4002569" cy="2858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702C5DFE-2198-B5DE-7771-5B9FBDB3A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5C47BDE-76C7-0A8E-932C-212E351F98F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74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4" y="2607798"/>
            <a:ext cx="5715795" cy="11040405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9614932"/>
            <a:ext cx="4197678" cy="413789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9614930"/>
            <a:ext cx="461962" cy="4137892"/>
          </a:xfrm>
          <a:prstGeom prst="roundRect">
            <a:avLst>
              <a:gd name="adj" fmla="val 635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10102329"/>
            <a:ext cx="1493120" cy="5106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5" y="2317486"/>
            <a:ext cx="4002569" cy="243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5" y="5049134"/>
            <a:ext cx="4002569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5" y="6081876"/>
            <a:ext cx="4002569" cy="2858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6AF9ACC-C82D-43B3-17DE-72876F65B8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3381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75D9BE3A-A6F7-95DA-569C-2A78574533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7838" y="11000006"/>
            <a:ext cx="1493120" cy="2419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lanhh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63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70" y="3074485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7957813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4" y="992091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2421953"/>
            <a:ext cx="4447919" cy="102703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2470087"/>
            <a:ext cx="1035424" cy="2454338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9316520"/>
            <a:ext cx="1035424" cy="2454338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7353415"/>
            <a:ext cx="1035424" cy="2454338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4148101"/>
            <a:ext cx="8830935" cy="2039073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4" y="2317486"/>
            <a:ext cx="5115111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2317486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3364351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7123263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8170127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10723995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11770860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5310866"/>
            <a:ext cx="5115112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6357731"/>
            <a:ext cx="5115112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8969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70" y="3074485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7957813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4" y="992091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2421953"/>
            <a:ext cx="4447919" cy="102703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2470087"/>
            <a:ext cx="1035424" cy="245433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9316520"/>
            <a:ext cx="1035424" cy="245433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7353415"/>
            <a:ext cx="1035424" cy="245433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4148101"/>
            <a:ext cx="8830935" cy="2039073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4" y="2317486"/>
            <a:ext cx="5115111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2317486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3364351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7123263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8170127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10723995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11770860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5310866"/>
            <a:ext cx="5115112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6357731"/>
            <a:ext cx="5115112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586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70" y="3074485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7957813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4" y="992091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2421953"/>
            <a:ext cx="4447919" cy="102703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2470087"/>
            <a:ext cx="1035424" cy="2454338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9316520"/>
            <a:ext cx="1035424" cy="2454338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7353415"/>
            <a:ext cx="1035424" cy="2454338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4148101"/>
            <a:ext cx="8830935" cy="2039073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4" y="2317486"/>
            <a:ext cx="5115111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2317486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3364351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7123263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8170127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10723995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11770860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5310866"/>
            <a:ext cx="5115112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6357731"/>
            <a:ext cx="5115112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2997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70" y="3074485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7957813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4" y="992091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2421953"/>
            <a:ext cx="4447919" cy="102703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2470087"/>
            <a:ext cx="1035424" cy="2454338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9316520"/>
            <a:ext cx="1035424" cy="2454338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7353415"/>
            <a:ext cx="1035424" cy="2454338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4148101"/>
            <a:ext cx="8830935" cy="2039073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4" y="2317486"/>
            <a:ext cx="5115111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2317486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3364351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7123263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8170127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10723995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11770860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5310866"/>
            <a:ext cx="5115112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6357731"/>
            <a:ext cx="5115112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41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70" y="3074485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7957813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4" y="992091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2421953"/>
            <a:ext cx="4447919" cy="102703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2470087"/>
            <a:ext cx="1035424" cy="2454338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9316520"/>
            <a:ext cx="1035424" cy="2454338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7353415"/>
            <a:ext cx="1035424" cy="2454338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4148101"/>
            <a:ext cx="8830935" cy="2039073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4" y="2317486"/>
            <a:ext cx="5115111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2317486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3364351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7123263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8170127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10723995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11770860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5310866"/>
            <a:ext cx="5115112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6357731"/>
            <a:ext cx="5115112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7889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70" y="3074485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7957813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4" y="992091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2421953"/>
            <a:ext cx="4447919" cy="102703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2470087"/>
            <a:ext cx="1035424" cy="245433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9316520"/>
            <a:ext cx="1035424" cy="245433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7353415"/>
            <a:ext cx="1035424" cy="245433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4148101"/>
            <a:ext cx="8830935" cy="2039073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4" y="2317486"/>
            <a:ext cx="5115111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2317486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3364351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7123263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8170127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10723995"/>
            <a:ext cx="1524998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11770860"/>
            <a:ext cx="1524998" cy="1750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5310866"/>
            <a:ext cx="5115112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6357731"/>
            <a:ext cx="5115112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5829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3818119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3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7391596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32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3818119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3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7391596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59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3818119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3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7391596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29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3818119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3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7391596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0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3818119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3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7391596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0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3818119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3989378"/>
            <a:ext cx="1157866" cy="267352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6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3" y="4669138"/>
            <a:ext cx="525463" cy="12455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7401049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7391596"/>
            <a:ext cx="2554230" cy="7364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8376431"/>
            <a:ext cx="2554230" cy="51394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77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2664178"/>
            <a:ext cx="5295900" cy="109276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2317486"/>
            <a:ext cx="4573656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5310866"/>
            <a:ext cx="4573656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6357731"/>
            <a:ext cx="4573656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602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2664178"/>
            <a:ext cx="5295900" cy="109276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2317486"/>
            <a:ext cx="4573656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5310866"/>
            <a:ext cx="4573656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6357731"/>
            <a:ext cx="4573656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710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2664178"/>
            <a:ext cx="5295900" cy="109276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2317486"/>
            <a:ext cx="4573656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5310866"/>
            <a:ext cx="4573656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6357731"/>
            <a:ext cx="4573656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189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2664178"/>
            <a:ext cx="5295900" cy="109276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2317486"/>
            <a:ext cx="4573656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5310866"/>
            <a:ext cx="4573656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6357731"/>
            <a:ext cx="4573656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052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2664178"/>
            <a:ext cx="5295900" cy="109276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2317486"/>
            <a:ext cx="4573656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5310866"/>
            <a:ext cx="4573656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6357731"/>
            <a:ext cx="4573656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901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2664178"/>
            <a:ext cx="5295900" cy="109276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2317486"/>
            <a:ext cx="4573656" cy="25759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5310866"/>
            <a:ext cx="4573656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6357731"/>
            <a:ext cx="4573656" cy="758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085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325067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361030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648551"/>
            <a:ext cx="10515600" cy="9032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0999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325067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361030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648551"/>
            <a:ext cx="10515600" cy="9032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3619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325067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361030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648551"/>
            <a:ext cx="10515600" cy="9032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667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325067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361030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648551"/>
            <a:ext cx="10515600" cy="9032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968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325067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361030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648551"/>
            <a:ext cx="10515600" cy="9032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5172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325067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361030"/>
            <a:ext cx="5257800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648551"/>
            <a:ext cx="10515600" cy="9032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0586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3693271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5035043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072996"/>
            <a:ext cx="4958751" cy="8608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3693270"/>
            <a:ext cx="4958752" cy="10988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15848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3693271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5035043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072996"/>
            <a:ext cx="4958751" cy="8608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3693270"/>
            <a:ext cx="4958752" cy="10988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8034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3693271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5035043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072996"/>
            <a:ext cx="4958751" cy="8608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3693270"/>
            <a:ext cx="4958752" cy="10988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9915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3693271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5035043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072996"/>
            <a:ext cx="4958751" cy="8608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3693270"/>
            <a:ext cx="4958752" cy="10988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76675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3693271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5035043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072996"/>
            <a:ext cx="4958751" cy="8608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3693270"/>
            <a:ext cx="4958752" cy="10988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2183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3693271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5035043"/>
            <a:ext cx="4958751" cy="736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072996"/>
            <a:ext cx="4958751" cy="8608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3693270"/>
            <a:ext cx="4958752" cy="10988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8694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02549"/>
            <a:ext cx="10515600" cy="1248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405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1" y="14981075"/>
            <a:ext cx="1111419" cy="82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212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/>
        </p:nvSpPr>
        <p:spPr bwMode="auto">
          <a:xfrm rot="6754542">
            <a:off x="1144759" y="5621497"/>
            <a:ext cx="16885129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14178845"/>
            <a:ext cx="1575138" cy="117404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2" y="3753541"/>
            <a:ext cx="5582575" cy="2869352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2" y="7299911"/>
            <a:ext cx="5582575" cy="1200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/>
        </p:nvCxnSpPr>
        <p:spPr>
          <a:xfrm>
            <a:off x="498591" y="6928152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/>
        </p:nvSpPr>
        <p:spPr bwMode="auto">
          <a:xfrm>
            <a:off x="6390181" y="1103442"/>
            <a:ext cx="6406989" cy="1479382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631086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91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27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  <p:sldLayoutId id="2147483733" r:id="rId37"/>
    <p:sldLayoutId id="2147483734" r:id="rId38"/>
    <p:sldLayoutId id="2147483735" r:id="rId39"/>
    <p:sldLayoutId id="2147483736" r:id="rId40"/>
    <p:sldLayoutId id="2147483737" r:id="rId41"/>
    <p:sldLayoutId id="2147483738" r:id="rId42"/>
    <p:sldLayoutId id="2147483739" r:id="rId43"/>
    <p:sldLayoutId id="2147483740" r:id="rId44"/>
    <p:sldLayoutId id="2147483741" r:id="rId45"/>
    <p:sldLayoutId id="2147483742" r:id="rId46"/>
    <p:sldLayoutId id="2147483743" r:id="rId47"/>
    <p:sldLayoutId id="2147483744" r:id="rId48"/>
    <p:sldLayoutId id="2147483745" r:id="rId49"/>
    <p:sldLayoutId id="2147483746" r:id="rId50"/>
    <p:sldLayoutId id="2147483747" r:id="rId51"/>
    <p:sldLayoutId id="2147483748" r:id="rId52"/>
    <p:sldLayoutId id="2147483749" r:id="rId53"/>
    <p:sldLayoutId id="2147483750" r:id="rId54"/>
    <p:sldLayoutId id="2147483751" r:id="rId55"/>
    <p:sldLayoutId id="2147483752" r:id="rId56"/>
    <p:sldLayoutId id="2147483753" r:id="rId57"/>
    <p:sldLayoutId id="2147483754" r:id="rId58"/>
    <p:sldLayoutId id="2147483755" r:id="rId59"/>
    <p:sldLayoutId id="2147483756" r:id="rId60"/>
    <p:sldLayoutId id="2147483757" r:id="rId61"/>
    <p:sldLayoutId id="2147483758" r:id="rId62"/>
    <p:sldLayoutId id="2147483759" r:id="rId63"/>
    <p:sldLayoutId id="2147483760" r:id="rId64"/>
    <p:sldLayoutId id="2147483761" r:id="rId65"/>
    <p:sldLayoutId id="2147483762" r:id="rId66"/>
    <p:sldLayoutId id="2147483763" r:id="rId67"/>
    <p:sldLayoutId id="2147483764" r:id="rId68"/>
    <p:sldLayoutId id="2147483765" r:id="rId69"/>
    <p:sldLayoutId id="2147483766" r:id="rId70"/>
    <p:sldLayoutId id="2147483767" r:id="rId71"/>
    <p:sldLayoutId id="2147483768" r:id="rId72"/>
    <p:sldLayoutId id="2147483769" r:id="rId73"/>
    <p:sldLayoutId id="2147483770" r:id="rId74"/>
    <p:sldLayoutId id="2147483771" r:id="rId75"/>
    <p:sldLayoutId id="2147483772" r:id="rId76"/>
    <p:sldLayoutId id="2147483773" r:id="rId77"/>
    <p:sldLayoutId id="2147483774" r:id="rId78"/>
    <p:sldLayoutId id="2147483775" r:id="rId79"/>
    <p:sldLayoutId id="2147483776" r:id="rId80"/>
    <p:sldLayoutId id="2147483777" r:id="rId81"/>
    <p:sldLayoutId id="2147483778" r:id="rId82"/>
    <p:sldLayoutId id="2147483779" r:id="rId83"/>
    <p:sldLayoutId id="2147483780" r:id="rId84"/>
    <p:sldLayoutId id="2147483781" r:id="rId85"/>
    <p:sldLayoutId id="2147483782" r:id="rId86"/>
    <p:sldLayoutId id="2147483783" r:id="rId87"/>
    <p:sldLayoutId id="2147483784" r:id="rId88"/>
    <p:sldLayoutId id="2147483785" r:id="rId89"/>
    <p:sldLayoutId id="2147483786" r:id="rId90"/>
    <p:sldLayoutId id="2147483787" r:id="rId91"/>
    <p:sldLayoutId id="2147483788" r:id="rId92"/>
    <p:sldLayoutId id="2147483789" r:id="rId93"/>
    <p:sldLayoutId id="2147483790" r:id="rId94"/>
    <p:sldLayoutId id="2147483791" r:id="rId95"/>
    <p:sldLayoutId id="2147483792" r:id="rId96"/>
    <p:sldLayoutId id="2147483793" r:id="rId97"/>
    <p:sldLayoutId id="2147483794" r:id="rId98"/>
    <p:sldLayoutId id="2147483795" r:id="rId99"/>
    <p:sldLayoutId id="2147483796" r:id="rId100"/>
    <p:sldLayoutId id="2147483797" r:id="rId101"/>
    <p:sldLayoutId id="2147483798" r:id="rId102"/>
    <p:sldLayoutId id="2147483799" r:id="rId103"/>
    <p:sldLayoutId id="2147483800" r:id="rId10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sante-occitanie.fr/institutionnel-le-grades-catalogue-doffre/orientation/" TargetMode="External"/><Relationship Id="rId13" Type="http://schemas.openxmlformats.org/officeDocument/2006/relationships/image" Target="../media/image27.svg"/><Relationship Id="rId18" Type="http://schemas.openxmlformats.org/officeDocument/2006/relationships/image" Target="../media/image31.png"/><Relationship Id="rId26" Type="http://schemas.openxmlformats.org/officeDocument/2006/relationships/hyperlink" Target="https://www.youtube.com/playlist?list=PLACy3ZjtnXLrKIODJzB-3cGByVcBmEcs9" TargetMode="External"/><Relationship Id="rId3" Type="http://schemas.openxmlformats.org/officeDocument/2006/relationships/image" Target="../media/image20.png"/><Relationship Id="rId21" Type="http://schemas.openxmlformats.org/officeDocument/2006/relationships/hyperlink" Target="https://www.esante-occitanie.fr/faq-assistance/faq-viatrajectoire/" TargetMode="External"/><Relationship Id="rId7" Type="http://schemas.openxmlformats.org/officeDocument/2006/relationships/image" Target="../media/image23.svg"/><Relationship Id="rId12" Type="http://schemas.openxmlformats.org/officeDocument/2006/relationships/image" Target="../media/image26.png"/><Relationship Id="rId17" Type="http://schemas.openxmlformats.org/officeDocument/2006/relationships/image" Target="../media/image30.jpeg"/><Relationship Id="rId25" Type="http://schemas.openxmlformats.org/officeDocument/2006/relationships/hyperlink" Target="https://www.calameo.com/read/007625680f23172fcb363" TargetMode="External"/><Relationship Id="rId2" Type="http://schemas.openxmlformats.org/officeDocument/2006/relationships/image" Target="../media/image19.png"/><Relationship Id="rId16" Type="http://schemas.openxmlformats.org/officeDocument/2006/relationships/hyperlink" Target="https://gradesoccitanie.sharepoint.com/:w:/s/Communication2/EYESCx939yxDua6R7JfjIV8BS5tXVZcnV76LeiAgeY42EQ?e=hpQIJ7" TargetMode="External"/><Relationship Id="rId20" Type="http://schemas.openxmlformats.org/officeDocument/2006/relationships/hyperlink" Target="https://www.youtube.com/watch?v=Af_tGyw1ICE&amp;list=PLACy3ZjtnXLrKIODJzB-3cGByVcBmEcs9&amp;index=6" TargetMode="Externa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22.png"/><Relationship Id="rId11" Type="http://schemas.openxmlformats.org/officeDocument/2006/relationships/hyperlink" Target="https://www.esante-occitanie.fr/faq-assistance/faq-viatrajectoire-troubles-du-neuro-developpement-tnd/" TargetMode="External"/><Relationship Id="rId24" Type="http://schemas.openxmlformats.org/officeDocument/2006/relationships/hyperlink" Target="https://www.esante-occitanie.fr/usages-espaces-utilisateurs/via-trajectoire/usages-espaces-utilisateurs-numerique-par-outils-viatrajectoire-kits-communication/" TargetMode="External"/><Relationship Id="rId5" Type="http://schemas.openxmlformats.org/officeDocument/2006/relationships/hyperlink" Target="https://www.esante-occitanie.fr/usages-espaces-utilisateurs/via-trajectoire/" TargetMode="External"/><Relationship Id="rId15" Type="http://schemas.openxmlformats.org/officeDocument/2006/relationships/image" Target="../media/image29.svg"/><Relationship Id="rId23" Type="http://schemas.openxmlformats.org/officeDocument/2006/relationships/hyperlink" Target="https://www.esante-occitanie.fr/faq-assistance/faq-viatrajectoire-sanitaire/" TargetMode="External"/><Relationship Id="rId10" Type="http://schemas.openxmlformats.org/officeDocument/2006/relationships/image" Target="../media/image25.svg"/><Relationship Id="rId19" Type="http://schemas.openxmlformats.org/officeDocument/2006/relationships/image" Target="../media/image32.svg"/><Relationship Id="rId4" Type="http://schemas.openxmlformats.org/officeDocument/2006/relationships/image" Target="../media/image21.svg"/><Relationship Id="rId9" Type="http://schemas.openxmlformats.org/officeDocument/2006/relationships/image" Target="../media/image24.png"/><Relationship Id="rId14" Type="http://schemas.openxmlformats.org/officeDocument/2006/relationships/image" Target="../media/image28.png"/><Relationship Id="rId22" Type="http://schemas.openxmlformats.org/officeDocument/2006/relationships/hyperlink" Target="https://www.esante-occitanie.fr/faq-assistance/faq-viatrajectoire-handicap/" TargetMode="External"/><Relationship Id="rId27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sv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8.png"/><Relationship Id="rId11" Type="http://schemas.openxmlformats.org/officeDocument/2006/relationships/hyperlink" Target="https://www.calameo.com/read/007625680af9a6b443559" TargetMode="External"/><Relationship Id="rId5" Type="http://schemas.openxmlformats.org/officeDocument/2006/relationships/image" Target="../media/image37.svg"/><Relationship Id="rId10" Type="http://schemas.openxmlformats.org/officeDocument/2006/relationships/hyperlink" Target="https://gradesoccitanie.sharepoint.com/:w:/s/Communication2/EXRzfIEOc-tFmaAL4k-pn2gBg9drOjCeAQ0oBJwiMoPK6g?e=MW8R3a" TargetMode="External"/><Relationship Id="rId4" Type="http://schemas.openxmlformats.org/officeDocument/2006/relationships/image" Target="../media/image36.png"/><Relationship Id="rId9" Type="http://schemas.openxmlformats.org/officeDocument/2006/relationships/image" Target="../media/image41.svg"/><Relationship Id="rId14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microsoft.com/office/2018/10/relationships/comments" Target="../comments/modernComment_106_F28D4AE6.xml"/><Relationship Id="rId1" Type="http://schemas.openxmlformats.org/officeDocument/2006/relationships/slideLayout" Target="../slideLayouts/slideLayout10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6aleaK0igBM?si=jW9xw7VYuKsVE4yh" TargetMode="External"/><Relationship Id="rId13" Type="http://schemas.openxmlformats.org/officeDocument/2006/relationships/image" Target="../media/image53.png"/><Relationship Id="rId18" Type="http://schemas.openxmlformats.org/officeDocument/2006/relationships/hyperlink" Target="https://gradesoccitanie.sharepoint.com/:w:/s/Communication2/EXRzfIEOc-tFmaAL4k-pn2gBg9drOjCeAQ0oBJwiMoPK6g?e=MW8R3a" TargetMode="External"/><Relationship Id="rId26" Type="http://schemas.openxmlformats.org/officeDocument/2006/relationships/image" Target="../media/image62.png"/><Relationship Id="rId3" Type="http://schemas.openxmlformats.org/officeDocument/2006/relationships/image" Target="../media/image50.png"/><Relationship Id="rId21" Type="http://schemas.openxmlformats.org/officeDocument/2006/relationships/image" Target="../media/image58.png"/><Relationship Id="rId7" Type="http://schemas.openxmlformats.org/officeDocument/2006/relationships/hyperlink" Target="https://youtu.be/nttqlm6Jd8Y?si=_oX1EjkPTOPJApTD" TargetMode="External"/><Relationship Id="rId12" Type="http://schemas.openxmlformats.org/officeDocument/2006/relationships/image" Target="../media/image43.svg"/><Relationship Id="rId17" Type="http://schemas.openxmlformats.org/officeDocument/2006/relationships/image" Target="../media/image56.svg"/><Relationship Id="rId25" Type="http://schemas.openxmlformats.org/officeDocument/2006/relationships/image" Target="../media/image61.png"/><Relationship Id="rId2" Type="http://schemas.openxmlformats.org/officeDocument/2006/relationships/image" Target="../media/image49.png"/><Relationship Id="rId16" Type="http://schemas.openxmlformats.org/officeDocument/2006/relationships/image" Target="../media/image55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04.xml"/><Relationship Id="rId6" Type="http://schemas.openxmlformats.org/officeDocument/2006/relationships/hyperlink" Target="https://youtu.be/KrFwfAn9CMI" TargetMode="External"/><Relationship Id="rId11" Type="http://schemas.openxmlformats.org/officeDocument/2006/relationships/image" Target="../media/image42.png"/><Relationship Id="rId24" Type="http://schemas.openxmlformats.org/officeDocument/2006/relationships/image" Target="../media/image60.png"/><Relationship Id="rId5" Type="http://schemas.openxmlformats.org/officeDocument/2006/relationships/hyperlink" Target="https://www.youtube.com/watch?v=yLHGxVPcAcI&amp;t=14s" TargetMode="External"/><Relationship Id="rId15" Type="http://schemas.openxmlformats.org/officeDocument/2006/relationships/hyperlink" Target="https://www.youtube.com/watch?v=Af_tGyw1ICE&amp;list=PLACy3ZjtnXLrKIODJzB-3cGByVcBmEcs9&amp;index=6" TargetMode="External"/><Relationship Id="rId23" Type="http://schemas.openxmlformats.org/officeDocument/2006/relationships/image" Target="../media/image44.png"/><Relationship Id="rId28" Type="http://schemas.openxmlformats.org/officeDocument/2006/relationships/image" Target="../media/image64.png"/><Relationship Id="rId10" Type="http://schemas.openxmlformats.org/officeDocument/2006/relationships/image" Target="../media/image52.png"/><Relationship Id="rId19" Type="http://schemas.openxmlformats.org/officeDocument/2006/relationships/hyperlink" Target="https://www.esante-occitanie.fr/usages-espaces-utilisateurs/via-trajectoire/usages-espaces-utilisateurs-numerique-par-outils-viatrajectoire-kits-communication/" TargetMode="External"/><Relationship Id="rId4" Type="http://schemas.openxmlformats.org/officeDocument/2006/relationships/image" Target="../media/image51.png"/><Relationship Id="rId9" Type="http://schemas.openxmlformats.org/officeDocument/2006/relationships/hyperlink" Target="https://youtu.be/T67pvVil3lU" TargetMode="External"/><Relationship Id="rId14" Type="http://schemas.openxmlformats.org/officeDocument/2006/relationships/image" Target="../media/image54.png"/><Relationship Id="rId22" Type="http://schemas.openxmlformats.org/officeDocument/2006/relationships/image" Target="../media/image59.png"/><Relationship Id="rId27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radesoccitanie.sharepoint.com/:w:/r/sites/e.santOccitanie/Documents%20partages/03%20-%20Communication/2.%20Ev%C3%A8nements%20r%C3%A9gionaux%20et%20territoriaux/Inventaire%20des%20salons.docx?d=wb8dd7458209442519f3e3775154becba&amp;csf=1&amp;web=1&amp;e=xZtcnB" TargetMode="External"/><Relationship Id="rId2" Type="http://schemas.openxmlformats.org/officeDocument/2006/relationships/hyperlink" Target="https://gradesoccitanie.sharepoint.com/:w:/s/Communication2/EXRzfIEOc-tFmaAL4k-pn2gBg9drOjCeAQ0oBJwiMoPK6g?e=MW8R3a" TargetMode="Externa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microsoft.com/office/2018/10/relationships/comments" Target="../comments/modernComment_108_922A503E.xml"/><Relationship Id="rId1" Type="http://schemas.openxmlformats.org/officeDocument/2006/relationships/slideLayout" Target="../slideLayouts/slideLayout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22B8298C-E731-D4FA-5D2C-EA0E5D4DA8F7}"/>
              </a:ext>
            </a:extLst>
          </p:cNvPr>
          <p:cNvSpPr/>
          <p:nvPr/>
        </p:nvSpPr>
        <p:spPr>
          <a:xfrm>
            <a:off x="0" y="-32519"/>
            <a:ext cx="11181876" cy="3990353"/>
          </a:xfrm>
          <a:prstGeom prst="rect">
            <a:avLst/>
          </a:prstGeom>
          <a:gradFill flip="none" rotWithShape="1">
            <a:gsLst>
              <a:gs pos="0">
                <a:srgbClr val="0EB1CB"/>
              </a:gs>
              <a:gs pos="100000">
                <a:srgbClr val="0EB1CB">
                  <a:alpha val="6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capture d’écran, dessin humoristique, Animation&#10;&#10;Description générée automatiquement">
            <a:extLst>
              <a:ext uri="{FF2B5EF4-FFF2-40B4-BE49-F238E27FC236}">
                <a16:creationId xmlns:a16="http://schemas.microsoft.com/office/drawing/2014/main" id="{51F8E893-8161-D0FC-897C-F30481AF6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46435"/>
            <a:ext cx="11026839" cy="211139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761122" y="832689"/>
            <a:ext cx="678275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Quicksand" pitchFamily="2" charset="0"/>
              </a:rPr>
              <a:t>Stratégie de diffusion des offres</a:t>
            </a:r>
          </a:p>
          <a:p>
            <a:endParaRPr lang="fr-FR" sz="4400" b="1">
              <a:solidFill>
                <a:schemeClr val="bg1"/>
              </a:solidFill>
              <a:latin typeface="Quicksand" pitchFamily="2" charset="0"/>
            </a:endParaRPr>
          </a:p>
          <a:p>
            <a:r>
              <a:rPr lang="fr-FR" sz="40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40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605704" y="4376696"/>
            <a:ext cx="775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1"/>
                </a:solidFill>
                <a:latin typeface="Quicksand" pitchFamily="2" charset="0"/>
              </a:rPr>
              <a:t>Contexte et priorités stratégiques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6734758" y="4675367"/>
            <a:ext cx="3863969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4675367"/>
            <a:ext cx="41892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47166" y="5108677"/>
            <a:ext cx="10087543" cy="3821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sz="1400" b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sz="1400" b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Programme MOON (CPOM 2024-2028)</a:t>
            </a:r>
          </a:p>
          <a:p>
            <a:pPr lvl="0">
              <a:lnSpc>
                <a:spcPct val="107000"/>
              </a:lnSpc>
            </a:pPr>
            <a:br>
              <a:rPr lang="fr-FR" sz="1400" b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fr-FR" sz="1400" b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Axe 1 – Soutenir l’usage du numérique en santé comme levier d’amélioration de l’accompagnement, de l’accès aux soins, et de coordination des professionnels et parcours de santé et de vie.</a:t>
            </a:r>
            <a:br>
              <a:rPr lang="fr-FR" sz="1400" b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Les objectifs stratégiques :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Déployer les nouvelles filières utilisant VT pour l'orientation des patients et usagers 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Favoriser le développement et le maintien des usages de ViaTrajectoire sur l'ensemble des filières concernées </a:t>
            </a:r>
          </a:p>
          <a:p>
            <a:pPr lvl="0">
              <a:lnSpc>
                <a:spcPct val="107000"/>
              </a:lnSpc>
            </a:pPr>
            <a:endParaRPr lang="fr-FR" sz="1400" b="1">
              <a:solidFill>
                <a:srgbClr val="52646D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1400" b="1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sz="1400" b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Axes marketing &amp; communication 2025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Accompagnement au changement authentification forte avec carte CPS/e-CPS (</a:t>
            </a:r>
            <a:r>
              <a:rPr lang="fr-FR" sz="1100" err="1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cf</a:t>
            </a: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communication faite autour des services socles) et code OTP (SMS ou mail) 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Promotion du DUA dans le module Handicap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Redynamisation de la communication et des usages VT GA (4 départements)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Promotion auprès de nouveaux acteurs (CRT)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Promouvoir les bénéfices issus de l’i</a:t>
            </a:r>
            <a:r>
              <a:rPr lang="fr-FR" sz="1100">
                <a:solidFill>
                  <a:srgbClr val="52646D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nteropérabilité de VT avec les logiciels métiers (DPI, DUI)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Elargissement de l’offre &amp; redynamisation usages </a:t>
            </a:r>
            <a:r>
              <a:rPr lang="fr-FR" sz="1100" err="1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ViaTrajectoire</a:t>
            </a:r>
            <a:r>
              <a:rPr lang="fr-FR" sz="1100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TND 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Préparation des supports de communication </a:t>
            </a:r>
            <a:r>
              <a:rPr lang="fr-FR" sz="1100" err="1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ViaTrajectoire</a:t>
            </a:r>
            <a:r>
              <a:rPr lang="fr-FR" sz="1100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Domicile en prévision des déploiements de 2026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100">
                <a:solidFill>
                  <a:srgbClr val="52646D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Déploiement du module HNP sur toute l’Occitanie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sz="1100">
              <a:solidFill>
                <a:srgbClr val="52646D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605705" y="8964225"/>
            <a:ext cx="5106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1"/>
                </a:solidFill>
                <a:latin typeface="Quicksand" pitchFamily="2" charset="0"/>
              </a:rPr>
              <a:t>Liens utiles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2870791" y="9260300"/>
            <a:ext cx="772793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9260300"/>
            <a:ext cx="41892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61998" y="5618756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Argumentaires et supports existants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75343" y="9681601"/>
            <a:ext cx="39689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1" y="1577557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cibles</a:t>
            </a:r>
          </a:p>
        </p:txBody>
      </p:sp>
      <p:pic>
        <p:nvPicPr>
          <p:cNvPr id="32" name="Graphique 31" descr="Interface utilisateur ou expérience utilisateur avec un remplissage uni">
            <a:extLst>
              <a:ext uri="{FF2B5EF4-FFF2-40B4-BE49-F238E27FC236}">
                <a16:creationId xmlns:a16="http://schemas.microsoft.com/office/drawing/2014/main" id="{C1249CEB-AE5E-2977-919F-8B7EA11DD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25263" y="10210896"/>
            <a:ext cx="914400" cy="9144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33DBDEC2-2F69-058D-CA9E-AD2C3FD002C7}"/>
              </a:ext>
            </a:extLst>
          </p:cNvPr>
          <p:cNvSpPr txBox="1"/>
          <p:nvPr/>
        </p:nvSpPr>
        <p:spPr>
          <a:xfrm>
            <a:off x="5908610" y="11221193"/>
            <a:ext cx="280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hlinkClick r:id="rId5"/>
              </a:rPr>
              <a:t>Espace utilisateur </a:t>
            </a:r>
            <a:r>
              <a:rPr lang="fr-FR" sz="1400" err="1">
                <a:hlinkClick r:id="rId5"/>
              </a:rPr>
              <a:t>ViaTrajectoire</a:t>
            </a:r>
            <a:endParaRPr lang="fr-FR" sz="1400"/>
          </a:p>
        </p:txBody>
      </p:sp>
      <p:pic>
        <p:nvPicPr>
          <p:cNvPr id="43" name="Graphique 42" descr="Création de récits avec un remplissage uni">
            <a:extLst>
              <a:ext uri="{FF2B5EF4-FFF2-40B4-BE49-F238E27FC236}">
                <a16:creationId xmlns:a16="http://schemas.microsoft.com/office/drawing/2014/main" id="{A59C7934-0EBF-40DF-3A55-EDE7B74D1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7804" y="10171218"/>
            <a:ext cx="914400" cy="914400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AA247A58-6E9C-DD05-978F-8946931CC9E9}"/>
              </a:ext>
            </a:extLst>
          </p:cNvPr>
          <p:cNvSpPr txBox="1"/>
          <p:nvPr/>
        </p:nvSpPr>
        <p:spPr>
          <a:xfrm>
            <a:off x="429171" y="11190982"/>
            <a:ext cx="2611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8"/>
              </a:rPr>
              <a:t>Catalogue d’offre Orientation</a:t>
            </a:r>
            <a:endParaRPr lang="fr-FR" sz="1400"/>
          </a:p>
        </p:txBody>
      </p:sp>
      <p:pic>
        <p:nvPicPr>
          <p:cNvPr id="52" name="Graphique 51" descr="Questions avec un remplissage uni">
            <a:extLst>
              <a:ext uri="{FF2B5EF4-FFF2-40B4-BE49-F238E27FC236}">
                <a16:creationId xmlns:a16="http://schemas.microsoft.com/office/drawing/2014/main" id="{985ABF82-84EB-AB9C-6924-0AFB6A7CC6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59109" y="12155731"/>
            <a:ext cx="914400" cy="914400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5EFCF38B-4EAB-3CED-6033-284C9B36D27D}"/>
              </a:ext>
            </a:extLst>
          </p:cNvPr>
          <p:cNvSpPr txBox="1"/>
          <p:nvPr/>
        </p:nvSpPr>
        <p:spPr>
          <a:xfrm>
            <a:off x="9106999" y="13130324"/>
            <a:ext cx="9357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11"/>
              </a:rPr>
              <a:t>FAQ TND</a:t>
            </a:r>
            <a:endParaRPr lang="fr-FR" sz="1400"/>
          </a:p>
        </p:txBody>
      </p:sp>
      <p:pic>
        <p:nvPicPr>
          <p:cNvPr id="57" name="Graphique 56" descr="Présentation avec multimédia avec un remplissage uni">
            <a:extLst>
              <a:ext uri="{FF2B5EF4-FFF2-40B4-BE49-F238E27FC236}">
                <a16:creationId xmlns:a16="http://schemas.microsoft.com/office/drawing/2014/main" id="{952E5095-AF2F-2E7F-7A49-E1D9221DCF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87398" y="10209105"/>
            <a:ext cx="914400" cy="914400"/>
          </a:xfrm>
          <a:prstGeom prst="rect">
            <a:avLst/>
          </a:prstGeom>
        </p:spPr>
      </p:pic>
      <p:pic>
        <p:nvPicPr>
          <p:cNvPr id="61" name="Graphique 60" descr="Porte-documents avec un remplissage uni">
            <a:extLst>
              <a:ext uri="{FF2B5EF4-FFF2-40B4-BE49-F238E27FC236}">
                <a16:creationId xmlns:a16="http://schemas.microsoft.com/office/drawing/2014/main" id="{611CFF48-10F7-4956-2F94-11A301F19F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910335" y="14208005"/>
            <a:ext cx="914400" cy="914400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ABB4F1B6-7C78-8C85-3F8F-A48AC20EE986}"/>
              </a:ext>
            </a:extLst>
          </p:cNvPr>
          <p:cNvSpPr txBox="1"/>
          <p:nvPr/>
        </p:nvSpPr>
        <p:spPr>
          <a:xfrm>
            <a:off x="6538628" y="15211103"/>
            <a:ext cx="1657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16"/>
              </a:rPr>
              <a:t>Descriptif usages </a:t>
            </a:r>
            <a:br>
              <a:rPr lang="fr-FR" sz="1400">
                <a:hlinkClick r:id="rId16"/>
              </a:rPr>
            </a:br>
            <a:r>
              <a:rPr lang="fr-FR" sz="1400" err="1">
                <a:hlinkClick r:id="rId16"/>
              </a:rPr>
              <a:t>ViaTrajectoire</a:t>
            </a:r>
            <a:endParaRPr lang="fr-FR" sz="1400"/>
          </a:p>
        </p:txBody>
      </p:sp>
      <p:pic>
        <p:nvPicPr>
          <p:cNvPr id="72" name="Image 71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127E62B4-631A-9C68-100B-08A6F8DB430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33197" y="4925942"/>
            <a:ext cx="1899243" cy="473709"/>
          </a:xfrm>
          <a:prstGeom prst="rect">
            <a:avLst/>
          </a:prstGeom>
        </p:spPr>
      </p:pic>
      <p:pic>
        <p:nvPicPr>
          <p:cNvPr id="2" name="Graphique 1" descr="Clap avec un remplissage uni">
            <a:extLst>
              <a:ext uri="{FF2B5EF4-FFF2-40B4-BE49-F238E27FC236}">
                <a16:creationId xmlns:a16="http://schemas.microsoft.com/office/drawing/2014/main" id="{60061B66-0503-9E80-0EA3-11F6CD7D2F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895426" y="14309184"/>
            <a:ext cx="914400" cy="9144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7AC4E6-C007-486E-3EEB-1A6551E4A625}"/>
              </a:ext>
            </a:extLst>
          </p:cNvPr>
          <p:cNvSpPr txBox="1"/>
          <p:nvPr/>
        </p:nvSpPr>
        <p:spPr>
          <a:xfrm>
            <a:off x="2878773" y="15205487"/>
            <a:ext cx="280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hlinkClick r:id="rId20"/>
              </a:rPr>
              <a:t>Vidéo présentation de l’outil</a:t>
            </a:r>
            <a:r>
              <a:rPr lang="fr-FR" sz="1400"/>
              <a:t> pour médecine de ville</a:t>
            </a:r>
          </a:p>
        </p:txBody>
      </p:sp>
      <p:pic>
        <p:nvPicPr>
          <p:cNvPr id="9" name="Graphique 8" descr="Questions avec un remplissage uni">
            <a:extLst>
              <a:ext uri="{FF2B5EF4-FFF2-40B4-BE49-F238E27FC236}">
                <a16:creationId xmlns:a16="http://schemas.microsoft.com/office/drawing/2014/main" id="{38C6DE17-DE3A-0703-2D1C-1D717FE3C7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48918" y="12155731"/>
            <a:ext cx="914400" cy="9144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8A07A94-3879-050D-429D-5C8B7A4BF304}"/>
              </a:ext>
            </a:extLst>
          </p:cNvPr>
          <p:cNvSpPr txBox="1"/>
          <p:nvPr/>
        </p:nvSpPr>
        <p:spPr>
          <a:xfrm>
            <a:off x="913724" y="13130324"/>
            <a:ext cx="1701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21"/>
              </a:rPr>
              <a:t>FAQ </a:t>
            </a:r>
            <a:r>
              <a:rPr lang="fr-FR" sz="1400" err="1">
                <a:hlinkClick r:id="rId21"/>
              </a:rPr>
              <a:t>ViaTrajectoire</a:t>
            </a:r>
            <a:br>
              <a:rPr lang="fr-FR" sz="1400">
                <a:hlinkClick r:id="rId21"/>
              </a:rPr>
            </a:br>
            <a:r>
              <a:rPr lang="fr-FR" sz="1400">
                <a:hlinkClick r:id="rId21"/>
              </a:rPr>
              <a:t>Grand-âge</a:t>
            </a:r>
            <a:endParaRPr lang="fr-FR" sz="1400"/>
          </a:p>
        </p:txBody>
      </p:sp>
      <p:pic>
        <p:nvPicPr>
          <p:cNvPr id="12" name="Graphique 11" descr="Questions avec un remplissage uni">
            <a:extLst>
              <a:ext uri="{FF2B5EF4-FFF2-40B4-BE49-F238E27FC236}">
                <a16:creationId xmlns:a16="http://schemas.microsoft.com/office/drawing/2014/main" id="{81921B7C-842E-9824-5C93-4C3ED957DD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9556" y="12155731"/>
            <a:ext cx="914400" cy="9144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5769790-E04B-30EB-52B7-520967E0A9DD}"/>
              </a:ext>
            </a:extLst>
          </p:cNvPr>
          <p:cNvSpPr txBox="1"/>
          <p:nvPr/>
        </p:nvSpPr>
        <p:spPr>
          <a:xfrm>
            <a:off x="3544362" y="13130324"/>
            <a:ext cx="1701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22"/>
              </a:rPr>
              <a:t>FAQ ViaTrajectoire</a:t>
            </a:r>
            <a:br>
              <a:rPr lang="fr-FR" sz="1400">
                <a:hlinkClick r:id="rId22"/>
              </a:rPr>
            </a:br>
            <a:r>
              <a:rPr lang="fr-FR" sz="1400">
                <a:hlinkClick r:id="rId22"/>
              </a:rPr>
              <a:t>Handicap</a:t>
            </a:r>
            <a:endParaRPr lang="fr-FR" sz="1400"/>
          </a:p>
        </p:txBody>
      </p:sp>
      <p:pic>
        <p:nvPicPr>
          <p:cNvPr id="18" name="Graphique 17" descr="Questions avec un remplissage uni">
            <a:extLst>
              <a:ext uri="{FF2B5EF4-FFF2-40B4-BE49-F238E27FC236}">
                <a16:creationId xmlns:a16="http://schemas.microsoft.com/office/drawing/2014/main" id="{F041F8A6-41B9-A96D-3268-1D0E177D0B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34758" y="12155731"/>
            <a:ext cx="914400" cy="9144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F30D5AC-DF5E-1CD6-B23E-1A61AF5AE8B7}"/>
              </a:ext>
            </a:extLst>
          </p:cNvPr>
          <p:cNvSpPr txBox="1"/>
          <p:nvPr/>
        </p:nvSpPr>
        <p:spPr>
          <a:xfrm>
            <a:off x="6399564" y="13130324"/>
            <a:ext cx="1701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23"/>
              </a:rPr>
              <a:t>FAQ </a:t>
            </a:r>
            <a:r>
              <a:rPr lang="fr-FR" sz="1400" err="1">
                <a:hlinkClick r:id="rId23"/>
              </a:rPr>
              <a:t>ViaTrajectoire</a:t>
            </a:r>
            <a:br>
              <a:rPr lang="fr-FR" sz="1400">
                <a:hlinkClick r:id="rId23"/>
              </a:rPr>
            </a:br>
            <a:r>
              <a:rPr lang="fr-FR" sz="1400">
                <a:hlinkClick r:id="rId23"/>
              </a:rPr>
              <a:t>Sanitaire</a:t>
            </a:r>
            <a:endParaRPr lang="fr-FR" sz="1400"/>
          </a:p>
        </p:txBody>
      </p:sp>
      <p:pic>
        <p:nvPicPr>
          <p:cNvPr id="4" name="Graphique 3" descr="Porte-documents avec un remplissage uni">
            <a:extLst>
              <a:ext uri="{FF2B5EF4-FFF2-40B4-BE49-F238E27FC236}">
                <a16:creationId xmlns:a16="http://schemas.microsoft.com/office/drawing/2014/main" id="{256C4978-7A10-012C-4F60-9774B6D367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248918" y="14244496"/>
            <a:ext cx="914400" cy="9144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C61296-4F36-BF7F-95F2-EBDF76C726D0}"/>
              </a:ext>
            </a:extLst>
          </p:cNvPr>
          <p:cNvSpPr txBox="1"/>
          <p:nvPr/>
        </p:nvSpPr>
        <p:spPr>
          <a:xfrm>
            <a:off x="827519" y="15247594"/>
            <a:ext cx="1757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24"/>
              </a:rPr>
              <a:t>Kit communication</a:t>
            </a:r>
          </a:p>
          <a:p>
            <a:pPr algn="ctr"/>
            <a:r>
              <a:rPr lang="fr-FR" sz="1400" err="1">
                <a:hlinkClick r:id="rId24"/>
              </a:rPr>
              <a:t>ViaTrajectoire</a:t>
            </a:r>
            <a:endParaRPr lang="fr-FR" sz="1400"/>
          </a:p>
        </p:txBody>
      </p:sp>
      <p:pic>
        <p:nvPicPr>
          <p:cNvPr id="7" name="Graphique 6" descr="Création de récits avec un remplissage uni">
            <a:extLst>
              <a:ext uri="{FF2B5EF4-FFF2-40B4-BE49-F238E27FC236}">
                <a16:creationId xmlns:a16="http://schemas.microsoft.com/office/drawing/2014/main" id="{046ACCC3-2AD4-E2BF-BF19-40D96B3EC5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94185" y="10171218"/>
            <a:ext cx="914400" cy="9144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B0118D-8AE7-DB07-89A3-E2DD7CB9E474}"/>
              </a:ext>
            </a:extLst>
          </p:cNvPr>
          <p:cNvSpPr txBox="1"/>
          <p:nvPr/>
        </p:nvSpPr>
        <p:spPr>
          <a:xfrm>
            <a:off x="8598998" y="11190981"/>
            <a:ext cx="22824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>
                <a:hlinkClick r:id="rId25"/>
              </a:rPr>
              <a:t>Newsletter Orientation</a:t>
            </a:r>
            <a:endParaRPr lang="fr-FR" sz="1400"/>
          </a:p>
        </p:txBody>
      </p:sp>
      <p:pic>
        <p:nvPicPr>
          <p:cNvPr id="24" name="Graphique 23" descr="Création de récits avec un remplissage uni">
            <a:extLst>
              <a:ext uri="{FF2B5EF4-FFF2-40B4-BE49-F238E27FC236}">
                <a16:creationId xmlns:a16="http://schemas.microsoft.com/office/drawing/2014/main" id="{D103E24E-D92D-2346-00FB-984BD9DBAE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41214" y="14169101"/>
            <a:ext cx="914400" cy="9144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EAABB8B-55C1-0CC6-3C40-1F9EF7E3D0E1}"/>
              </a:ext>
            </a:extLst>
          </p:cNvPr>
          <p:cNvSpPr txBox="1"/>
          <p:nvPr/>
        </p:nvSpPr>
        <p:spPr>
          <a:xfrm>
            <a:off x="8496194" y="15098405"/>
            <a:ext cx="2282402" cy="1038701"/>
          </a:xfrm>
          <a:prstGeom prst="ellipse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400"/>
              <a:t>Cartes des objections</a:t>
            </a:r>
          </a:p>
          <a:p>
            <a:pPr algn="ctr"/>
            <a:r>
              <a:rPr lang="fr-FR" sz="1400" err="1"/>
              <a:t>ViaTrajectoire</a:t>
            </a:r>
            <a:endParaRPr lang="fr-FR" sz="140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FB72E86-6C7C-8A46-06AC-1732FC2FC161}"/>
              </a:ext>
            </a:extLst>
          </p:cNvPr>
          <p:cNvSpPr txBox="1"/>
          <p:nvPr/>
        </p:nvSpPr>
        <p:spPr>
          <a:xfrm>
            <a:off x="4039764" y="11235299"/>
            <a:ext cx="1351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>
                <a:hlinkClick r:id="rId26"/>
              </a:rPr>
              <a:t>Playlist vidéos</a:t>
            </a:r>
            <a:endParaRPr lang="fr-FR" sz="1400"/>
          </a:p>
        </p:txBody>
      </p:sp>
      <p:pic>
        <p:nvPicPr>
          <p:cNvPr id="27" name="Image 26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728E0BA1-A25E-F37A-D26E-25F643DF0CE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88" y="591601"/>
            <a:ext cx="3176022" cy="5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371EDCA-830F-7107-4D26-6FF60769C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356025"/>
              </p:ext>
            </p:extLst>
          </p:nvPr>
        </p:nvGraphicFramePr>
        <p:xfrm>
          <a:off x="527499" y="2103378"/>
          <a:ext cx="10347864" cy="650694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574570">
                  <a:extLst>
                    <a:ext uri="{9D8B030D-6E8A-4147-A177-3AD203B41FA5}">
                      <a16:colId xmlns:a16="http://schemas.microsoft.com/office/drawing/2014/main" val="26538986"/>
                    </a:ext>
                  </a:extLst>
                </a:gridCol>
                <a:gridCol w="1187669">
                  <a:extLst>
                    <a:ext uri="{9D8B030D-6E8A-4147-A177-3AD203B41FA5}">
                      <a16:colId xmlns:a16="http://schemas.microsoft.com/office/drawing/2014/main" val="3274103917"/>
                    </a:ext>
                  </a:extLst>
                </a:gridCol>
                <a:gridCol w="2307062">
                  <a:extLst>
                    <a:ext uri="{9D8B030D-6E8A-4147-A177-3AD203B41FA5}">
                      <a16:colId xmlns:a16="http://schemas.microsoft.com/office/drawing/2014/main" val="1741279808"/>
                    </a:ext>
                  </a:extLst>
                </a:gridCol>
                <a:gridCol w="2768403">
                  <a:extLst>
                    <a:ext uri="{9D8B030D-6E8A-4147-A177-3AD203B41FA5}">
                      <a16:colId xmlns:a16="http://schemas.microsoft.com/office/drawing/2014/main" val="3116088750"/>
                    </a:ext>
                  </a:extLst>
                </a:gridCol>
                <a:gridCol w="2510160">
                  <a:extLst>
                    <a:ext uri="{9D8B030D-6E8A-4147-A177-3AD203B41FA5}">
                      <a16:colId xmlns:a16="http://schemas.microsoft.com/office/drawing/2014/main" val="1436337667"/>
                    </a:ext>
                  </a:extLst>
                </a:gridCol>
              </a:tblGrid>
              <a:tr h="267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SERVICE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37" marR="504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NOM OUTIL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37" marR="504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CIBLES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37" marR="504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Avantages concurrentiels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37" marR="504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Tendance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37" marR="50437" marT="0" marB="0" anchor="ctr"/>
                </a:tc>
                <a:extLst>
                  <a:ext uri="{0D108BD9-81ED-4DB2-BD59-A6C34878D82A}">
                    <a16:rowId xmlns:a16="http://schemas.microsoft.com/office/drawing/2014/main" val="2817206284"/>
                  </a:ext>
                </a:extLst>
              </a:tr>
              <a:tr h="6639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Grand-âge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Grand âge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Adresseurs : Usagers, médecine de ville, Accompagnants médico-sociaux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Receveurs : 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+mn-lt"/>
                          <a:ea typeface="Open Sans"/>
                          <a:cs typeface="Times New Roman"/>
                        </a:rPr>
                        <a:t>ESMS PA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Pas de concurrent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Gratuit et offre exhaustive, à jour, centralisation des démarches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Dossier màj à tout moment par le médecin traitant et/ou usager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Ouvert au grand public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Utilisation effective (50% bonne utilisation)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Enjeux de qualité et exclusivité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16 760 dossiers reçus Grand-Âge (+40% par rapport à 2023)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2942035"/>
                  </a:ext>
                </a:extLst>
              </a:tr>
              <a:tr h="21768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Annuaires ou listes (web)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Usagers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Visibilité ! Doctolib (mode partenariat)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663909"/>
                  </a:ext>
                </a:extLst>
              </a:tr>
              <a:tr h="300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Sanitaire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Sanitaire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Receveurs : 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Adresseurs : médecine de ville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Obligatoire, financée par l’ARS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En hausse (+50% de dossiers créés par rapport à 2023)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Nouvelles orientations / obligation : PSY, Précarité, Obligation VT pour PRADO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433750"/>
                  </a:ext>
                </a:extLst>
              </a:tr>
              <a:tr h="6831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Handicap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Handicap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Receveurs : ESSMS PH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Adresseurs : ESSMS PH, MDPH, Usagers, Accompagnants pro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Unique sur le marché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Ouvert au grand public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En hausse (+57% de dossiers créés par rapport à 2023)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DUA généralisé depuis mai 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212207"/>
                  </a:ext>
                </a:extLst>
              </a:tr>
              <a:tr h="663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Hospitalisation non programmée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HNP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Receveurs : ES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Adresseurs : Médecine de ville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Soutenu par l’ORU, ARS, à la demande du terrain et Bed Management. Cibles déjà utilisateurs du module Sanitaire et Grand âge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Expérimentation reprise par le </a:t>
                      </a: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GRADeS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 et en cours de généralisation sur l’Occitanie – Décision à l’été 2026 sur le maintien ou non du module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3967910"/>
                  </a:ext>
                </a:extLst>
              </a:tr>
              <a:tr h="440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Domicile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Domicile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Receveurs : Services Autonomie à Domicile (SAD)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Adresseurs : ES,  accompagnants professionnels (à partir de janvier)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usagers (printemps 2026)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Orientation des patients vers un service à domicile, centralisée via ViaTrajectoire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Gain de temps pour les établissements receveurs et adresseurs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Très attendu par les libéraux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Déploiement en 2026 ; cadrage T4 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1568060"/>
                  </a:ext>
                </a:extLst>
              </a:tr>
              <a:tr h="7224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Troubles du </a:t>
                      </a:r>
                      <a:r>
                        <a:rPr lang="fr-FR" sz="1100" b="1" err="1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Neuro-Développement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TND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Adresseurs : ES, Médecins libéraux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Receveurs : PCO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Financé et porté par l’ARS au niveau national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Intégration nouvelle cible 7-12 ans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Déployé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Elargissement en cours 7-12 ans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Redynamisation des usages initiée Aveyron &amp; Tarn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1526915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603299" y="1009071"/>
            <a:ext cx="775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Analyse de marché en Occitanie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6334600" y="1307742"/>
            <a:ext cx="4261722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2877" y="1307742"/>
            <a:ext cx="41892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Argumentaires et supports existants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cibles</a:t>
            </a:r>
          </a:p>
        </p:txBody>
      </p:sp>
      <p:pic>
        <p:nvPicPr>
          <p:cNvPr id="5" name="Graphique 4" descr="Mégaphone avec un remplissage uni">
            <a:extLst>
              <a:ext uri="{FF2B5EF4-FFF2-40B4-BE49-F238E27FC236}">
                <a16:creationId xmlns:a16="http://schemas.microsoft.com/office/drawing/2014/main" id="{B0E6DA7F-D143-AC06-E037-17292DCB3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9029" y="12484384"/>
            <a:ext cx="658299" cy="65829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EEE3392-5529-E731-6476-10F21A7A2DE1}"/>
              </a:ext>
            </a:extLst>
          </p:cNvPr>
          <p:cNvSpPr txBox="1"/>
          <p:nvPr/>
        </p:nvSpPr>
        <p:spPr>
          <a:xfrm>
            <a:off x="1348079" y="125408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Opportunités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C1DBE69-55AF-419A-0D9F-6B38161FEED1}"/>
              </a:ext>
            </a:extLst>
          </p:cNvPr>
          <p:cNvCxnSpPr>
            <a:cxnSpLocks/>
          </p:cNvCxnSpPr>
          <p:nvPr/>
        </p:nvCxnSpPr>
        <p:spPr>
          <a:xfrm>
            <a:off x="-1396" y="12839555"/>
            <a:ext cx="41892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97EC022-51FF-A36A-FC94-21ED100F41DF}"/>
              </a:ext>
            </a:extLst>
          </p:cNvPr>
          <p:cNvSpPr txBox="1"/>
          <p:nvPr/>
        </p:nvSpPr>
        <p:spPr>
          <a:xfrm>
            <a:off x="1064292" y="9656215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Forces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0BDA8A3-EF98-996F-8D97-FC5D6DA9DE74}"/>
              </a:ext>
            </a:extLst>
          </p:cNvPr>
          <p:cNvCxnSpPr>
            <a:cxnSpLocks/>
          </p:cNvCxnSpPr>
          <p:nvPr/>
        </p:nvCxnSpPr>
        <p:spPr>
          <a:xfrm>
            <a:off x="5574374" y="9912974"/>
            <a:ext cx="28634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3685078-8532-12E0-56EE-D1C257F926FB}"/>
              </a:ext>
            </a:extLst>
          </p:cNvPr>
          <p:cNvCxnSpPr>
            <a:cxnSpLocks/>
          </p:cNvCxnSpPr>
          <p:nvPr/>
        </p:nvCxnSpPr>
        <p:spPr>
          <a:xfrm>
            <a:off x="2151" y="9912974"/>
            <a:ext cx="36329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74484AE5-4441-0DDE-48B6-360667E1ECEE}"/>
              </a:ext>
            </a:extLst>
          </p:cNvPr>
          <p:cNvSpPr txBox="1"/>
          <p:nvPr/>
        </p:nvSpPr>
        <p:spPr>
          <a:xfrm>
            <a:off x="6662384" y="9656215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Faiblesses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6830C86-6995-8241-BE41-FA39D3D81134}"/>
              </a:ext>
            </a:extLst>
          </p:cNvPr>
          <p:cNvSpPr txBox="1"/>
          <p:nvPr/>
        </p:nvSpPr>
        <p:spPr>
          <a:xfrm>
            <a:off x="463776" y="10269685"/>
            <a:ext cx="4315053" cy="2461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Pas de concurrents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Fiabilité d’un outil numérique public national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Efficacité d’une gouvernance nationale (ANS)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Forte notoriété et légitimité terrain : offre conçue et portée par toutes les régions pour au moins 1 module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Interopérabilité avec les DPI, DUI (ESMS), Ameli Pro et Doctolib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ea typeface="Open Sans"/>
                <a:cs typeface="Times New Roman"/>
              </a:rPr>
              <a:t>Assistance particuliers directe et gérée par le GRADeS e-santé Occitanie (CDS)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sz="1200">
              <a:solidFill>
                <a:srgbClr val="52646D"/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Graphique 30" descr="Culturiste avec un remplissage uni">
            <a:extLst>
              <a:ext uri="{FF2B5EF4-FFF2-40B4-BE49-F238E27FC236}">
                <a16:creationId xmlns:a16="http://schemas.microsoft.com/office/drawing/2014/main" id="{784983DE-0DA1-5DB9-6490-0405ED7CDD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5323" y="9565440"/>
            <a:ext cx="695066" cy="695066"/>
          </a:xfrm>
          <a:prstGeom prst="rect">
            <a:avLst/>
          </a:prstGeom>
        </p:spPr>
      </p:pic>
      <p:pic>
        <p:nvPicPr>
          <p:cNvPr id="35" name="Graphique 34" descr="Visage triste à remplissage solide avec un remplissage uni">
            <a:extLst>
              <a:ext uri="{FF2B5EF4-FFF2-40B4-BE49-F238E27FC236}">
                <a16:creationId xmlns:a16="http://schemas.microsoft.com/office/drawing/2014/main" id="{21C982F4-66C9-3A89-ED26-4FF41A84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984358" y="9607262"/>
            <a:ext cx="632315" cy="632315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031B1CDC-CC2F-D151-98A3-49853809D965}"/>
              </a:ext>
            </a:extLst>
          </p:cNvPr>
          <p:cNvSpPr txBox="1"/>
          <p:nvPr/>
        </p:nvSpPr>
        <p:spPr>
          <a:xfrm>
            <a:off x="6820282" y="125408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Menaces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22D2111-F278-B316-4246-9055D2644DE1}"/>
              </a:ext>
            </a:extLst>
          </p:cNvPr>
          <p:cNvSpPr txBox="1"/>
          <p:nvPr/>
        </p:nvSpPr>
        <p:spPr>
          <a:xfrm>
            <a:off x="5574374" y="13166845"/>
            <a:ext cx="4667209" cy="1466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Accès usagers dépendants de la couverture et des compétences numériques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Promotion grand public et auprès des médecins libéraux dépendante des conseils départementaux et de la CPAM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</a:rPr>
              <a:t>Contraintes liées à la généralisation de l’authentification forte (obligation réglementaire)</a:t>
            </a:r>
          </a:p>
          <a:p>
            <a:pPr>
              <a:lnSpc>
                <a:spcPct val="107000"/>
              </a:lnSpc>
            </a:pPr>
            <a:endParaRPr lang="fr-FR" sz="1200">
              <a:solidFill>
                <a:srgbClr val="52646D"/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6" name="Graphique 45" descr="Risque biologique avec un remplissage uni">
            <a:extLst>
              <a:ext uri="{FF2B5EF4-FFF2-40B4-BE49-F238E27FC236}">
                <a16:creationId xmlns:a16="http://schemas.microsoft.com/office/drawing/2014/main" id="{DE130272-266B-9949-37F1-F173A548AB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134217" y="12473345"/>
            <a:ext cx="658297" cy="658297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6DCD4A1C-4D21-004E-F591-65748761F61D}"/>
              </a:ext>
            </a:extLst>
          </p:cNvPr>
          <p:cNvSpPr txBox="1"/>
          <p:nvPr/>
        </p:nvSpPr>
        <p:spPr>
          <a:xfrm>
            <a:off x="421797" y="13166845"/>
            <a:ext cx="4875417" cy="25577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/>
                <a:ea typeface="Open Sans"/>
                <a:cs typeface="Times New Roman"/>
              </a:rPr>
              <a:t>Ouverture aux particuliers des modules Grand âge et handicap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/>
                <a:ea typeface="Open Sans"/>
                <a:cs typeface="Times New Roman"/>
              </a:rPr>
              <a:t>Généralisation du DUA (Handicap) dans toute l’Occitanie en 2025</a:t>
            </a:r>
            <a:endParaRPr lang="fr-FR" sz="1200">
              <a:solidFill>
                <a:srgbClr val="52646D"/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/>
                <a:ea typeface="Open Sans"/>
                <a:cs typeface="Times New Roman"/>
              </a:rPr>
              <a:t>Satisfaction utilisateurs en Occitanie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/>
                <a:ea typeface="Open Sans"/>
                <a:cs typeface="Times New Roman"/>
              </a:rPr>
              <a:t>Partenariat avec Doctolib sur le Grand Âge (en cours)</a:t>
            </a:r>
            <a:endParaRPr lang="fr-FR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/>
                <a:ea typeface="Open Sans"/>
                <a:cs typeface="Times New Roman"/>
              </a:rPr>
              <a:t>Déploiement de VT Hospitalisation non programmée par l’Assurance Maladie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  <a:sym typeface="Wingdings" panose="05000000000000000000" pitchFamily="2" charset="2"/>
              </a:rPr>
              <a:t>Intégration orientation psychiatrie dans le module sanitaire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  <a:sym typeface="Wingdings" panose="05000000000000000000" pitchFamily="2" charset="2"/>
              </a:rPr>
              <a:t>Arrivée d’un nouveau module : domicile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  <a:sym typeface="Wingdings" panose="05000000000000000000" pitchFamily="2" charset="2"/>
              </a:rPr>
              <a:t>Nouvelle possibilité d’orientation : précarité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</a:rPr>
              <a:t>Obligation d’utiliser VT pour les demandes PRADO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</a:rPr>
              <a:t>Promotion de l’interopérabilité avec les DPI et DUI (ESMS)</a:t>
            </a:r>
            <a:endParaRPr lang="fr-FR" sz="1200">
              <a:solidFill>
                <a:srgbClr val="52646D"/>
              </a:solidFill>
              <a:latin typeface="Open Sans"/>
              <a:ea typeface="Open Sans"/>
              <a:cs typeface="Times New Roman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D61E438-C301-3E45-C0E3-0BB77C4FF990}"/>
              </a:ext>
            </a:extLst>
          </p:cNvPr>
          <p:cNvCxnSpPr>
            <a:cxnSpLocks/>
          </p:cNvCxnSpPr>
          <p:nvPr/>
        </p:nvCxnSpPr>
        <p:spPr>
          <a:xfrm>
            <a:off x="5560689" y="12839555"/>
            <a:ext cx="36329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174B8BB3-41A9-12B9-6207-39C53466D6E8}"/>
              </a:ext>
            </a:extLst>
          </p:cNvPr>
          <p:cNvSpPr txBox="1"/>
          <p:nvPr/>
        </p:nvSpPr>
        <p:spPr>
          <a:xfrm>
            <a:off x="5560689" y="10284562"/>
            <a:ext cx="4598161" cy="67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Fiabilité des données à améliorer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52646D"/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Perception de contrainte administrative imposée par l’Etat (en particulier les libéraux)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1B861D-5445-5B82-65E7-FDF599E50AB6}"/>
              </a:ext>
            </a:extLst>
          </p:cNvPr>
          <p:cNvSpPr txBox="1"/>
          <p:nvPr/>
        </p:nvSpPr>
        <p:spPr>
          <a:xfrm>
            <a:off x="669758" y="1550938"/>
            <a:ext cx="957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>
                <a:solidFill>
                  <a:srgbClr val="465A75"/>
                </a:solidFill>
                <a:effectLst/>
                <a:latin typeface="Open Sans" panose="020B0606030504020204" pitchFamily="34" charset="0"/>
              </a:rPr>
              <a:t>Cette analyse de marché fournit des informations sur le secteur de la télésanté et imagerie en Occitanie : les services existants, les professionnels médicaux qui utilisent ces services, nos concurrents et la tendance du marché.</a:t>
            </a:r>
            <a:endParaRPr lang="fr-FR" sz="1200"/>
          </a:p>
        </p:txBody>
      </p:sp>
      <p:sp>
        <p:nvSpPr>
          <p:cNvPr id="8" name="Rectangle : coins arrondis 7">
            <a:hlinkClick r:id="rId10"/>
            <a:extLst>
              <a:ext uri="{FF2B5EF4-FFF2-40B4-BE49-F238E27FC236}">
                <a16:creationId xmlns:a16="http://schemas.microsoft.com/office/drawing/2014/main" id="{05EDBA11-DF48-504A-DDFA-7203E2FF0C12}"/>
              </a:ext>
            </a:extLst>
          </p:cNvPr>
          <p:cNvSpPr/>
          <p:nvPr/>
        </p:nvSpPr>
        <p:spPr>
          <a:xfrm>
            <a:off x="3698045" y="8669073"/>
            <a:ext cx="4598161" cy="504731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>
                <a:solidFill>
                  <a:schemeClr val="bg1"/>
                </a:solidFill>
                <a:latin typeface="+mj-l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Lire la newsletter pour plus d’infos sur les usages</a:t>
            </a:r>
          </a:p>
        </p:txBody>
      </p:sp>
      <p:pic>
        <p:nvPicPr>
          <p:cNvPr id="9" name="Graphique 8" descr="Curseur avec un remplissage uni">
            <a:extLst>
              <a:ext uri="{FF2B5EF4-FFF2-40B4-BE49-F238E27FC236}">
                <a16:creationId xmlns:a16="http://schemas.microsoft.com/office/drawing/2014/main" id="{8870F825-871F-8FF3-6BDF-48208512EB6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32756" y="9121128"/>
            <a:ext cx="526901" cy="5269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9D47817-0C7A-2B74-BEC5-B96ECE92FC4B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e 10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05B26AE8-0E67-685C-9283-99AEE164B1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6" y="187085"/>
            <a:ext cx="2530549" cy="83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1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603299" y="894096"/>
            <a:ext cx="7758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Positionnement de nos services </a:t>
            </a:r>
          </a:p>
          <a:p>
            <a:r>
              <a:rPr lang="fr-FR" sz="2800" b="1">
                <a:solidFill>
                  <a:schemeClr val="accent3"/>
                </a:solidFill>
                <a:latin typeface="Quicksand" pitchFamily="2" charset="0"/>
              </a:rPr>
              <a:t>en Occitanie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6334600" y="1192767"/>
            <a:ext cx="4261722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2877" y="1192767"/>
            <a:ext cx="41892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Argumentaires et supports existants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cibles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D2549DA-9B01-F9D5-692B-49EB690C1BAA}"/>
              </a:ext>
            </a:extLst>
          </p:cNvPr>
          <p:cNvSpPr txBox="1"/>
          <p:nvPr/>
        </p:nvSpPr>
        <p:spPr>
          <a:xfrm>
            <a:off x="1391422" y="13055958"/>
            <a:ext cx="4599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accent5"/>
                </a:solidFill>
                <a:latin typeface="Quicksand" pitchFamily="2" charset="0"/>
              </a:rPr>
              <a:t>Cibles prioritaires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CFC1798A-A768-158E-6CC5-62D2E85CA732}"/>
              </a:ext>
            </a:extLst>
          </p:cNvPr>
          <p:cNvSpPr txBox="1"/>
          <p:nvPr/>
        </p:nvSpPr>
        <p:spPr>
          <a:xfrm>
            <a:off x="833484" y="13600425"/>
            <a:ext cx="4731561" cy="31628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sz="1100">
                <a:latin typeface="Open Sans"/>
                <a:ea typeface="Open Sans"/>
                <a:cs typeface="Open Sans"/>
                <a:sym typeface="Wingdings" panose="05000000000000000000" pitchFamily="2" charset="2"/>
              </a:rPr>
              <a:t> ViaTrajectoire – Module Handicap :</a:t>
            </a:r>
            <a:br>
              <a:rPr lang="fr-FR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1100" b="1" u="none">
                <a:solidFill>
                  <a:schemeClr val="accent5"/>
                </a:solidFill>
                <a:effectLst/>
              </a:rPr>
              <a:t>ESMS </a:t>
            </a:r>
            <a:r>
              <a:rPr lang="fr-FR" sz="1100" b="1">
                <a:solidFill>
                  <a:schemeClr val="accent5"/>
                </a:solidFill>
              </a:rPr>
              <a:t>Handicap, </a:t>
            </a:r>
            <a:r>
              <a:rPr lang="fr-FR" sz="1100" b="1" u="none">
                <a:solidFill>
                  <a:schemeClr val="accent5"/>
                </a:solidFill>
                <a:effectLst/>
                <a:latin typeface="Open Sans"/>
                <a:ea typeface="Open Sans"/>
                <a:cs typeface="Times New Roman"/>
              </a:rPr>
              <a:t>Aidants professionnels </a:t>
            </a:r>
            <a:br>
              <a:rPr lang="fr-FR" sz="1100" b="1" u="none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fr-FR" sz="1100" b="1" u="none">
                <a:solidFill>
                  <a:schemeClr val="accent5"/>
                </a:solidFill>
                <a:effectLst/>
                <a:latin typeface="Open Sans"/>
                <a:ea typeface="Open Sans"/>
                <a:cs typeface="Times New Roman"/>
              </a:rPr>
              <a:t>Usagers et aidants particuliers Handicap</a:t>
            </a:r>
            <a:r>
              <a:rPr lang="fr-FR" sz="1100" b="1">
                <a:solidFill>
                  <a:schemeClr val="accent5"/>
                </a:solidFill>
                <a:latin typeface="Open Sans"/>
                <a:ea typeface="Open Sans"/>
                <a:cs typeface="Times New Roman"/>
              </a:rPr>
              <a:t> </a:t>
            </a:r>
            <a:endParaRPr lang="fr-FR" sz="1100" b="1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fr-FR" sz="1100" b="1">
              <a:solidFill>
                <a:srgbClr val="E5134C"/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100">
                <a:latin typeface="Open Sans"/>
                <a:ea typeface="Open Sans"/>
                <a:cs typeface="Open Sans"/>
                <a:sym typeface="Wingdings" panose="05000000000000000000" pitchFamily="2" charset="2"/>
              </a:rPr>
              <a:t> ViaTrajectoire – Module Grand âge :</a:t>
            </a:r>
            <a:br>
              <a:rPr lang="fr-FR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1100" b="1" u="none">
                <a:solidFill>
                  <a:schemeClr val="accent5"/>
                </a:solidFill>
                <a:effectLst/>
              </a:rPr>
              <a:t>ESMS Grand-âge (départements </a:t>
            </a:r>
            <a:r>
              <a:rPr lang="fr-FR" sz="1100" b="1">
                <a:solidFill>
                  <a:schemeClr val="accent5"/>
                </a:solidFill>
                <a:highlight>
                  <a:srgbClr val="FFFF00"/>
                </a:highlight>
              </a:rPr>
              <a:t>09, 30, 82, 31</a:t>
            </a:r>
            <a:r>
              <a:rPr lang="fr-FR" sz="1100" b="1" u="none">
                <a:solidFill>
                  <a:schemeClr val="accent5"/>
                </a:solidFill>
                <a:effectLst/>
              </a:rPr>
              <a:t>)</a:t>
            </a:r>
            <a:endParaRPr lang="fr-FR" sz="1100" b="1" u="none">
              <a:solidFill>
                <a:schemeClr val="accent5"/>
              </a:solidFill>
              <a:effectLst/>
              <a:ea typeface="Open Sans"/>
              <a:cs typeface="Open Sans"/>
            </a:endParaRPr>
          </a:p>
          <a:p>
            <a:pPr lvl="0">
              <a:lnSpc>
                <a:spcPct val="107000"/>
              </a:lnSpc>
            </a:pPr>
            <a:r>
              <a:rPr lang="fr-FR" sz="1100" b="1" u="none">
                <a:solidFill>
                  <a:schemeClr val="accent5"/>
                </a:solidFill>
                <a:effectLst/>
                <a:latin typeface="Open Sans"/>
                <a:ea typeface="Open Sans"/>
                <a:cs typeface="Times New Roman"/>
              </a:rPr>
              <a:t>Usagers et aidants particuliers Personnes âgées</a:t>
            </a:r>
          </a:p>
          <a:p>
            <a:pPr>
              <a:lnSpc>
                <a:spcPct val="107000"/>
              </a:lnSpc>
            </a:pPr>
            <a:endParaRPr lang="fr-FR" sz="1100" b="1">
              <a:solidFill>
                <a:srgbClr val="E5134C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à"/>
            </a:pPr>
            <a:r>
              <a:rPr lang="fr-FR" sz="1100">
                <a:highlight>
                  <a:srgbClr val="FFFF00"/>
                </a:highlight>
                <a:ea typeface="Open Sans"/>
                <a:cs typeface="Open Sans"/>
                <a:sym typeface="Wingdings" panose="05000000000000000000" pitchFamily="2" charset="2"/>
              </a:rPr>
              <a:t>ViaTrajectoire – Module TND :</a:t>
            </a:r>
            <a:br>
              <a:rPr lang="fr-FR" sz="110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1100" b="1">
                <a:solidFill>
                  <a:schemeClr val="accent5"/>
                </a:solidFill>
                <a:highlight>
                  <a:srgbClr val="FFFF00"/>
                </a:highlight>
              </a:rPr>
              <a:t>PCO, Enseignants, Famille</a:t>
            </a:r>
          </a:p>
          <a:p>
            <a:pPr>
              <a:lnSpc>
                <a:spcPct val="107000"/>
              </a:lnSpc>
            </a:pPr>
            <a:endParaRPr lang="fr-FR" sz="1100" b="1">
              <a:solidFill>
                <a:srgbClr val="E5134C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à"/>
            </a:pPr>
            <a:r>
              <a:rPr lang="fr-FR" sz="1100">
                <a:highlight>
                  <a:srgbClr val="FFFF00"/>
                </a:highlight>
                <a:ea typeface="Open Sans"/>
                <a:cs typeface="Open Sans"/>
                <a:sym typeface="Wingdings" panose="05000000000000000000" pitchFamily="2" charset="2"/>
              </a:rPr>
              <a:t>(pour 2026) ViaTrajectoire – Module SAN : </a:t>
            </a:r>
            <a:r>
              <a:rPr lang="fr-FR" sz="1100" b="1">
                <a:solidFill>
                  <a:schemeClr val="accent5"/>
                </a:solidFill>
                <a:highlight>
                  <a:srgbClr val="FFFF00"/>
                </a:highlight>
              </a:rPr>
              <a:t>Psy, CPAM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à"/>
            </a:pPr>
            <a:endParaRPr lang="fr-FR" sz="1100" b="1">
              <a:solidFill>
                <a:schemeClr val="accent5"/>
              </a:solidFill>
              <a:highlight>
                <a:srgbClr val="FFFF00"/>
              </a:highlight>
              <a:ea typeface="Open Sans"/>
              <a:cs typeface="Open Sans"/>
              <a:sym typeface="Wingdings" panose="05000000000000000000" pitchFamily="2" charset="2"/>
            </a:endParaRP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à"/>
            </a:pPr>
            <a:r>
              <a:rPr lang="fr-FR" sz="1100">
                <a:highlight>
                  <a:srgbClr val="FFFF00"/>
                </a:highlight>
                <a:ea typeface="Open Sans"/>
                <a:cs typeface="Open Sans"/>
                <a:sym typeface="Wingdings" panose="05000000000000000000" pitchFamily="2" charset="2"/>
              </a:rPr>
              <a:t>(pour 2026) ViaTrajectoire – Module Domicile : </a:t>
            </a:r>
            <a:r>
              <a:rPr lang="fr-FR" sz="1100" b="1">
                <a:solidFill>
                  <a:schemeClr val="accent5"/>
                </a:solidFill>
                <a:highlight>
                  <a:srgbClr val="FFFF00"/>
                </a:highlight>
              </a:rPr>
              <a:t>SAD</a:t>
            </a:r>
          </a:p>
          <a:p>
            <a:pPr>
              <a:lnSpc>
                <a:spcPct val="107000"/>
              </a:lnSpc>
            </a:pPr>
            <a:endParaRPr lang="fr-FR" sz="1100" b="1">
              <a:solidFill>
                <a:schemeClr val="accent5"/>
              </a:solidFill>
              <a:highlight>
                <a:srgbClr val="FFFF00"/>
              </a:highlight>
            </a:endParaRPr>
          </a:p>
          <a:p>
            <a:pPr>
              <a:lnSpc>
                <a:spcPct val="107000"/>
              </a:lnSpc>
            </a:pPr>
            <a:br>
              <a:rPr lang="fr-FR" sz="110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fr-FR" sz="1100" b="1" u="none">
              <a:solidFill>
                <a:schemeClr val="accent5"/>
              </a:solidFill>
              <a:effectLst/>
              <a:latin typeface="Open Sans"/>
              <a:ea typeface="Open Sans"/>
              <a:cs typeface="Times New Roman"/>
            </a:endParaRPr>
          </a:p>
        </p:txBody>
      </p:sp>
      <p:pic>
        <p:nvPicPr>
          <p:cNvPr id="64" name="Graphique 63" descr="Badge 1 avec un remplissage uni">
            <a:extLst>
              <a:ext uri="{FF2B5EF4-FFF2-40B4-BE49-F238E27FC236}">
                <a16:creationId xmlns:a16="http://schemas.microsoft.com/office/drawing/2014/main" id="{3AE8D4CE-A48A-DC78-DDCC-B25765CC1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2453" y="12965183"/>
            <a:ext cx="695066" cy="695066"/>
          </a:xfrm>
          <a:prstGeom prst="rect">
            <a:avLst/>
          </a:prstGeom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9D595803-EE47-05FE-20A1-D97851B5588F}"/>
              </a:ext>
            </a:extLst>
          </p:cNvPr>
          <p:cNvSpPr txBox="1"/>
          <p:nvPr/>
        </p:nvSpPr>
        <p:spPr>
          <a:xfrm>
            <a:off x="6807186" y="13142233"/>
            <a:ext cx="4599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accent2"/>
                </a:solidFill>
                <a:latin typeface="Quicksand" pitchFamily="2" charset="0"/>
              </a:rPr>
              <a:t>Cibles secondaires</a:t>
            </a: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8274490-AC43-3C64-785E-BFFEE567A1C3}"/>
              </a:ext>
            </a:extLst>
          </p:cNvPr>
          <p:cNvCxnSpPr>
            <a:cxnSpLocks/>
          </p:cNvCxnSpPr>
          <p:nvPr/>
        </p:nvCxnSpPr>
        <p:spPr>
          <a:xfrm>
            <a:off x="5645111" y="13436940"/>
            <a:ext cx="0" cy="1811759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BB2F23AA-E9AC-1ABA-2823-6DF08F0E1B01}"/>
              </a:ext>
            </a:extLst>
          </p:cNvPr>
          <p:cNvSpPr txBox="1"/>
          <p:nvPr/>
        </p:nvSpPr>
        <p:spPr>
          <a:xfrm>
            <a:off x="6205201" y="13785552"/>
            <a:ext cx="4211847" cy="1194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ViaTrajectoire – Tous modules :</a:t>
            </a:r>
            <a:endParaRPr lang="fr-FR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Médecine de ville/généraliste</a:t>
            </a:r>
            <a:endParaRPr lang="fr-FR" sz="1100" b="1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fr-FR" sz="110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ViaTrajectoire – module HNP :</a:t>
            </a:r>
            <a:endParaRPr lang="fr-FR" sz="1100"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b="1">
                <a:solidFill>
                  <a:schemeClr val="accent2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ES MCO &amp; ML</a:t>
            </a:r>
            <a:endParaRPr lang="fr-FR" sz="1100">
              <a:solidFill>
                <a:schemeClr val="accent2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100">
              <a:solidFill>
                <a:schemeClr val="accent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Graphique 67" descr="Badge avec un remplissage uni">
            <a:extLst>
              <a:ext uri="{FF2B5EF4-FFF2-40B4-BE49-F238E27FC236}">
                <a16:creationId xmlns:a16="http://schemas.microsoft.com/office/drawing/2014/main" id="{9DDEAD5C-ABCA-9C45-F5B3-6CF62344A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71153" y="12995851"/>
            <a:ext cx="695066" cy="695066"/>
          </a:xfrm>
          <a:prstGeom prst="rect">
            <a:avLst/>
          </a:prstGeom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4F0C7E47-E603-CF4C-5805-290716E77DA6}"/>
              </a:ext>
            </a:extLst>
          </p:cNvPr>
          <p:cNvSpPr txBox="1"/>
          <p:nvPr/>
        </p:nvSpPr>
        <p:spPr>
          <a:xfrm>
            <a:off x="603299" y="2028000"/>
            <a:ext cx="9813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>
                <a:solidFill>
                  <a:srgbClr val="465A75"/>
                </a:solidFill>
                <a:effectLst/>
                <a:latin typeface="Open Sans" panose="020B0606030504020204" pitchFamily="34" charset="0"/>
              </a:rPr>
              <a:t>Quelle p</a:t>
            </a:r>
            <a: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  <a:t>osition nos services numériques occupent-ils sur le marché des plateformes d’orientation des patients et usagers en Occitanie ?</a:t>
            </a:r>
            <a:b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</a:br>
            <a: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  <a:t>Quels sont les cibles pour chacun de ces services ? Lesquelles sont prioritaires et secondaires ?</a:t>
            </a:r>
          </a:p>
          <a:p>
            <a: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  <a:t>Combien d’établissements ont recours à ce service ? Quelles sont les tendances d’usage 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736EB46-1CB1-498F-55BF-064380297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425344"/>
              </p:ext>
            </p:extLst>
          </p:nvPr>
        </p:nvGraphicFramePr>
        <p:xfrm>
          <a:off x="421839" y="2856277"/>
          <a:ext cx="10176667" cy="912355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931398">
                  <a:extLst>
                    <a:ext uri="{9D8B030D-6E8A-4147-A177-3AD203B41FA5}">
                      <a16:colId xmlns:a16="http://schemas.microsoft.com/office/drawing/2014/main" val="876223000"/>
                    </a:ext>
                  </a:extLst>
                </a:gridCol>
                <a:gridCol w="2354893">
                  <a:extLst>
                    <a:ext uri="{9D8B030D-6E8A-4147-A177-3AD203B41FA5}">
                      <a16:colId xmlns:a16="http://schemas.microsoft.com/office/drawing/2014/main" val="2368915536"/>
                    </a:ext>
                  </a:extLst>
                </a:gridCol>
                <a:gridCol w="2562899">
                  <a:extLst>
                    <a:ext uri="{9D8B030D-6E8A-4147-A177-3AD203B41FA5}">
                      <a16:colId xmlns:a16="http://schemas.microsoft.com/office/drawing/2014/main" val="3381935708"/>
                    </a:ext>
                  </a:extLst>
                </a:gridCol>
                <a:gridCol w="1855134">
                  <a:extLst>
                    <a:ext uri="{9D8B030D-6E8A-4147-A177-3AD203B41FA5}">
                      <a16:colId xmlns:a16="http://schemas.microsoft.com/office/drawing/2014/main" val="1600686675"/>
                    </a:ext>
                  </a:extLst>
                </a:gridCol>
                <a:gridCol w="1472343">
                  <a:extLst>
                    <a:ext uri="{9D8B030D-6E8A-4147-A177-3AD203B41FA5}">
                      <a16:colId xmlns:a16="http://schemas.microsoft.com/office/drawing/2014/main" val="2680076683"/>
                    </a:ext>
                  </a:extLst>
                </a:gridCol>
              </a:tblGrid>
              <a:tr h="9128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SERVICES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99" marR="649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CIBLES</a:t>
                      </a:r>
                      <a:br>
                        <a:rPr lang="fr-FR" sz="110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fr-FR" sz="1100" err="1">
                          <a:solidFill>
                            <a:schemeClr val="accent5"/>
                          </a:solidFill>
                          <a:effectLst/>
                        </a:rPr>
                        <a:t>Cibles</a:t>
                      </a:r>
                      <a:r>
                        <a:rPr lang="fr-FR" sz="1100">
                          <a:solidFill>
                            <a:schemeClr val="accent5"/>
                          </a:solidFill>
                          <a:effectLst/>
                        </a:rPr>
                        <a:t> prioritaires</a:t>
                      </a: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fr-FR" sz="1100">
                          <a:solidFill>
                            <a:schemeClr val="accent2"/>
                          </a:solidFill>
                          <a:effectLst/>
                        </a:rPr>
                        <a:t>cibles seco</a:t>
                      </a:r>
                      <a:r>
                        <a:rPr lang="fr-FR" sz="1100" b="1" kern="120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ndai</a:t>
                      </a:r>
                      <a:r>
                        <a:rPr lang="fr-FR" sz="1100">
                          <a:solidFill>
                            <a:schemeClr val="accent2"/>
                          </a:solidFill>
                          <a:effectLst/>
                        </a:rPr>
                        <a:t>res </a:t>
                      </a: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et autres cibles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99" marR="649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Taux de pénétration 2023 </a:t>
                      </a:r>
                      <a:b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(clients / effectif total région)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99" marR="649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Tendance des usages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(croissance 2024/2025) </a:t>
                      </a:r>
                    </a:p>
                  </a:txBody>
                  <a:tcPr marL="64999" marR="64999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Indicateurs de performance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99" marR="64999" marT="0" marB="0" anchor="ctr"/>
                </a:tc>
                <a:extLst>
                  <a:ext uri="{0D108BD9-81ED-4DB2-BD59-A6C34878D82A}">
                    <a16:rowId xmlns:a16="http://schemas.microsoft.com/office/drawing/2014/main" val="3448308835"/>
                  </a:ext>
                </a:extLst>
              </a:tr>
              <a:tr h="416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 modules (sauf Handicap)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Médecine de ville/généraliste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63</a:t>
                      </a:r>
                      <a:r>
                        <a:rPr lang="fr-FR" sz="1100" u="sng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%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 / 55%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00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 (1900 utilisateurs)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+81% par rapport à 2022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9976393"/>
                  </a:ext>
                </a:extLst>
              </a:tr>
              <a:tr h="582123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Handicap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5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ESSMS Handicap</a:t>
                      </a:r>
                      <a:endParaRPr lang="fr-FR" sz="1100">
                        <a:solidFill>
                          <a:schemeClr val="accent5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00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/1430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0000"/>
                          </a:highlight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00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90%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DUA reçus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7644407"/>
                  </a:ext>
                </a:extLst>
              </a:tr>
              <a:tr h="5201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5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Aidants professionnels</a:t>
                      </a:r>
                      <a:endParaRPr lang="fr-FR" sz="1100">
                        <a:solidFill>
                          <a:schemeClr val="accent5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d’usagers connectés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dossiers envoyés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9004242"/>
                  </a:ext>
                </a:extLst>
              </a:tr>
              <a:tr h="42027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5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Usagers = personnes en situation de handicap</a:t>
                      </a:r>
                      <a:endParaRPr lang="fr-FR" sz="1100">
                        <a:solidFill>
                          <a:schemeClr val="accent5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260 000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0522994"/>
                  </a:ext>
                </a:extLst>
              </a:tr>
              <a:tr h="2452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5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Times New Roman" panose="02020603050405020304" pitchFamily="18" charset="0"/>
                        </a:rPr>
                        <a:t>Usagers = personnes en situation de handicap des 2 départements pilotes (65 et 81)</a:t>
                      </a:r>
                      <a:endParaRPr lang="fr-FR" sz="1100">
                        <a:solidFill>
                          <a:schemeClr val="accent5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1049825"/>
                  </a:ext>
                </a:extLst>
              </a:tr>
              <a:tr h="2338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MDPH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7898850"/>
                  </a:ext>
                </a:extLst>
              </a:tr>
              <a:tr h="24106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Domicile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SAD à compétences ARS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0/256 – 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dossiers reçus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3163614"/>
                  </a:ext>
                </a:extLst>
              </a:tr>
              <a:tr h="2745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SAD à compétences CD (sans soins)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0/1000 – 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dossiers reçus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Pas défini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2146886"/>
                  </a:ext>
                </a:extLst>
              </a:tr>
              <a:tr h="144819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Grand-âge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ESSMS Grand âge (09, 30, 82, 31)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100% utilisateurs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50% utilisation qualitative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demandes reçues (16700 +40%)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+20%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5575475"/>
                  </a:ext>
                </a:extLst>
              </a:tr>
              <a:tr h="469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Usagers</a:t>
                      </a:r>
                      <a:r>
                        <a:rPr lang="fr-FR" sz="1100" b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= personne âgée en recherche d’un hébergement ou d’un service et leurs aidants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6500 dossiers créés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1800 usagers/mois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68% de progression par rapport à 2022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+30%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4038760"/>
                  </a:ext>
                </a:extLst>
              </a:tr>
              <a:tr h="144819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67% (22/33)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dossiers reçus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Nb de dossiers créés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1861848"/>
                  </a:ext>
                </a:extLst>
              </a:tr>
              <a:tr h="144819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Professionnels prescripteurs partenaires d’un CRT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902617"/>
                  </a:ext>
                </a:extLst>
              </a:tr>
              <a:tr h="39308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Sanitaire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2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 – Professionnels MCO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/347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2689069"/>
                  </a:ext>
                </a:extLst>
              </a:tr>
              <a:tr h="262293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2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 - </a:t>
                      </a:r>
                      <a:r>
                        <a:rPr lang="fr-FR" sz="1100" b="1" kern="1200">
                          <a:solidFill>
                            <a:schemeClr val="accent2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Professionnels SSR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3027614"/>
                  </a:ext>
                </a:extLst>
              </a:tr>
              <a:tr h="2622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ES – Professionnels PSY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7647557"/>
                  </a:ext>
                </a:extLst>
              </a:tr>
              <a:tr h="254456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2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Hospitalisation à Domicile (HAD)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redynamisation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7129309"/>
                  </a:ext>
                </a:extLst>
              </a:tr>
              <a:tr h="27043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PRADO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CPAM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+41% dossiers créés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&lt;50% dossiers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9789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2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Etablissements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145 services conventionnés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0311440"/>
                  </a:ext>
                </a:extLst>
              </a:tr>
              <a:tr h="144819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TND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PCO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100% (14 PCO)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70% taux d’usage régional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2700 dossiers reçus par les PCO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126% d’augmentation depuis 2022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&lt;50% dossiers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1286845"/>
                  </a:ext>
                </a:extLst>
              </a:tr>
              <a:tr h="1448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CMPP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7447351"/>
                  </a:ext>
                </a:extLst>
              </a:tr>
              <a:tr h="1448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CAMSP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5475491"/>
                  </a:ext>
                </a:extLst>
              </a:tr>
              <a:tr h="2308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Médecins scolaires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340770"/>
                  </a:ext>
                </a:extLst>
              </a:tr>
              <a:tr h="230889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Enseignants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1184804"/>
                  </a:ext>
                </a:extLst>
              </a:tr>
              <a:tr h="230889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Familles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8005341"/>
                  </a:ext>
                </a:extLst>
              </a:tr>
              <a:tr h="705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Hospitalisation non programmée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 – professionnels MCO – focus Gériatrie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171603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3C65ED7-0B85-5D5D-F092-D922A2EC6760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 3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2769F24-DF84-87E5-C528-37D7B9D6E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6" y="187085"/>
            <a:ext cx="2530549" cy="83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57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603299" y="677664"/>
            <a:ext cx="775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5"/>
                </a:solidFill>
                <a:latin typeface="Quicksand" pitchFamily="2" charset="0"/>
              </a:rPr>
              <a:t>Argumentaires offres et produits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6671733" y="976335"/>
            <a:ext cx="3924589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2877" y="976335"/>
            <a:ext cx="41892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Argumentaires et supports existants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cibles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4F0C7E47-E603-CF4C-5805-290716E77DA6}"/>
              </a:ext>
            </a:extLst>
          </p:cNvPr>
          <p:cNvSpPr txBox="1"/>
          <p:nvPr/>
        </p:nvSpPr>
        <p:spPr>
          <a:xfrm>
            <a:off x="863244" y="1161653"/>
            <a:ext cx="9160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>
                <a:solidFill>
                  <a:srgbClr val="465A75"/>
                </a:solidFill>
                <a:effectLst/>
                <a:latin typeface="Open Sans" panose="020B0606030504020204" pitchFamily="34" charset="0"/>
              </a:rPr>
              <a:t>Chaque cible a des besoins métiers différents.</a:t>
            </a:r>
            <a:br>
              <a:rPr lang="fr-FR" sz="1200" b="0" i="0">
                <a:solidFill>
                  <a:srgbClr val="465A75"/>
                </a:solidFill>
                <a:effectLst/>
                <a:latin typeface="Open Sans" panose="020B0606030504020204" pitchFamily="34" charset="0"/>
              </a:rPr>
            </a:br>
            <a: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  <a:t>Ces tableaux résument, par service proposé, les bénéfices métiers que va offrir le service à la cible définie. Par quel biais et par quelles caractéristiques incluent dans le service ou outil.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533D657-5EE6-3406-4958-E029C619E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220941"/>
              </p:ext>
            </p:extLst>
          </p:nvPr>
        </p:nvGraphicFramePr>
        <p:xfrm>
          <a:off x="519040" y="1949614"/>
          <a:ext cx="10299827" cy="1290573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131084">
                  <a:extLst>
                    <a:ext uri="{9D8B030D-6E8A-4147-A177-3AD203B41FA5}">
                      <a16:colId xmlns:a16="http://schemas.microsoft.com/office/drawing/2014/main" val="2555265048"/>
                    </a:ext>
                  </a:extLst>
                </a:gridCol>
                <a:gridCol w="2280745">
                  <a:extLst>
                    <a:ext uri="{9D8B030D-6E8A-4147-A177-3AD203B41FA5}">
                      <a16:colId xmlns:a16="http://schemas.microsoft.com/office/drawing/2014/main" val="625453086"/>
                    </a:ext>
                  </a:extLst>
                </a:gridCol>
                <a:gridCol w="3825765">
                  <a:extLst>
                    <a:ext uri="{9D8B030D-6E8A-4147-A177-3AD203B41FA5}">
                      <a16:colId xmlns:a16="http://schemas.microsoft.com/office/drawing/2014/main" val="1494755290"/>
                    </a:ext>
                  </a:extLst>
                </a:gridCol>
                <a:gridCol w="3062233">
                  <a:extLst>
                    <a:ext uri="{9D8B030D-6E8A-4147-A177-3AD203B41FA5}">
                      <a16:colId xmlns:a16="http://schemas.microsoft.com/office/drawing/2014/main" val="3041096732"/>
                    </a:ext>
                  </a:extLst>
                </a:gridCol>
              </a:tblGrid>
              <a:tr h="503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CIBLES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Bénéfices métier / Besoins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Avantages offre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Caractéristiques de l’outil qui répondent au besoin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extLst>
                  <a:ext uri="{0D108BD9-81ED-4DB2-BD59-A6C34878D82A}">
                    <a16:rowId xmlns:a16="http://schemas.microsoft.com/office/drawing/2014/main" val="2743758112"/>
                  </a:ext>
                </a:extLst>
              </a:tr>
              <a:tr h="1113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 Médecine Chirurgie Obstétrique (MCO)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Réduire la durée moyenne de séjour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Eviter une </a:t>
                      </a:r>
                      <a:r>
                        <a:rPr lang="fr-FR" sz="10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réhospitalisation</a:t>
                      </a: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(car bonne orientation) 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Permet de trouver rapidement un lit d’aval pour le patient hospitalisé dont l’état de santé ne nécessite plus le maintien dans le service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Assurer la coordination des soins à domicile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Confidentialité des données de santé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Sanitaire :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annuaire riche de l’offre de soins en lit d’aval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algorithme décisionnel qui met en adéquation les besoins du patient et les ressources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interopérabilité avec les DPI des établissements sanitaires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5467403"/>
                  </a:ext>
                </a:extLst>
              </a:tr>
              <a:tr h="10170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 Psychiatrie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Réduire la durée moyenne de séjour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Eviter une réhospitalisation (car bonne orientation)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+mn-lt"/>
                          <a:ea typeface="Open Sans"/>
                          <a:cs typeface="Times New Roman"/>
                        </a:rPr>
                        <a:t>Permet de trouver rapidement un lit d’aval pour le patient hospitalisé dont l’état de santé ne nécessite plus le maintien dans le service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+mn-lt"/>
                          <a:ea typeface="Open Sans"/>
                          <a:cs typeface="Times New Roman"/>
                        </a:rPr>
                        <a:t>Assurer la coordination des soins à domicile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+mn-lt"/>
                          <a:ea typeface="Open Sans"/>
                          <a:cs typeface="Times New Roman"/>
                        </a:rPr>
                        <a:t>Confidentialité des données de santé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0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Sanitaire :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annuaire riche de l’offre de soins en lit d’aval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algorithme décisionnel qui met en adéquation les besoins du patient et les ressources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interopérabilité avec les DPI des établissements sanitaires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75527"/>
                  </a:ext>
                </a:extLst>
              </a:tr>
              <a:tr h="9587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SAD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Gagner du temps dans les réponses aux demandes de prise en charge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Gagner en visibilité sur les demandes de prise en charge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Disposer d’un dossier à jour et complet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Répondre en un clic à une demande et transmettre l’information en temps réel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Open Sans"/>
                          <a:cs typeface="Times New Roman"/>
                        </a:rPr>
                        <a:t>Obtenir de la visibilité sur les demandes de prise en charge en cours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VT Module Domicile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8430687"/>
                  </a:ext>
                </a:extLst>
              </a:tr>
              <a:tr h="18285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Usagers – Personne âgée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Trouver l’établissement qui répond à ses besoins sur le territoire national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Gagner du temps dans les démarches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Accéder au service sans frais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Utiliser gratuitement de l’outil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Obtenir une proposition adaptée de l’offre d’hébergement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Remplir un dossier unique pour transmettre à toutes les structures spécialisées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Actualiser son dossier sans avoir à le renvoyer dans les structures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Pouvoir suivre les réponses des structures en temps réel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PA :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annuaire national en accès public (sans compte à créer)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outil en ligne et accès sécurisé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recherche multicritère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mise à jour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notifications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financement ARS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925659"/>
                  </a:ext>
                </a:extLst>
              </a:tr>
              <a:tr h="1422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ESSMS Grand âge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Gagner du temps dans les réponses aux demandes d’admission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Gagner en visibilité sur les demandes d’admission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Disposer d’un dossier à jour et complet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Répondre en un clic à une demande et transmettre l’information en temps réel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Obtenir de la visibilité sur les demandes d’admission en cours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PA :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volet médical rempli et actualisé par le médecin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mise à jour en temps réel par le médecin et le demandeur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mise à jour du statut de la demande en temps réel (ex : annulation)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tableau de bord récapitulatif des demandes d’admission en cours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3958319"/>
                  </a:ext>
                </a:extLst>
              </a:tr>
              <a:tr h="1128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Médecins généralistes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/>
                        <a:t>Réduire</a:t>
                      </a:r>
                      <a:r>
                        <a:rPr lang="fr-FR" sz="1000" b="1"/>
                        <a:t> </a:t>
                      </a:r>
                      <a:r>
                        <a:rPr lang="fr-FR" sz="1000"/>
                        <a:t>le temps consacré aux démarches administratives </a:t>
                      </a:r>
                      <a:r>
                        <a:rPr lang="fr-FR" sz="1000">
                          <a:sym typeface="Wingdings" panose="05000000000000000000" pitchFamily="2" charset="2"/>
                        </a:rPr>
                        <a:t> gain de temps</a:t>
                      </a:r>
                      <a:endParaRPr lang="fr-FR" sz="10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Améliorer la prise en charge avec un établissement adapté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Soutien aux équipes médicales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Remplir un dossier unique pour transmettre à toutes les structures spécialisées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Trouver des structures spécialisées adaptées au besoin du patient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Tous module (sauf Handicap) :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Connexion par CPS, e-CPS ou Amelipro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Outil en ligne et accès sécurisé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Recherche multicritère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Mise à jour en temps réel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Notifications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4827518"/>
                  </a:ext>
                </a:extLst>
              </a:tr>
              <a:tr h="1184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MDPH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Connaître l’état d’avancement des démarches de leurs usagers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Pouvoir agir sur la mise en œuvre effective d’une décision d’orientation prioritaire/complexe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Recevoir les informations sur la demande et l’admission dans un établissement après une décision d’orientation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Prioriser les situations complexes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PH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Outil en ligne et accès sécurisé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Tableau de bord avec visibilité globale des demandes d’admissions avec informations en temps réel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6568424"/>
                  </a:ext>
                </a:extLst>
              </a:tr>
              <a:tr h="862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Conseil départemental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Piloter la politique handicap et personnes âgées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Disposer d’indicateurs de réalisation des notifications MDPH et des structures accueillant des PA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Evaluer les délais d’attente et la disponibilité des places sur leur département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Modules PH et PA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outil en ligne et accès sécurisé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vue « analyse statistiques des données », pas d’actions possibles dans ViaTrajectoire</a:t>
                      </a:r>
                      <a:endParaRPr lang="fr-FR" sz="1000" err="1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213199"/>
                  </a:ext>
                </a:extLst>
              </a:tr>
              <a:tr h="1156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ESSMS PH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Gagner du temps dans la gestion des décisions d’orientation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Gagner en visibilité sur les décisions d’orientation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Disposer d’un dossier usager à jour et complet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Répondre en un clic à une décision d’orientation et transmettre l’information en temps réel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Obtenir de la visibilité sur les décisions d’orientation en cours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PH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tableau de bord récapitulatif des décisions d’orientation en cours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recherche de décisions d’orientation dans l’outil sur l’ensemble du territoire national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276896"/>
                  </a:ext>
                </a:extLst>
              </a:tr>
              <a:tr h="1278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Personne en situation de handicap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Trouver une place dans une structure spécialisée à la suite d’une décision de la MDPH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Identifier les structures spécialisées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Faire un dossier unique d’admission (DUA)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Transmettre à plusieurs établissements leur demande en un clic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Suivre l’avancement de la demande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Module PH :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annuaire national en accès public (sans compte à créer)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outil en ligne et accès sécurisé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accusé de réception d’une demande par email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accès à l’avancement de son dossier en temps réel  (analyse en cours, décision)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459004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DEDEFBA-8D60-C8C8-0931-563D70363205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AD07C28-CD7E-11D3-B657-5C3203D10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6" y="187085"/>
            <a:ext cx="2530549" cy="83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4602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FE319-8CC8-01BD-16B0-CD0C5E3BF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D2B2FB0-5900-FBAB-F4B5-52E522AEA32E}"/>
              </a:ext>
            </a:extLst>
          </p:cNvPr>
          <p:cNvSpPr txBox="1"/>
          <p:nvPr/>
        </p:nvSpPr>
        <p:spPr>
          <a:xfrm>
            <a:off x="603299" y="677664"/>
            <a:ext cx="775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5"/>
                </a:solidFill>
                <a:latin typeface="Quicksand" pitchFamily="2" charset="0"/>
              </a:rPr>
              <a:t>Argumentaires offres et produits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144E07A-5D8C-3341-C4EE-2EE42EAB34A2}"/>
              </a:ext>
            </a:extLst>
          </p:cNvPr>
          <p:cNvCxnSpPr>
            <a:cxnSpLocks/>
          </p:cNvCxnSpPr>
          <p:nvPr/>
        </p:nvCxnSpPr>
        <p:spPr>
          <a:xfrm>
            <a:off x="6671733" y="976335"/>
            <a:ext cx="3924589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6557A21-0988-9EB2-89BC-5909B08796EB}"/>
              </a:ext>
            </a:extLst>
          </p:cNvPr>
          <p:cNvCxnSpPr>
            <a:cxnSpLocks/>
          </p:cNvCxnSpPr>
          <p:nvPr/>
        </p:nvCxnSpPr>
        <p:spPr>
          <a:xfrm>
            <a:off x="2877" y="976335"/>
            <a:ext cx="41892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F1A0B072-B6A3-306B-2C0B-72F9ABC04BDC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8BB6CCD5-A2AD-97A4-04E4-7A887051F4D9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806D95A1-363A-7A32-C2E8-65C71CD6F74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3D141B-CF27-0A7C-42A5-275DCF29BBAF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Argumentaires et supports existants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0C894D9-CF40-BB9D-3617-208EDB23D22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DBD2B49-9D3F-52CF-45B9-5C0752ED0C04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03C7BB7E-B778-D33C-FC00-DCA399F7C990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A589318-C86F-6BEE-0542-0367E1C7010C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cibles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A1701C0B-1954-8D00-5BD2-82D68CC58382}"/>
              </a:ext>
            </a:extLst>
          </p:cNvPr>
          <p:cNvSpPr txBox="1"/>
          <p:nvPr/>
        </p:nvSpPr>
        <p:spPr>
          <a:xfrm>
            <a:off x="863244" y="1161653"/>
            <a:ext cx="9160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>
                <a:solidFill>
                  <a:srgbClr val="465A75"/>
                </a:solidFill>
                <a:effectLst/>
                <a:latin typeface="Open Sans" panose="020B0606030504020204" pitchFamily="34" charset="0"/>
              </a:rPr>
              <a:t>Chaque cible a des besoins métiers différents.</a:t>
            </a:r>
            <a:br>
              <a:rPr lang="fr-FR" sz="1200" b="0" i="0">
                <a:solidFill>
                  <a:srgbClr val="465A75"/>
                </a:solidFill>
                <a:effectLst/>
                <a:latin typeface="Open Sans" panose="020B0606030504020204" pitchFamily="34" charset="0"/>
              </a:rPr>
            </a:br>
            <a: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  <a:t>Ces tableaux résument, par service proposé, les bénéfices métiers que va offrir le service à la cible définie. Par quel biais et par quelles caractéristiques incluent dans le service ou outil.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85E9E440-1BB6-1E48-883B-4998FB0E5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80345"/>
              </p:ext>
            </p:extLst>
          </p:nvPr>
        </p:nvGraphicFramePr>
        <p:xfrm>
          <a:off x="515736" y="1959796"/>
          <a:ext cx="10299826" cy="158264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131084">
                  <a:extLst>
                    <a:ext uri="{9D8B030D-6E8A-4147-A177-3AD203B41FA5}">
                      <a16:colId xmlns:a16="http://schemas.microsoft.com/office/drawing/2014/main" val="2555265048"/>
                    </a:ext>
                  </a:extLst>
                </a:gridCol>
                <a:gridCol w="2280745">
                  <a:extLst>
                    <a:ext uri="{9D8B030D-6E8A-4147-A177-3AD203B41FA5}">
                      <a16:colId xmlns:a16="http://schemas.microsoft.com/office/drawing/2014/main" val="625453086"/>
                    </a:ext>
                  </a:extLst>
                </a:gridCol>
                <a:gridCol w="3825765">
                  <a:extLst>
                    <a:ext uri="{9D8B030D-6E8A-4147-A177-3AD203B41FA5}">
                      <a16:colId xmlns:a16="http://schemas.microsoft.com/office/drawing/2014/main" val="1494755290"/>
                    </a:ext>
                  </a:extLst>
                </a:gridCol>
                <a:gridCol w="3062232">
                  <a:extLst>
                    <a:ext uri="{9D8B030D-6E8A-4147-A177-3AD203B41FA5}">
                      <a16:colId xmlns:a16="http://schemas.microsoft.com/office/drawing/2014/main" val="3041096732"/>
                    </a:ext>
                  </a:extLst>
                </a:gridCol>
              </a:tblGrid>
              <a:tr h="503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CIBLES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Bénéfices métier / Besoins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Avantages offre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Caractéristiques de l’outil qui répondent au besoin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5" marR="67495" marT="0" marB="0" anchor="ctr"/>
                </a:tc>
                <a:extLst>
                  <a:ext uri="{0D108BD9-81ED-4DB2-BD59-A6C34878D82A}">
                    <a16:rowId xmlns:a16="http://schemas.microsoft.com/office/drawing/2014/main" val="2743758112"/>
                  </a:ext>
                </a:extLst>
              </a:tr>
              <a:tr h="5398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Familles, enseignants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0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0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10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Module TND :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0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6476431"/>
                  </a:ext>
                </a:extLst>
              </a:tr>
              <a:tr h="5398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PCO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0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0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1000" err="1">
                          <a:solidFill>
                            <a:srgbClr val="52646D"/>
                          </a:solidFill>
                          <a:effectLst/>
                          <a:latin typeface="+mn-lt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000">
                          <a:solidFill>
                            <a:srgbClr val="52646D"/>
                          </a:solidFill>
                          <a:effectLst/>
                          <a:latin typeface="+mn-lt"/>
                          <a:ea typeface="Open Sans"/>
                          <a:cs typeface="Times New Roman"/>
                        </a:rPr>
                        <a:t> Module TND :</a:t>
                      </a:r>
                    </a:p>
                    <a:p>
                      <a:pPr marL="171450" lvl="0" indent="-17145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000">
                        <a:solidFill>
                          <a:srgbClr val="52646D"/>
                        </a:solidFill>
                        <a:effectLst/>
                        <a:latin typeface="+mn-lt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369069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E39AA11-6AC9-463C-F366-F31996A2442E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789D36CE-D6AE-FCB0-A277-660B2301D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6" y="187085"/>
            <a:ext cx="2530549" cy="83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6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603299" y="891840"/>
            <a:ext cx="4959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bg2"/>
                </a:solidFill>
                <a:latin typeface="Quicksand" pitchFamily="2" charset="0"/>
              </a:rPr>
              <a:t>Supports à usage externe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5416062" y="1190511"/>
            <a:ext cx="518026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2877" y="1190511"/>
            <a:ext cx="41892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Argumentaires et supports existants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cibles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4F0C7E47-E603-CF4C-5805-290716E77DA6}"/>
              </a:ext>
            </a:extLst>
          </p:cNvPr>
          <p:cNvSpPr txBox="1"/>
          <p:nvPr/>
        </p:nvSpPr>
        <p:spPr>
          <a:xfrm>
            <a:off x="603300" y="1541333"/>
            <a:ext cx="957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rgbClr val="465A75"/>
                </a:solidFill>
                <a:latin typeface="Open Sans" panose="020B0606030504020204" pitchFamily="34" charset="0"/>
              </a:rPr>
              <a:t>Ces supports numériques sont à votre disposition pour communiquer sur l’offre Coordination auprès des cibles.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B3448B-DD0E-DF53-2E0A-195432ECF3A6}"/>
              </a:ext>
            </a:extLst>
          </p:cNvPr>
          <p:cNvSpPr txBox="1"/>
          <p:nvPr/>
        </p:nvSpPr>
        <p:spPr>
          <a:xfrm>
            <a:off x="44623" y="2809338"/>
            <a:ext cx="2453353" cy="6755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fr-FR" sz="1200" b="1"/>
              <a:t>Dépliant </a:t>
            </a:r>
            <a:br>
              <a:rPr lang="fr-FR" sz="1200" b="1"/>
            </a:br>
            <a:r>
              <a:rPr lang="fr-FR" sz="1200" b="1" err="1"/>
              <a:t>ViaTrajectoire</a:t>
            </a:r>
            <a:r>
              <a:rPr lang="fr-FR" sz="1200" b="1"/>
              <a:t> – Tous modules</a:t>
            </a:r>
            <a:br>
              <a:rPr lang="fr-FR" sz="1200" b="1"/>
            </a:br>
            <a:r>
              <a:rPr lang="fr-FR" sz="1200"/>
              <a:t>Médecine de ville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6A7F77-9B2B-15CB-5CF3-A6283DA56E9C}"/>
              </a:ext>
            </a:extLst>
          </p:cNvPr>
          <p:cNvSpPr txBox="1"/>
          <p:nvPr/>
        </p:nvSpPr>
        <p:spPr>
          <a:xfrm>
            <a:off x="589488" y="6441551"/>
            <a:ext cx="5506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bg2"/>
                </a:solidFill>
                <a:latin typeface="Quicksand" pitchFamily="2" charset="0"/>
              </a:rPr>
              <a:t>Témoignages et cas d’usages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9E45EE0-5D83-16EE-673D-58ABCD30DE21}"/>
              </a:ext>
            </a:extLst>
          </p:cNvPr>
          <p:cNvCxnSpPr>
            <a:cxnSpLocks/>
          </p:cNvCxnSpPr>
          <p:nvPr/>
        </p:nvCxnSpPr>
        <p:spPr>
          <a:xfrm>
            <a:off x="6096000" y="6718044"/>
            <a:ext cx="4500321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197686A-E36D-AD91-4545-7E5BB9D72BAE}"/>
              </a:ext>
            </a:extLst>
          </p:cNvPr>
          <p:cNvCxnSpPr>
            <a:cxnSpLocks/>
          </p:cNvCxnSpPr>
          <p:nvPr/>
        </p:nvCxnSpPr>
        <p:spPr>
          <a:xfrm>
            <a:off x="-10935" y="6740222"/>
            <a:ext cx="41892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3">
            <a:extLst>
              <a:ext uri="{FF2B5EF4-FFF2-40B4-BE49-F238E27FC236}">
                <a16:creationId xmlns:a16="http://schemas.microsoft.com/office/drawing/2014/main" id="{1F5AF43F-35FF-95E7-80AB-DE218881550F}"/>
              </a:ext>
            </a:extLst>
          </p:cNvPr>
          <p:cNvSpPr txBox="1"/>
          <p:nvPr/>
        </p:nvSpPr>
        <p:spPr>
          <a:xfrm>
            <a:off x="1084344" y="7150371"/>
            <a:ext cx="3687161" cy="3598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6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fr-FR" sz="1600" b="1" kern="100">
                <a:solidFill>
                  <a:schemeClr val="bg2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Libéraux – Médecine de ville</a:t>
            </a:r>
            <a:r>
              <a:rPr lang="fr-FR" sz="1600" b="1" i="1" kern="1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fr-FR" sz="1600" kern="100">
              <a:solidFill>
                <a:schemeClr val="bg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Image 21" descr="Une image contenant Graphique, symbole, Police, conception&#10;&#10;Description générée automatiquement">
            <a:extLst>
              <a:ext uri="{FF2B5EF4-FFF2-40B4-BE49-F238E27FC236}">
                <a16:creationId xmlns:a16="http://schemas.microsoft.com/office/drawing/2014/main" id="{4A319B12-A141-B383-1D86-B7ED4F77A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58" y="7099400"/>
            <a:ext cx="568087" cy="568087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78B49180-D950-5F97-26F9-67405CDBB9BF}"/>
              </a:ext>
            </a:extLst>
          </p:cNvPr>
          <p:cNvGrpSpPr/>
          <p:nvPr/>
        </p:nvGrpSpPr>
        <p:grpSpPr>
          <a:xfrm>
            <a:off x="730691" y="8908817"/>
            <a:ext cx="806820" cy="445540"/>
            <a:chOff x="168633" y="212966"/>
            <a:chExt cx="1972800" cy="986874"/>
          </a:xfrm>
        </p:grpSpPr>
        <p:pic>
          <p:nvPicPr>
            <p:cNvPr id="27" name="Image 26" descr="Une image contenant symbole, Police, Graphique, logo&#10;&#10;Description générée automatiquement">
              <a:extLst>
                <a:ext uri="{FF2B5EF4-FFF2-40B4-BE49-F238E27FC236}">
                  <a16:creationId xmlns:a16="http://schemas.microsoft.com/office/drawing/2014/main" id="{C99DDBA4-C664-7082-F8A2-C8B14311D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633" y="212967"/>
              <a:ext cx="986400" cy="986873"/>
            </a:xfrm>
            <a:prstGeom prst="rect">
              <a:avLst/>
            </a:prstGeom>
          </p:spPr>
        </p:pic>
        <p:pic>
          <p:nvPicPr>
            <p:cNvPr id="29" name="Image 28" descr="Une image contenant Police, symbole, Graphique, logo&#10;&#10;Description générée automatiquement">
              <a:extLst>
                <a:ext uri="{FF2B5EF4-FFF2-40B4-BE49-F238E27FC236}">
                  <a16:creationId xmlns:a16="http://schemas.microsoft.com/office/drawing/2014/main" id="{08CDED0E-53EC-8E57-2524-D4F11FEF1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33" y="212966"/>
              <a:ext cx="986400" cy="986873"/>
            </a:xfrm>
            <a:prstGeom prst="rect">
              <a:avLst/>
            </a:prstGeom>
          </p:spPr>
        </p:pic>
      </p:grpSp>
      <p:sp>
        <p:nvSpPr>
          <p:cNvPr id="25" name="ZoneTexte 13">
            <a:extLst>
              <a:ext uri="{FF2B5EF4-FFF2-40B4-BE49-F238E27FC236}">
                <a16:creationId xmlns:a16="http://schemas.microsoft.com/office/drawing/2014/main" id="{4225EE99-7B90-F103-E3EA-61582CEEBA1A}"/>
              </a:ext>
            </a:extLst>
          </p:cNvPr>
          <p:cNvSpPr txBox="1"/>
          <p:nvPr/>
        </p:nvSpPr>
        <p:spPr>
          <a:xfrm>
            <a:off x="1603484" y="8979808"/>
            <a:ext cx="55643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600" b="1" kern="100">
                <a:solidFill>
                  <a:schemeClr val="accent4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Structures de coordination</a:t>
            </a:r>
            <a:endParaRPr lang="fr-FR" sz="1600" kern="10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4E930A93-60C2-7835-4B92-A060BFA25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00834"/>
              </p:ext>
            </p:extLst>
          </p:nvPr>
        </p:nvGraphicFramePr>
        <p:xfrm>
          <a:off x="684586" y="7726776"/>
          <a:ext cx="9735498" cy="741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861449">
                  <a:extLst>
                    <a:ext uri="{9D8B030D-6E8A-4147-A177-3AD203B41FA5}">
                      <a16:colId xmlns:a16="http://schemas.microsoft.com/office/drawing/2014/main" val="1966071061"/>
                    </a:ext>
                  </a:extLst>
                </a:gridCol>
                <a:gridCol w="4874049">
                  <a:extLst>
                    <a:ext uri="{9D8B030D-6E8A-4147-A177-3AD203B41FA5}">
                      <a16:colId xmlns:a16="http://schemas.microsoft.com/office/drawing/2014/main" val="343821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00">
                          <a:effectLst/>
                        </a:rPr>
                        <a:t>Témoignages vidéo</a:t>
                      </a:r>
                      <a:endParaRPr lang="fr-FR" sz="14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00">
                          <a:effectLst/>
                        </a:rPr>
                        <a:t>Témoignages écrits</a:t>
                      </a:r>
                      <a:endParaRPr lang="fr-FR" sz="14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75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200" i="1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200" u="sng" kern="100">
                        <a:solidFill>
                          <a:srgbClr val="467886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278611"/>
                  </a:ext>
                </a:extLst>
              </a:tr>
            </a:tbl>
          </a:graphicData>
        </a:graphic>
      </p:graphicFrame>
      <p:graphicFrame>
        <p:nvGraphicFramePr>
          <p:cNvPr id="44" name="Tableau 43">
            <a:extLst>
              <a:ext uri="{FF2B5EF4-FFF2-40B4-BE49-F238E27FC236}">
                <a16:creationId xmlns:a16="http://schemas.microsoft.com/office/drawing/2014/main" id="{C843AF6B-B08C-027C-953D-3F55917DB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25211"/>
              </p:ext>
            </p:extLst>
          </p:nvPr>
        </p:nvGraphicFramePr>
        <p:xfrm>
          <a:off x="694745" y="9540622"/>
          <a:ext cx="9735498" cy="160223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867749">
                  <a:extLst>
                    <a:ext uri="{9D8B030D-6E8A-4147-A177-3AD203B41FA5}">
                      <a16:colId xmlns:a16="http://schemas.microsoft.com/office/drawing/2014/main" val="1744816498"/>
                    </a:ext>
                  </a:extLst>
                </a:gridCol>
                <a:gridCol w="4867749">
                  <a:extLst>
                    <a:ext uri="{9D8B030D-6E8A-4147-A177-3AD203B41FA5}">
                      <a16:colId xmlns:a16="http://schemas.microsoft.com/office/drawing/2014/main" val="148815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u="none" kern="100">
                          <a:solidFill>
                            <a:schemeClr val="bg1"/>
                          </a:solidFill>
                          <a:effectLst/>
                        </a:rPr>
                        <a:t>Témoignages vidéo</a:t>
                      </a:r>
                      <a:endParaRPr lang="fr-FR" sz="1400" u="none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00">
                          <a:effectLst/>
                        </a:rPr>
                        <a:t>Témoignages écrits</a:t>
                      </a:r>
                      <a:endParaRPr lang="fr-FR" sz="14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447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u="none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/>
                        </a:rPr>
                        <a:t>PCO du Tarn - Témoignage Parcours TND - Dr. Thierry Maffre, pédopsychiatre : </a:t>
                      </a:r>
                      <a:r>
                        <a:rPr lang="fr-FR" sz="1200" b="0" u="none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https://www.youtube.com/watch?v=yLHGxVPcAcI&amp;t=14s</a:t>
                      </a:r>
                    </a:p>
                    <a:p>
                      <a:pPr marL="171450" lvl="0" indent="-171450">
                        <a:lnSpc>
                          <a:spcPct val="114999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u="none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/>
                        </a:rPr>
                        <a:t>CRT Grand Rodez (Aveyron) - témoignage </a:t>
                      </a:r>
                      <a:r>
                        <a:rPr lang="fr-FR" sz="1200" b="0" i="0" u="none" strike="noStrike" kern="100" noProof="0">
                          <a:solidFill>
                            <a:schemeClr val="tx1"/>
                          </a:solidFill>
                          <a:effectLst/>
                          <a:hlinkClick r:id="rId6"/>
                        </a:rPr>
                        <a:t>https://youtu.be/KrFwfAn9CMI</a:t>
                      </a:r>
                      <a:r>
                        <a:rPr lang="fr-FR" sz="1200" b="0" i="0" u="none" strike="noStrike" kern="100" noProof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1" u="none" kern="100">
                          <a:solidFill>
                            <a:schemeClr val="tx1"/>
                          </a:solidFill>
                          <a:effectLst/>
                        </a:rPr>
                        <a:t>PCO – Témoignage sur les usages du numérique en santé : </a:t>
                      </a:r>
                      <a:r>
                        <a:rPr lang="fr-FR" sz="1200" b="0" u="none" kern="100">
                          <a:solidFill>
                            <a:schemeClr val="tx1"/>
                          </a:solidFill>
                          <a:effectLst/>
                          <a:hlinkClick r:id="rId7"/>
                        </a:rPr>
                        <a:t>https://youtu.be/nttqlm6Jd8Y?si=_oX1EjkPTOPJApTD</a:t>
                      </a:r>
                      <a:endParaRPr lang="fr-FR" sz="1200" b="0" u="none" kern="10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592430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CA0D2A-C915-79F3-F17A-A7EC1FBB1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684362"/>
              </p:ext>
            </p:extLst>
          </p:nvPr>
        </p:nvGraphicFramePr>
        <p:xfrm>
          <a:off x="684583" y="12473887"/>
          <a:ext cx="9745660" cy="160223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872830">
                  <a:extLst>
                    <a:ext uri="{9D8B030D-6E8A-4147-A177-3AD203B41FA5}">
                      <a16:colId xmlns:a16="http://schemas.microsoft.com/office/drawing/2014/main" val="1744816498"/>
                    </a:ext>
                  </a:extLst>
                </a:gridCol>
                <a:gridCol w="4872830">
                  <a:extLst>
                    <a:ext uri="{9D8B030D-6E8A-4147-A177-3AD203B41FA5}">
                      <a16:colId xmlns:a16="http://schemas.microsoft.com/office/drawing/2014/main" val="148815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u="none" kern="100">
                          <a:solidFill>
                            <a:schemeClr val="bg1"/>
                          </a:solidFill>
                          <a:effectLst/>
                        </a:rPr>
                        <a:t>Témoignages vidéo</a:t>
                      </a:r>
                      <a:endParaRPr lang="fr-FR" sz="1400" u="none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E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00">
                          <a:effectLst/>
                        </a:rPr>
                        <a:t>Témoignages écrits</a:t>
                      </a:r>
                      <a:endParaRPr lang="fr-FR" sz="14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47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/>
                        </a:rPr>
                        <a:t>IME-SESSAD - Dossier unique d’admission (DUA) dans ViaTrajectoire Handicap : </a:t>
                      </a:r>
                      <a:r>
                        <a:rPr lang="fr-FR" sz="1200" b="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https://youtu.be/6aleaK0igBM?si=jW9xw7VYuKsVE4yh</a:t>
                      </a:r>
                    </a:p>
                    <a:p>
                      <a:pPr marL="171450" lvl="0" indent="-171450">
                        <a:lnSpc>
                          <a:spcPct val="114999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/>
                        </a:rPr>
                        <a:t>Témoignage vidéo ESMS EHPAD Cadre de santé - Gers </a:t>
                      </a:r>
                      <a:r>
                        <a:rPr lang="fr-FR" sz="1200" b="0" i="0" u="none" strike="noStrike" kern="100" noProof="0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https://youtu.be/T67pvVil3lU</a:t>
                      </a:r>
                      <a:endParaRPr lang="fr-FR" sz="1200" b="0" i="0" u="none" strike="noStrike" kern="100" noProof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fr-FR" sz="1200" b="1" i="0" u="none" strike="noStrike" kern="100" noProof="0">
                        <a:solidFill>
                          <a:srgbClr val="52646D"/>
                        </a:solidFill>
                        <a:effectLst/>
                        <a:latin typeface="Open Sans"/>
                      </a:endParaRPr>
                    </a:p>
                  </a:txBody>
                  <a:tcPr>
                    <a:lnL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592430"/>
                  </a:ext>
                </a:extLst>
              </a:tr>
            </a:tbl>
          </a:graphicData>
        </a:graphic>
      </p:graphicFrame>
      <p:sp>
        <p:nvSpPr>
          <p:cNvPr id="9" name="ZoneTexte 3">
            <a:extLst>
              <a:ext uri="{FF2B5EF4-FFF2-40B4-BE49-F238E27FC236}">
                <a16:creationId xmlns:a16="http://schemas.microsoft.com/office/drawing/2014/main" id="{1F5AF43F-35FF-95E7-80AB-DE218881550F}"/>
              </a:ext>
            </a:extLst>
          </p:cNvPr>
          <p:cNvSpPr txBox="1"/>
          <p:nvPr/>
        </p:nvSpPr>
        <p:spPr>
          <a:xfrm>
            <a:off x="1244977" y="11896107"/>
            <a:ext cx="4125044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600" b="1" kern="100">
                <a:solidFill>
                  <a:srgbClr val="FFBE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ESMS (IME, SESSAD, etc.)</a:t>
            </a:r>
            <a:endParaRPr lang="fr-FR" sz="1600" kern="100">
              <a:solidFill>
                <a:srgbClr val="FFBE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9" descr="Une image contenant clipart, art, symbole, dessin humoristique&#10;&#10;Description générée automatiquement">
            <a:extLst>
              <a:ext uri="{FF2B5EF4-FFF2-40B4-BE49-F238E27FC236}">
                <a16:creationId xmlns:a16="http://schemas.microsoft.com/office/drawing/2014/main" id="{62724711-2154-73AA-B6C8-B7E378E828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84" y="11711191"/>
            <a:ext cx="604442" cy="604442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8DDB528E-0D75-FF33-B8F4-BC7F97D91BB5}"/>
              </a:ext>
            </a:extLst>
          </p:cNvPr>
          <p:cNvSpPr txBox="1"/>
          <p:nvPr/>
        </p:nvSpPr>
        <p:spPr>
          <a:xfrm>
            <a:off x="5164265" y="3035982"/>
            <a:ext cx="2084033" cy="1070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fr-FR" sz="1200" b="1"/>
              <a:t>Affiche</a:t>
            </a:r>
          </a:p>
          <a:p>
            <a:pPr lvl="0" algn="ctr">
              <a:lnSpc>
                <a:spcPct val="107000"/>
              </a:lnSpc>
            </a:pPr>
            <a:r>
              <a:rPr lang="fr-FR" sz="1200" b="1"/>
              <a:t>VT  - Grand-âge</a:t>
            </a:r>
            <a:br>
              <a:rPr lang="fr-FR" sz="1200" b="1"/>
            </a:br>
            <a:r>
              <a:rPr lang="fr-FR" sz="1200"/>
              <a:t>Médecine de ville</a:t>
            </a:r>
            <a:br>
              <a:rPr lang="fr-FR" sz="1200"/>
            </a:br>
            <a:r>
              <a:rPr lang="fr-FR" sz="1200"/>
              <a:t>A afficher dans les salles d’attente</a:t>
            </a: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9EC7D40B-BBF0-C8C1-3358-0D6CBF01E2C6}"/>
              </a:ext>
            </a:extLst>
          </p:cNvPr>
          <p:cNvSpPr/>
          <p:nvPr/>
        </p:nvSpPr>
        <p:spPr>
          <a:xfrm>
            <a:off x="3137937" y="15167385"/>
            <a:ext cx="5173938" cy="504731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chemeClr val="bg1"/>
                </a:solidFill>
                <a:latin typeface="+mj-lt"/>
              </a:rPr>
              <a:t>Voir le catalogue de cas d’usages détaillé</a:t>
            </a:r>
          </a:p>
        </p:txBody>
      </p:sp>
      <p:pic>
        <p:nvPicPr>
          <p:cNvPr id="46" name="Graphique 45" descr="Curseur avec un remplissage uni">
            <a:extLst>
              <a:ext uri="{FF2B5EF4-FFF2-40B4-BE49-F238E27FC236}">
                <a16:creationId xmlns:a16="http://schemas.microsoft.com/office/drawing/2014/main" id="{DF161381-F546-1E4F-9901-C4712EC766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66478" y="15408675"/>
            <a:ext cx="526900" cy="526900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480ABBD9-742C-9E47-0693-F907E4A7FA13}"/>
              </a:ext>
            </a:extLst>
          </p:cNvPr>
          <p:cNvSpPr txBox="1"/>
          <p:nvPr/>
        </p:nvSpPr>
        <p:spPr>
          <a:xfrm>
            <a:off x="2436728" y="14484724"/>
            <a:ext cx="659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chemeClr val="bg2"/>
                </a:solidFill>
                <a:latin typeface="Quicksand" pitchFamily="2" charset="0"/>
              </a:rPr>
              <a:t>Catalogue des cas d’usages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18A0A1-A05A-E442-D686-1024055CBD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60713" y="2051309"/>
            <a:ext cx="806615" cy="56609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FBF5FFB-B85C-D540-D093-39269040529C}"/>
              </a:ext>
            </a:extLst>
          </p:cNvPr>
          <p:cNvSpPr txBox="1"/>
          <p:nvPr/>
        </p:nvSpPr>
        <p:spPr>
          <a:xfrm>
            <a:off x="2737343" y="2893976"/>
            <a:ext cx="2453353" cy="67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fr-FR" sz="1200" b="1"/>
              <a:t>Dépliant </a:t>
            </a:r>
            <a:br>
              <a:rPr lang="fr-FR" sz="1200" b="1"/>
            </a:br>
            <a:r>
              <a:rPr lang="fr-FR" sz="1200" b="1" err="1"/>
              <a:t>ViaTrajectoire</a:t>
            </a:r>
            <a:r>
              <a:rPr lang="fr-FR" sz="1200" b="1"/>
              <a:t> – Grand-âge </a:t>
            </a:r>
            <a:r>
              <a:rPr lang="fr-FR" sz="1200"/>
              <a:t>Usagers et aidants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1F3A7541-A06A-463B-9CD7-85EB77576CE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0086" r="30890"/>
          <a:stretch/>
        </p:blipFill>
        <p:spPr>
          <a:xfrm>
            <a:off x="5891956" y="2069606"/>
            <a:ext cx="628650" cy="902375"/>
          </a:xfrm>
          <a:prstGeom prst="rect">
            <a:avLst/>
          </a:prstGeom>
        </p:spPr>
      </p:pic>
      <p:pic>
        <p:nvPicPr>
          <p:cNvPr id="26" name="Graphique 25" descr="Clap avec un remplissage uni">
            <a:hlinkClick r:id="rId15"/>
            <a:extLst>
              <a:ext uri="{FF2B5EF4-FFF2-40B4-BE49-F238E27FC236}">
                <a16:creationId xmlns:a16="http://schemas.microsoft.com/office/drawing/2014/main" id="{5A0AF825-708C-7322-390F-7E4117B36FF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4632" y="4045489"/>
            <a:ext cx="746729" cy="746729"/>
          </a:xfrm>
          <a:prstGeom prst="rect">
            <a:avLst/>
          </a:prstGeom>
        </p:spPr>
      </p:pic>
      <p:sp>
        <p:nvSpPr>
          <p:cNvPr id="32" name="ZoneTexte 31">
            <a:hlinkClick r:id="rId15"/>
            <a:extLst>
              <a:ext uri="{FF2B5EF4-FFF2-40B4-BE49-F238E27FC236}">
                <a16:creationId xmlns:a16="http://schemas.microsoft.com/office/drawing/2014/main" id="{5CC8F617-062D-D896-3166-EBD138C8C7E0}"/>
              </a:ext>
            </a:extLst>
          </p:cNvPr>
          <p:cNvSpPr txBox="1"/>
          <p:nvPr/>
        </p:nvSpPr>
        <p:spPr>
          <a:xfrm>
            <a:off x="-231866" y="4847795"/>
            <a:ext cx="2850252" cy="67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fr-FR" sz="1200" b="1"/>
              <a:t>Vidéo présentation </a:t>
            </a:r>
            <a:br>
              <a:rPr lang="fr-FR" sz="1200" b="1"/>
            </a:br>
            <a:r>
              <a:rPr lang="fr-FR" sz="1200" b="1" err="1"/>
              <a:t>ViaTrajectoire</a:t>
            </a:r>
            <a:endParaRPr lang="fr-FR" sz="1200" b="1"/>
          </a:p>
          <a:p>
            <a:pPr lvl="0" algn="ctr">
              <a:lnSpc>
                <a:spcPct val="107000"/>
              </a:lnSpc>
            </a:pPr>
            <a:r>
              <a:rPr lang="fr-FR" sz="1200"/>
              <a:t>Médecins libéraux</a:t>
            </a:r>
          </a:p>
        </p:txBody>
      </p:sp>
      <p:sp>
        <p:nvSpPr>
          <p:cNvPr id="8" name="Rectangle : coins arrondis 7">
            <a:hlinkClick r:id="rId18"/>
            <a:extLst>
              <a:ext uri="{FF2B5EF4-FFF2-40B4-BE49-F238E27FC236}">
                <a16:creationId xmlns:a16="http://schemas.microsoft.com/office/drawing/2014/main" id="{1EB785C8-F935-ECF2-CD04-A247D869188E}"/>
              </a:ext>
            </a:extLst>
          </p:cNvPr>
          <p:cNvSpPr/>
          <p:nvPr/>
        </p:nvSpPr>
        <p:spPr>
          <a:xfrm>
            <a:off x="7067665" y="5664362"/>
            <a:ext cx="3127091" cy="731137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chemeClr val="bg1"/>
                </a:solidFill>
                <a:latin typeface="+mj-lt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l’ensemble des supports de com </a:t>
            </a:r>
            <a:r>
              <a:rPr lang="fr-FR" sz="1400" b="1" err="1">
                <a:solidFill>
                  <a:schemeClr val="bg1"/>
                </a:solidFill>
                <a:latin typeface="+mj-lt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ViaTrajectoire</a:t>
            </a:r>
            <a:endParaRPr lang="fr-FR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4" name="Graphique 33" descr="Curseur avec un remplissage uni">
            <a:extLst>
              <a:ext uri="{FF2B5EF4-FFF2-40B4-BE49-F238E27FC236}">
                <a16:creationId xmlns:a16="http://schemas.microsoft.com/office/drawing/2014/main" id="{B2FC7837-B397-48A4-C61F-79E0D8C92A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41626" y="6023379"/>
            <a:ext cx="526900" cy="526900"/>
          </a:xfrm>
          <a:prstGeom prst="rect">
            <a:avLst/>
          </a:prstGeom>
        </p:spPr>
      </p:pic>
      <p:pic>
        <p:nvPicPr>
          <p:cNvPr id="38" name="Image 37" descr="Une image contenant texte, ordinateur, Site web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478CC666-B915-1438-2327-2FFB3ECCDF5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7934" y="1979486"/>
            <a:ext cx="1379772" cy="832611"/>
          </a:xfrm>
          <a:prstGeom prst="rect">
            <a:avLst/>
          </a:prstGeom>
        </p:spPr>
      </p:pic>
      <p:pic>
        <p:nvPicPr>
          <p:cNvPr id="1025" name="Picture 1">
            <a:extLst>
              <a:ext uri="{FF2B5EF4-FFF2-40B4-BE49-F238E27FC236}">
                <a16:creationId xmlns:a16="http://schemas.microsoft.com/office/drawing/2014/main" id="{D470098B-5A04-C52E-0474-55B9673C9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508" y="1851436"/>
            <a:ext cx="1171575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9E83BD4-610B-3122-8BA6-B58B7A17F3DC}"/>
              </a:ext>
            </a:extLst>
          </p:cNvPr>
          <p:cNvSpPr txBox="1"/>
          <p:nvPr/>
        </p:nvSpPr>
        <p:spPr>
          <a:xfrm>
            <a:off x="8801783" y="2932639"/>
            <a:ext cx="2084033" cy="477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fr-FR" sz="1200" b="1"/>
              <a:t>Chiffonnette</a:t>
            </a:r>
            <a:br>
              <a:rPr lang="fr-FR" sz="1200" b="1"/>
            </a:br>
            <a:r>
              <a:rPr lang="fr-FR" sz="1200"/>
              <a:t>Professionnels et usagers</a:t>
            </a:r>
          </a:p>
        </p:txBody>
      </p:sp>
      <p:pic>
        <p:nvPicPr>
          <p:cNvPr id="1027" name="Picture 3" descr="Agence du Numérique en Santé (ANS) | G_NIUS">
            <a:extLst>
              <a:ext uri="{FF2B5EF4-FFF2-40B4-BE49-F238E27FC236}">
                <a16:creationId xmlns:a16="http://schemas.microsoft.com/office/drawing/2014/main" id="{A95D6174-67D8-9DC3-5BC7-CB9B0EC15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306" y="3630964"/>
            <a:ext cx="1748942" cy="95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43142F7-77C6-F0EA-7522-86D5A75F7A66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e 10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905B352D-330E-47E9-45AC-C78AA2B9F20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6" y="187085"/>
            <a:ext cx="2530549" cy="832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CECA54-559E-02F5-5CD5-A0EF2ECBD9E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81262" y="4571172"/>
            <a:ext cx="1341718" cy="731745"/>
          </a:xfrm>
          <a:prstGeom prst="rect">
            <a:avLst/>
          </a:prstGeom>
        </p:spPr>
      </p:pic>
      <p:sp>
        <p:nvSpPr>
          <p:cNvPr id="43" name="ZoneTexte 23">
            <a:extLst>
              <a:ext uri="{FF2B5EF4-FFF2-40B4-BE49-F238E27FC236}">
                <a16:creationId xmlns:a16="http://schemas.microsoft.com/office/drawing/2014/main" id="{41EA9766-B5E9-133C-ED86-46748917E76B}"/>
              </a:ext>
            </a:extLst>
          </p:cNvPr>
          <p:cNvSpPr txBox="1"/>
          <p:nvPr/>
        </p:nvSpPr>
        <p:spPr>
          <a:xfrm>
            <a:off x="2060394" y="5359061"/>
            <a:ext cx="2084033" cy="4779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>
                <a:highlight>
                  <a:srgbClr val="FFFF00"/>
                </a:highlight>
              </a:rPr>
              <a:t>Vidéo FALC DUA</a:t>
            </a:r>
          </a:p>
          <a:p>
            <a:pPr algn="ctr">
              <a:lnSpc>
                <a:spcPct val="107000"/>
              </a:lnSpc>
            </a:pPr>
            <a:r>
              <a:rPr lang="fr-FR" sz="1200">
                <a:highlight>
                  <a:srgbClr val="FFFF00"/>
                </a:highlight>
              </a:rPr>
              <a:t>Usagers</a:t>
            </a:r>
            <a:endParaRPr lang="en-US">
              <a:highlight>
                <a:srgbClr val="FFFF00"/>
              </a:highlight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45AF66F-B23F-75A5-E15B-EA5F13228FC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838079" y="4443051"/>
            <a:ext cx="1228914" cy="958107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50" name="ZoneTexte 23">
            <a:extLst>
              <a:ext uri="{FF2B5EF4-FFF2-40B4-BE49-F238E27FC236}">
                <a16:creationId xmlns:a16="http://schemas.microsoft.com/office/drawing/2014/main" id="{C63EBA9D-6C74-4188-F802-ACD4C9EA3861}"/>
              </a:ext>
            </a:extLst>
          </p:cNvPr>
          <p:cNvSpPr txBox="1"/>
          <p:nvPr/>
        </p:nvSpPr>
        <p:spPr>
          <a:xfrm>
            <a:off x="4501700" y="5538180"/>
            <a:ext cx="2084033" cy="6755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>
                <a:highlight>
                  <a:srgbClr val="FFFF00"/>
                </a:highlight>
                <a:ea typeface="Open Sans"/>
                <a:cs typeface="Open Sans"/>
              </a:rPr>
              <a:t>Dépliant classique DUA</a:t>
            </a:r>
          </a:p>
          <a:p>
            <a:pPr algn="ctr">
              <a:lnSpc>
                <a:spcPct val="107000"/>
              </a:lnSpc>
            </a:pPr>
            <a:r>
              <a:rPr lang="fr-FR" sz="1200">
                <a:highlight>
                  <a:srgbClr val="FFFF00"/>
                </a:highlight>
                <a:ea typeface="Open Sans"/>
                <a:cs typeface="Open Sans"/>
              </a:rPr>
              <a:t>Aidants professionnels usagers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E9DD4D6F-638D-55A2-ACA0-FE211E7E83C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59531" y="2134849"/>
            <a:ext cx="1252633" cy="1182968"/>
          </a:xfrm>
          <a:prstGeom prst="rect">
            <a:avLst/>
          </a:prstGeom>
        </p:spPr>
      </p:pic>
      <p:sp>
        <p:nvSpPr>
          <p:cNvPr id="52" name="ZoneTexte 23">
            <a:extLst>
              <a:ext uri="{FF2B5EF4-FFF2-40B4-BE49-F238E27FC236}">
                <a16:creationId xmlns:a16="http://schemas.microsoft.com/office/drawing/2014/main" id="{C1EA51B0-D8FE-8703-4C58-F452CC2247A1}"/>
              </a:ext>
            </a:extLst>
          </p:cNvPr>
          <p:cNvSpPr txBox="1"/>
          <p:nvPr/>
        </p:nvSpPr>
        <p:spPr>
          <a:xfrm>
            <a:off x="6928123" y="3440228"/>
            <a:ext cx="2084033" cy="4779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>
                <a:highlight>
                  <a:srgbClr val="FFFF00"/>
                </a:highlight>
                <a:ea typeface="Open Sans"/>
                <a:cs typeface="Open Sans"/>
              </a:rPr>
              <a:t>Dépliant FALC DUA</a:t>
            </a:r>
          </a:p>
          <a:p>
            <a:pPr algn="ctr">
              <a:lnSpc>
                <a:spcPct val="107000"/>
              </a:lnSpc>
            </a:pPr>
            <a:r>
              <a:rPr lang="fr-FR" sz="1200">
                <a:highlight>
                  <a:srgbClr val="FFFF00"/>
                </a:highlight>
                <a:ea typeface="Open Sans"/>
                <a:cs typeface="Open Sans"/>
              </a:rPr>
              <a:t>Usagers handicap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93A32472-C33A-6ED6-5F88-3999988340F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002911" y="3773149"/>
            <a:ext cx="1575174" cy="1077633"/>
          </a:xfrm>
          <a:prstGeom prst="rect">
            <a:avLst/>
          </a:prstGeom>
        </p:spPr>
      </p:pic>
      <p:sp>
        <p:nvSpPr>
          <p:cNvPr id="55" name="ZoneTexte 23">
            <a:extLst>
              <a:ext uri="{FF2B5EF4-FFF2-40B4-BE49-F238E27FC236}">
                <a16:creationId xmlns:a16="http://schemas.microsoft.com/office/drawing/2014/main" id="{B00C3234-1019-3A61-8F69-9BAB640BE567}"/>
              </a:ext>
            </a:extLst>
          </p:cNvPr>
          <p:cNvSpPr txBox="1"/>
          <p:nvPr/>
        </p:nvSpPr>
        <p:spPr>
          <a:xfrm>
            <a:off x="8625289" y="5033214"/>
            <a:ext cx="2084033" cy="4779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>
                <a:highlight>
                  <a:srgbClr val="FFFF00"/>
                </a:highlight>
                <a:ea typeface="Open Sans"/>
                <a:cs typeface="Open Sans"/>
              </a:rPr>
              <a:t>Dépliant HNP</a:t>
            </a:r>
          </a:p>
          <a:p>
            <a:pPr algn="ctr">
              <a:lnSpc>
                <a:spcPct val="107000"/>
              </a:lnSpc>
            </a:pPr>
            <a:r>
              <a:rPr lang="fr-FR" sz="1200">
                <a:highlight>
                  <a:srgbClr val="FFFF00"/>
                </a:highlight>
                <a:ea typeface="Open Sans"/>
                <a:cs typeface="Open Sans"/>
              </a:rPr>
              <a:t>Professionnels</a:t>
            </a:r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2325BBC4-8477-C3B6-536E-4ED6014FF4E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71470" y="4220229"/>
            <a:ext cx="1740835" cy="945590"/>
          </a:xfrm>
          <a:prstGeom prst="rect">
            <a:avLst/>
          </a:prstGeom>
        </p:spPr>
      </p:pic>
      <p:sp>
        <p:nvSpPr>
          <p:cNvPr id="58" name="ZoneTexte 23">
            <a:extLst>
              <a:ext uri="{FF2B5EF4-FFF2-40B4-BE49-F238E27FC236}">
                <a16:creationId xmlns:a16="http://schemas.microsoft.com/office/drawing/2014/main" id="{C652DA93-5A17-C682-0B6B-C99060745DB9}"/>
              </a:ext>
            </a:extLst>
          </p:cNvPr>
          <p:cNvSpPr txBox="1"/>
          <p:nvPr/>
        </p:nvSpPr>
        <p:spPr>
          <a:xfrm>
            <a:off x="6616634" y="5197450"/>
            <a:ext cx="2084033" cy="4779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>
                <a:highlight>
                  <a:srgbClr val="FFFF00"/>
                </a:highlight>
                <a:ea typeface="Open Sans"/>
                <a:cs typeface="Open Sans"/>
              </a:rPr>
              <a:t>Flyer HNP</a:t>
            </a:r>
          </a:p>
          <a:p>
            <a:pPr algn="ctr">
              <a:lnSpc>
                <a:spcPct val="107000"/>
              </a:lnSpc>
            </a:pPr>
            <a:r>
              <a:rPr lang="fr-FR" sz="1200">
                <a:highlight>
                  <a:srgbClr val="FFFF00"/>
                </a:highlight>
                <a:ea typeface="Open Sans"/>
                <a:cs typeface="Open Sans"/>
              </a:rPr>
              <a:t>Médecins libéraux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58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70465" y="1918895"/>
            <a:ext cx="10156043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200">
                <a:latin typeface="Open Sans"/>
                <a:ea typeface="Open Sans"/>
                <a:cs typeface="Open Sans"/>
              </a:rPr>
              <a:t>Actions qui seront entreprises par les équipes télésanté et communication </a:t>
            </a:r>
            <a:r>
              <a:rPr lang="fr-FR" sz="120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durant l’année 2025 </a:t>
            </a:r>
            <a:r>
              <a:rPr lang="fr-FR" sz="1200">
                <a:latin typeface="Open Sans"/>
                <a:ea typeface="Open Sans"/>
                <a:cs typeface="Open Sans"/>
              </a:rPr>
              <a:t>pour promouvoir certains services.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470465" y="1245550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Plan d’actions marketing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5049672" y="1502309"/>
            <a:ext cx="5580228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1502309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3A36268-ECEE-7756-4AEB-D2080CD23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558895"/>
              </p:ext>
            </p:extLst>
          </p:nvPr>
        </p:nvGraphicFramePr>
        <p:xfrm>
          <a:off x="904731" y="2251056"/>
          <a:ext cx="9287510" cy="670877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690277">
                  <a:extLst>
                    <a:ext uri="{9D8B030D-6E8A-4147-A177-3AD203B41FA5}">
                      <a16:colId xmlns:a16="http://schemas.microsoft.com/office/drawing/2014/main" val="289204027"/>
                    </a:ext>
                  </a:extLst>
                </a:gridCol>
                <a:gridCol w="2537178">
                  <a:extLst>
                    <a:ext uri="{9D8B030D-6E8A-4147-A177-3AD203B41FA5}">
                      <a16:colId xmlns:a16="http://schemas.microsoft.com/office/drawing/2014/main" val="1212008410"/>
                    </a:ext>
                  </a:extLst>
                </a:gridCol>
                <a:gridCol w="3068260">
                  <a:extLst>
                    <a:ext uri="{9D8B030D-6E8A-4147-A177-3AD203B41FA5}">
                      <a16:colId xmlns:a16="http://schemas.microsoft.com/office/drawing/2014/main" val="3259112388"/>
                    </a:ext>
                  </a:extLst>
                </a:gridCol>
                <a:gridCol w="1991795">
                  <a:extLst>
                    <a:ext uri="{9D8B030D-6E8A-4147-A177-3AD203B41FA5}">
                      <a16:colId xmlns:a16="http://schemas.microsoft.com/office/drawing/2014/main" val="1442148718"/>
                    </a:ext>
                  </a:extLst>
                </a:gridCol>
              </a:tblGrid>
              <a:tr h="686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SERVICES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Prestation par le </a:t>
                      </a:r>
                      <a:r>
                        <a:rPr lang="fr-FR" sz="1100" err="1">
                          <a:effectLst/>
                        </a:rPr>
                        <a:t>GRADeS</a:t>
                      </a:r>
                      <a:endParaRPr lang="fr-FR" sz="1100" err="1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Actions prioritaires en </a:t>
                      </a: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u="none">
                          <a:effectLst/>
                        </a:rPr>
                        <a:t>Indicateur de performance </a:t>
                      </a:r>
                      <a:endParaRPr lang="fr-FR" sz="1100" u="none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1438388"/>
                  </a:ext>
                </a:extLst>
              </a:tr>
              <a:tr h="3766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VT Handicap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Promotion du Dossier Unique d’Admission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Promotion auprès des usagers de toute l’Occitanie</a:t>
                      </a:r>
                    </a:p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 noProof="0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Accompagnement et formation aux outils</a:t>
                      </a:r>
                      <a:endParaRPr lang="fr-FR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 définir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2189439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i="0" u="none" strike="noStrike" noProof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VT Sanitaire </a:t>
                      </a:r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 noProof="0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Promotion</a:t>
                      </a:r>
                      <a:endParaRPr lang="fr-FR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 noProof="0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Accompagnement et formation aux outils</a:t>
                      </a:r>
                      <a:endParaRPr lang="fr-FR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091428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u="none" strike="noStrike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VT </a:t>
                      </a:r>
                      <a:r>
                        <a:rPr lang="fr-FR" sz="1100" b="1" i="0" u="none" strike="noStrike" kern="1200" noProof="0">
                          <a:solidFill>
                            <a:schemeClr val="bg1"/>
                          </a:solidFill>
                          <a:effectLst/>
                          <a:latin typeface="Open Sans"/>
                          <a:ea typeface="+mn-ea"/>
                          <a:cs typeface="+mn-cs"/>
                        </a:rPr>
                        <a:t>Domicile</a:t>
                      </a:r>
                      <a:r>
                        <a:rPr lang="fr-FR" sz="1100" b="1" i="0" u="none" strike="noStrike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fr-FR" sz="110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 noProof="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Promotion &amp; Accompagnement</a:t>
                      </a:r>
                      <a:endParaRPr lang="fr-FR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 noProof="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Accompagnement et formation aux outils : préparation pour déploiements en 2026 – Kit </a:t>
                      </a:r>
                      <a:r>
                        <a:rPr lang="fr-FR" sz="1100" b="0" i="0" u="none" strike="noStrike" noProof="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Comm</a:t>
                      </a:r>
                      <a:r>
                        <a:rPr lang="fr-FR" sz="1100" b="0" i="0" u="none" strike="noStrike" noProof="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 + EU</a:t>
                      </a:r>
                      <a:endParaRPr lang="fr-FR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7817776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i="0" u="none" strike="noStrike" kern="12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+mn-ea"/>
                          <a:cs typeface="+mn-cs"/>
                        </a:rPr>
                        <a:t>VT Grand-âge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Promotion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Promotion auprès du grand public dans les départements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 définir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4178784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i="0" u="none" strike="noStrike" kern="12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+mn-ea"/>
                          <a:cs typeface="+mn-cs"/>
                        </a:rPr>
                        <a:t>Troubles du Neurodéveloppement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Promotion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Promotion auprès des familles et des enseignants + redynamisation usages utilisateurs existants</a:t>
                      </a:r>
                      <a:b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 kern="120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Comm</a:t>
                      </a: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 élargissement 7-12 ans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 définir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5282067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i="0" u="none" strike="noStrike" kern="12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+mn-ea"/>
                          <a:cs typeface="+mn-cs"/>
                        </a:rPr>
                        <a:t>Hospitalisation Non Programmée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Promotion &amp; Accompagnement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Accompagnement aux usages généralisation Occitanie</a:t>
                      </a:r>
                    </a:p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Kit </a:t>
                      </a:r>
                      <a:r>
                        <a:rPr lang="fr-FR" sz="1100" kern="120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comm</a:t>
                      </a:r>
                      <a:r>
                        <a:rPr lang="fr-FR" sz="1100" kern="12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 &amp; Espace Utilisateurs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8963487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Accompagnement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Accompagnement et formation aux outils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Refonte &amp; amélioration des Espaces Utilisateurs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Communication </a:t>
                      </a: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authent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 forte &amp; </a:t>
                      </a: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interoperabilités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Mobilisation Médecins libéraux – EU, témoignage, </a:t>
                      </a: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comm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…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 définir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7523616"/>
                  </a:ext>
                </a:extLst>
              </a:tr>
              <a:tr h="3443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Communication / Relation avec les Conseils départementaux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Animation territoriale : Améliorer la communication autour des évènements départementaux avec les Conseils Départementaux pour participer aux évènements</a:t>
                      </a:r>
                      <a:endParaRPr lang="fr-FR" sz="1100" strike="sngStrike">
                        <a:solidFill>
                          <a:srgbClr val="52646D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8221723"/>
                  </a:ext>
                </a:extLst>
              </a:tr>
            </a:tbl>
          </a:graphicData>
        </a:graphic>
      </p:graphicFrame>
      <p:sp>
        <p:nvSpPr>
          <p:cNvPr id="37" name="ZoneTexte 36">
            <a:extLst>
              <a:ext uri="{FF2B5EF4-FFF2-40B4-BE49-F238E27FC236}">
                <a16:creationId xmlns:a16="http://schemas.microsoft.com/office/drawing/2014/main" id="{952AFF98-67B8-BDE3-4227-345DA1A4D254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Cibles et supports existants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E7DB1DF-D6E3-382E-FBB9-F63D6BC40817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C2FE02B-7360-0757-5E1F-F1850AE16E55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9D7FA4A-B739-63F3-1487-B1D135C02AC6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positionnement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27E2AF1-92BD-A751-BF4D-DF6FB211D5D8}"/>
              </a:ext>
            </a:extLst>
          </p:cNvPr>
          <p:cNvSpPr txBox="1"/>
          <p:nvPr/>
        </p:nvSpPr>
        <p:spPr>
          <a:xfrm>
            <a:off x="467074" y="9819545"/>
            <a:ext cx="265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Dates clés</a:t>
            </a: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E6673B91-FA54-5964-5863-ABD0AE8932F7}"/>
              </a:ext>
            </a:extLst>
          </p:cNvPr>
          <p:cNvCxnSpPr>
            <a:cxnSpLocks/>
          </p:cNvCxnSpPr>
          <p:nvPr/>
        </p:nvCxnSpPr>
        <p:spPr>
          <a:xfrm>
            <a:off x="2565779" y="10076304"/>
            <a:ext cx="8060729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F608E2A1-84A6-E8FC-1D39-8415637705F8}"/>
              </a:ext>
            </a:extLst>
          </p:cNvPr>
          <p:cNvCxnSpPr>
            <a:cxnSpLocks/>
          </p:cNvCxnSpPr>
          <p:nvPr/>
        </p:nvCxnSpPr>
        <p:spPr>
          <a:xfrm>
            <a:off x="5437" y="1007630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F2638BFB-E1D0-EEA2-4114-3144A40BC357}"/>
              </a:ext>
            </a:extLst>
          </p:cNvPr>
          <p:cNvSpPr txBox="1"/>
          <p:nvPr/>
        </p:nvSpPr>
        <p:spPr>
          <a:xfrm>
            <a:off x="940956" y="10576981"/>
            <a:ext cx="9090147" cy="37693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Janvier 2025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: généralisation CDS usager mutualisé à tous les modules (DUA, GA) et au niveau national</a:t>
            </a:r>
            <a:endParaRPr lang="fr-FR" sz="1400" b="1">
              <a:solidFill>
                <a:schemeClr val="accent4"/>
              </a:solidFill>
              <a:ea typeface="Open Sans"/>
              <a:cs typeface="Times New Roman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Open Sans"/>
              </a:rPr>
              <a:t>Janvier 2025 :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maj Thésaurus SMR – module Sanitaire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Avril </a:t>
            </a:r>
            <a:r>
              <a:rPr lang="fr-FR" sz="1400" b="1">
                <a:solidFill>
                  <a:schemeClr val="accent4"/>
                </a:solidFill>
                <a:effectLst/>
                <a:ea typeface="Open Sans"/>
                <a:cs typeface="Times New Roman"/>
              </a:rPr>
              <a:t>2025 </a:t>
            </a:r>
            <a:r>
              <a:rPr lang="fr-FR" sz="1400">
                <a:solidFill>
                  <a:srgbClr val="52646D"/>
                </a:solidFill>
                <a:effectLst/>
                <a:ea typeface="Open Sans"/>
                <a:cs typeface="Times New Roman"/>
              </a:rPr>
              <a:t>: MEP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simplification du module sanitaire</a:t>
            </a:r>
            <a:endParaRPr lang="fr-FR" sz="1400" b="1">
              <a:solidFill>
                <a:schemeClr val="accent4"/>
              </a:solidFill>
              <a:effectLst/>
              <a:ea typeface="Open Sans"/>
              <a:cs typeface="Times New Roman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Mars - j</a:t>
            </a:r>
            <a:r>
              <a:rPr lang="fr-FR" sz="1400" b="1">
                <a:solidFill>
                  <a:schemeClr val="accent4"/>
                </a:solidFill>
                <a:effectLst/>
                <a:ea typeface="Open Sans"/>
                <a:cs typeface="Times New Roman"/>
              </a:rPr>
              <a:t>uin 2025 :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Déploiement DUA sur l’Occitanie (11 dpts) et formation aux usages (</a:t>
            </a:r>
            <a:r>
              <a:rPr lang="fr-FR" sz="1400">
                <a:solidFill>
                  <a:srgbClr val="FF0000"/>
                </a:solidFill>
                <a:ea typeface="Open Sans"/>
                <a:cs typeface="Times New Roman"/>
              </a:rPr>
              <a:t>post lancement DUA prévu le 08/04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)</a:t>
            </a:r>
            <a:endParaRPr lang="fr-FR" sz="1400">
              <a:solidFill>
                <a:srgbClr val="52646D"/>
              </a:solidFill>
              <a:effectLst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Juin 2025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 : Livraison de France </a:t>
            </a:r>
            <a:r>
              <a:rPr lang="fr-FR" sz="1400" err="1">
                <a:solidFill>
                  <a:srgbClr val="52646D"/>
                </a:solidFill>
                <a:ea typeface="Open Sans"/>
                <a:cs typeface="Times New Roman"/>
              </a:rPr>
              <a:t>Connect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 pour l'authentification des usagers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highlight>
                  <a:srgbClr val="FFFF00"/>
                </a:highlight>
                <a:ea typeface="Open Sans"/>
                <a:cs typeface="Times New Roman"/>
              </a:rPr>
              <a:t>Septembre 2025 : </a:t>
            </a:r>
            <a:r>
              <a:rPr lang="fr-FR" sz="14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</a:rPr>
              <a:t>mise en place de l’orientation Psychiatrie dans le module sanitaire (expérimentation en Haute-Garonne)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highlight>
                  <a:srgbClr val="FFFF00"/>
                </a:highlight>
                <a:ea typeface="Open Sans"/>
                <a:cs typeface="Times New Roman"/>
              </a:rPr>
              <a:t>Novembre 2025 : </a:t>
            </a:r>
            <a:r>
              <a:rPr lang="fr-FR" sz="1400">
                <a:solidFill>
                  <a:srgbClr val="52646D"/>
                </a:solidFill>
                <a:highlight>
                  <a:srgbClr val="FFFF00"/>
                </a:highlight>
                <a:ea typeface="Open Sans"/>
                <a:cs typeface="Times New Roman"/>
              </a:rPr>
              <a:t>ouverture du module Domicile de ViaTrajectoire pour les demandeurs pro – arrivée CM Domicile pour préparer les déploiement 2026 (cible : 256 SAD à compétence ARS)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Novembre 2025 :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 Elargissement du TND aux familles et aux enseignants 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Tout au long de 2025</a:t>
            </a:r>
            <a:r>
              <a:rPr lang="fr-FR" sz="1400" b="1">
                <a:solidFill>
                  <a:schemeClr val="accent4"/>
                </a:solidFill>
                <a:effectLst/>
                <a:ea typeface="Open Sans"/>
                <a:cs typeface="Times New Roman"/>
              </a:rPr>
              <a:t> </a:t>
            </a:r>
            <a:r>
              <a:rPr lang="fr-FR" sz="1400">
                <a:solidFill>
                  <a:srgbClr val="52646D"/>
                </a:solidFill>
                <a:effectLst/>
                <a:ea typeface="Open Sans"/>
                <a:cs typeface="Times New Roman"/>
              </a:rPr>
              <a:t>: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Enrôlement de nouveaux établissements autour de l'authentification</a:t>
            </a:r>
            <a:r>
              <a:rPr lang="fr-FR" sz="1400">
                <a:solidFill>
                  <a:srgbClr val="52646D"/>
                </a:solidFill>
                <a:effectLst/>
                <a:ea typeface="Open Sans"/>
                <a:cs typeface="Times New Roman"/>
              </a:rPr>
              <a:t> forte obligatoire pour les connexions par les pros </a:t>
            </a:r>
            <a:r>
              <a:rPr lang="fr-FR" sz="1400">
                <a:solidFill>
                  <a:srgbClr val="52646D"/>
                </a:solidFill>
                <a:effectLst/>
                <a:highlight>
                  <a:srgbClr val="FFFF00"/>
                </a:highlight>
                <a:ea typeface="Open Sans"/>
                <a:cs typeface="Times New Roman"/>
              </a:rPr>
              <a:t>(généralisation : janvier 2026)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Courant 2025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: Généralisation du module Hospitalisations Non Programmées sur toute l’Occitanie </a:t>
            </a:r>
            <a:r>
              <a:rPr lang="fr-FR" sz="1400" b="1">
                <a:solidFill>
                  <a:schemeClr val="accent4"/>
                </a:solidFill>
                <a:effectLst/>
                <a:ea typeface="Open Sans"/>
                <a:cs typeface="Times New Roman"/>
              </a:rPr>
              <a:t>Courant 2025 </a:t>
            </a:r>
            <a:r>
              <a:rPr lang="fr-FR" sz="1400" b="1">
                <a:solidFill>
                  <a:schemeClr val="accent4"/>
                </a:solidFill>
                <a:ea typeface="Open Sans"/>
                <a:cs typeface="Times New Roman"/>
              </a:rPr>
              <a:t>: </a:t>
            </a:r>
            <a:r>
              <a:rPr lang="fr-FR" sz="1400">
                <a:solidFill>
                  <a:srgbClr val="52646D"/>
                </a:solidFill>
                <a:ea typeface="Open Sans"/>
                <a:cs typeface="Times New Roman"/>
              </a:rPr>
              <a:t>distribution des dépliants ViaTrajectoire pour médecins généralistes par la CPAM auprès des médecins généralistes (porte à porte)</a:t>
            </a:r>
          </a:p>
        </p:txBody>
      </p:sp>
      <p:sp>
        <p:nvSpPr>
          <p:cNvPr id="4" name="Rectangle : coins arrondis 3">
            <a:hlinkClick r:id="rId2"/>
            <a:extLst>
              <a:ext uri="{FF2B5EF4-FFF2-40B4-BE49-F238E27FC236}">
                <a16:creationId xmlns:a16="http://schemas.microsoft.com/office/drawing/2014/main" id="{8610232F-4D44-F498-11B4-3CE6C091FD27}"/>
              </a:ext>
            </a:extLst>
          </p:cNvPr>
          <p:cNvSpPr/>
          <p:nvPr/>
        </p:nvSpPr>
        <p:spPr>
          <a:xfrm>
            <a:off x="4030352" y="15108907"/>
            <a:ext cx="3890136" cy="504731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la liste des salons régionaux</a:t>
            </a:r>
            <a:endParaRPr lang="fr-FR" sz="14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Graphique 5" descr="Curseur avec un remplissage uni">
            <a:extLst>
              <a:ext uri="{FF2B5EF4-FFF2-40B4-BE49-F238E27FC236}">
                <a16:creationId xmlns:a16="http://schemas.microsoft.com/office/drawing/2014/main" id="{E5430B8F-48E2-B7C5-2B49-AF9200AB9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57038" y="15361272"/>
            <a:ext cx="526900" cy="5269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1FDA2E-8055-7583-8A1A-2538D0EA2560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Image 9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F9A0F92C-F707-8B2F-8545-391A491C20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676" y="187085"/>
            <a:ext cx="2530549" cy="83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91000" y="1566728"/>
            <a:ext cx="10156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 des actions à coordonner pour atteindre les objectifs fixés. Ce rétroplanning donne une visibilité sur les actions à entreprendre par les équipes Orientation et Communication.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491000" y="89338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Rétroplanning et RACI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715365" y="1150142"/>
            <a:ext cx="593507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29364" y="115014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952AFF98-67B8-BDE3-4227-345DA1A4D254}"/>
              </a:ext>
            </a:extLst>
          </p:cNvPr>
          <p:cNvSpPr txBox="1"/>
          <p:nvPr/>
        </p:nvSpPr>
        <p:spPr>
          <a:xfrm rot="5400000">
            <a:off x="9588466" y="5649745"/>
            <a:ext cx="4048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Cibles et supports existants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E7DB1DF-D6E3-382E-FBB9-F63D6BC40817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Supports, témoignages  et cas d’usages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C2FE02B-7360-0757-5E1F-F1850AE16E55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Plan d’actions</a:t>
            </a:r>
          </a:p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 et dates clés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9D7FA4A-B739-63F3-1487-B1D135C02AC6}"/>
              </a:ext>
            </a:extLst>
          </p:cNvPr>
          <p:cNvSpPr txBox="1"/>
          <p:nvPr/>
        </p:nvSpPr>
        <p:spPr>
          <a:xfrm rot="5400000">
            <a:off x="9580603" y="1577555"/>
            <a:ext cx="4064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Analyse de marché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et positionnement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02B1236-2301-E68D-499E-E42BB3D07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469068"/>
              </p:ext>
            </p:extLst>
          </p:nvPr>
        </p:nvGraphicFramePr>
        <p:xfrm>
          <a:off x="393088" y="2168725"/>
          <a:ext cx="10241517" cy="1459351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30574">
                  <a:extLst>
                    <a:ext uri="{9D8B030D-6E8A-4147-A177-3AD203B41FA5}">
                      <a16:colId xmlns:a16="http://schemas.microsoft.com/office/drawing/2014/main" val="1202615033"/>
                    </a:ext>
                  </a:extLst>
                </a:gridCol>
                <a:gridCol w="2980095">
                  <a:extLst>
                    <a:ext uri="{9D8B030D-6E8A-4147-A177-3AD203B41FA5}">
                      <a16:colId xmlns:a16="http://schemas.microsoft.com/office/drawing/2014/main" val="600168837"/>
                    </a:ext>
                  </a:extLst>
                </a:gridCol>
                <a:gridCol w="850078">
                  <a:extLst>
                    <a:ext uri="{9D8B030D-6E8A-4147-A177-3AD203B41FA5}">
                      <a16:colId xmlns:a16="http://schemas.microsoft.com/office/drawing/2014/main" val="3347697610"/>
                    </a:ext>
                  </a:extLst>
                </a:gridCol>
                <a:gridCol w="1271665">
                  <a:extLst>
                    <a:ext uri="{9D8B030D-6E8A-4147-A177-3AD203B41FA5}">
                      <a16:colId xmlns:a16="http://schemas.microsoft.com/office/drawing/2014/main" val="1308701918"/>
                    </a:ext>
                  </a:extLst>
                </a:gridCol>
                <a:gridCol w="806250">
                  <a:extLst>
                    <a:ext uri="{9D8B030D-6E8A-4147-A177-3AD203B41FA5}">
                      <a16:colId xmlns:a16="http://schemas.microsoft.com/office/drawing/2014/main" val="673747012"/>
                    </a:ext>
                  </a:extLst>
                </a:gridCol>
                <a:gridCol w="733513">
                  <a:extLst>
                    <a:ext uri="{9D8B030D-6E8A-4147-A177-3AD203B41FA5}">
                      <a16:colId xmlns:a16="http://schemas.microsoft.com/office/drawing/2014/main" val="638772277"/>
                    </a:ext>
                  </a:extLst>
                </a:gridCol>
                <a:gridCol w="743234">
                  <a:extLst>
                    <a:ext uri="{9D8B030D-6E8A-4147-A177-3AD203B41FA5}">
                      <a16:colId xmlns:a16="http://schemas.microsoft.com/office/drawing/2014/main" val="2754844694"/>
                    </a:ext>
                  </a:extLst>
                </a:gridCol>
                <a:gridCol w="1826108">
                  <a:extLst>
                    <a:ext uri="{9D8B030D-6E8A-4147-A177-3AD203B41FA5}">
                      <a16:colId xmlns:a16="http://schemas.microsoft.com/office/drawing/2014/main" val="2243692447"/>
                    </a:ext>
                  </a:extLst>
                </a:gridCol>
              </a:tblGrid>
              <a:tr h="588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Module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Action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Quand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Qui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CRA com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CRA équipe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Budget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Statut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4572114"/>
                  </a:ext>
                </a:extLst>
              </a:tr>
              <a:tr h="4811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chemeClr val="accent5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Améliorer l'expérience utilisateur sur l’espace utilisateur VT</a:t>
                      </a:r>
                      <a:endParaRPr lang="fr-FR" sz="1100">
                        <a:solidFill>
                          <a:schemeClr val="accent5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Anne C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Benoit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Terminé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5544077"/>
                  </a:ext>
                </a:extLst>
              </a:tr>
              <a:tr h="420443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i="0" u="none" strike="noStrike" noProof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Tous</a:t>
                      </a:r>
                      <a:endParaRPr lang="en-US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i="0" u="none" strike="noStrike" noProof="0">
                          <a:solidFill>
                            <a:schemeClr val="accent5"/>
                          </a:solidFill>
                          <a:effectLst/>
                          <a:latin typeface="Open Sans"/>
                        </a:rPr>
                        <a:t>Adapter les espace utilisateur VT suite atelier UX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/>
                        <a:buChar char="-"/>
                      </a:pPr>
                      <a:r>
                        <a:rPr lang="fr-FR" sz="1100" b="0" i="0" u="none" strike="noStrike" noProof="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Nettoyage des espaces (fait)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/>
                        <a:buChar char="-"/>
                      </a:pPr>
                      <a:r>
                        <a:rPr lang="fr-FR" sz="1100" b="0" i="0" u="none" strike="noStrike" noProof="0">
                          <a:solidFill>
                            <a:schemeClr val="accent5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Revue des statistiques de vues et de téléchargements + revue nommage des supports (fait)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 faire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111169"/>
                  </a:ext>
                </a:extLst>
              </a:tr>
              <a:tr h="70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Proposer une stratégie de visibilité sur l’ensemble des sites internet des partenaires (CD, MPDH, CPTS, etc.)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Filière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En cours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8946898"/>
                  </a:ext>
                </a:extLst>
              </a:tr>
              <a:tr h="508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Informer sur la généralisation de l’authentification forte (carte CPS)</a:t>
                      </a: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 + promotion </a:t>
                      </a:r>
                      <a:r>
                        <a:rPr lang="fr-FR" sz="1100" b="1" err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intéropérabilités</a:t>
                      </a:r>
                      <a:endParaRPr lang="fr-FR" sz="1100" b="1">
                        <a:solidFill>
                          <a:srgbClr val="52646D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T1-T2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+ T4 pour généralisation authent &amp; promo interop</a:t>
                      </a:r>
                      <a:endParaRPr lang="fr-FR" sz="1100" err="1">
                        <a:solidFill>
                          <a:srgbClr val="52646D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Hélène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Intégration EU site web : fait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Mailing à faire Hélène (fait)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Comm généralisation + interop en fin d’année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6325597"/>
                  </a:ext>
                </a:extLst>
              </a:tr>
              <a:tr h="41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Relayer la communication nationale (surtout handicap en 2025)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T1-T4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Tamara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En attente ANS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8428068"/>
                  </a:ext>
                </a:extLst>
              </a:tr>
              <a:tr h="4884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Promotion auprès des Médecins Libéraux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Encart VT dans la newsletter de l'URPS (en cours)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T2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CPAM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 / Gaëlle/ 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Attente communication HNP par CPAM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What’s</a:t>
                      </a: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up Doc ??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Post LinkedIn OK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1221987"/>
                  </a:ext>
                </a:extLst>
              </a:tr>
              <a:tr h="434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Interview médecin libéral 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 strike="sngStrike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Dr François </a:t>
                      </a:r>
                      <a:r>
                        <a:rPr lang="fr-FR" sz="1100" strike="sngStrike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Carbonnel</a:t>
                      </a:r>
                      <a:r>
                        <a:rPr lang="fr-FR" sz="1100" strike="sngStrike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 / </a:t>
                      </a:r>
                      <a:r>
                        <a:rPr lang="fr-FR" sz="1100" strike="sngStrike">
                          <a:solidFill>
                            <a:srgbClr val="FF0000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2e interview à prévoi</a:t>
                      </a: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r : </a:t>
                      </a: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ML à trouver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T2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0525893"/>
                  </a:ext>
                </a:extLst>
              </a:tr>
              <a:tr h="7411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Inciter les utilisateurs de VT à suivre e-santé Occitanie sur </a:t>
                      </a:r>
                      <a:r>
                        <a:rPr lang="fr-FR" sz="1100" b="0" i="0" u="none" strike="noStrike" err="1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Linkedin</a:t>
                      </a: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 (visuel à ajouter dans emailing par exemple)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Attente programmation webinaires 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8497875"/>
                  </a:ext>
                </a:extLst>
              </a:tr>
              <a:tr h="4594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Handicap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Adapter flyer DUA classique</a:t>
                      </a:r>
                      <a:endParaRPr lang="en-US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Adapter flyer classique en version FALC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T1-T2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CNSA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Hélène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Terminé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9489814"/>
                  </a:ext>
                </a:extLst>
              </a:tr>
              <a:tr h="2321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TND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Poursuivre la promotion par les PCO aux médecins de 1ère ligne (Médecins Libéraux + med scolaires ++)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Enrichir le kit comm des PCO pour augmenter le maillage :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/>
                        <a:buChar char="-"/>
                      </a:pPr>
                      <a:r>
                        <a:rPr lang="fr-FR" sz="1100" b="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Créer un dépliant (3 volets) de présentation du parcours en s'inspirant de la plaquette existante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/>
                        <a:buChar char="-"/>
                      </a:pPr>
                      <a:r>
                        <a:rPr lang="fr-FR" sz="1100" b="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Créer un support (1 volet) à destination des nouveaux acteurs (enseignants, familles)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T4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Lala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Hélène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Stéphanie 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En cours de création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4874303"/>
                  </a:ext>
                </a:extLst>
              </a:tr>
              <a:tr h="741291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Newsletters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Impression carte des objections pour les AT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100" b="0" i="0" u="none" strike="noStrike" dirty="0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Terminé </a:t>
                      </a: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et distribué</a:t>
                      </a:r>
                      <a:endParaRPr lang="fr-FR" sz="1100" b="0" i="0" u="none" strike="noStrike" dirty="0">
                        <a:solidFill>
                          <a:srgbClr val="52646D"/>
                        </a:solidFill>
                        <a:effectLst/>
                        <a:latin typeface="Open San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5530250"/>
                  </a:ext>
                </a:extLst>
              </a:tr>
              <a:tr h="635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Tous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Kit réseau ambassadeur : créer des signatures d’email et autres visuels pour le maillage (« j’utilise </a:t>
                      </a:r>
                      <a:r>
                        <a:rPr lang="fr-FR" sz="1100" b="1" err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ViaTrajectoire</a:t>
                      </a: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»)</a:t>
                      </a:r>
                      <a:b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 b="1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+ supports à intégrer dans les sites internet des établissements (pied de page, bannière ?)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À creuser</a:t>
                      </a:r>
                      <a:endParaRPr lang="fr-FR" sz="1100" b="0" i="0" u="none" strike="noStrike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466508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HNP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Communication/promotion du module HNP </a:t>
                      </a: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(1 emailing + 1 post)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 Lala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Sévérine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Times New Roman" panose="02020603050405020304" pitchFamily="18" charset="0"/>
                        </a:rPr>
                        <a:t>Terminé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3000515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HNP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Dépliants + flyer ML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Création des pages découverte et EU + 2 post Ln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Création + publication vidéo tuto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Sévérine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Lala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Terminé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9164207"/>
                  </a:ext>
                </a:extLst>
              </a:tr>
              <a:tr h="614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Handicap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latin typeface="Open Sans"/>
                        </a:rPr>
                        <a:t>Création d’une vidéo promotionnelle DUA Handicap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Hélène</a:t>
                      </a:r>
                      <a:b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</a:b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Maud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3000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Terminé</a:t>
                      </a:r>
                      <a:endParaRPr lang="fr-FR" sz="1100">
                        <a:solidFill>
                          <a:srgbClr val="52646D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0728375"/>
                  </a:ext>
                </a:extLst>
              </a:tr>
              <a:tr h="650889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  <a:latin typeface="Open Sans"/>
                          <a:ea typeface="Open Sans"/>
                          <a:cs typeface="Times New Roman"/>
                        </a:rPr>
                        <a:t>Domicile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Création d'un dépliant de présentation du module </a:t>
                      </a: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sym typeface="Wingdings" panose="05000000000000000000" pitchFamily="2" charset="2"/>
                        </a:rPr>
                        <a:t> envoi routage 7j avant la réunion lancement, aux 250 SAD à compétence ARS</a:t>
                      </a:r>
                      <a:endParaRPr lang="fr-FR" sz="1100" b="0" i="0" u="none" strike="noStrike">
                        <a:solidFill>
                          <a:srgbClr val="52646D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fr-FR" sz="1100" b="0" i="0" u="none" strike="noStrike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</a:rPr>
                        <a:t>Création espaces découverte + EU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T4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Hélène / CM (à venir)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Maud / Lala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>
                        <a:solidFill>
                          <a:srgbClr val="52646D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solidFill>
                            <a:srgbClr val="52646D"/>
                          </a:solidFill>
                          <a:effectLst/>
                          <a:highlight>
                            <a:srgbClr val="FFFF00"/>
                          </a:highlight>
                          <a:latin typeface="Open Sans"/>
                          <a:ea typeface="Open Sans"/>
                          <a:cs typeface="Times New Roman"/>
                        </a:rPr>
                        <a:t>A faire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351396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77F3979-D062-42C7-2421-A79B321D5CC1}"/>
              </a:ext>
            </a:extLst>
          </p:cNvPr>
          <p:cNvSpPr txBox="1"/>
          <p:nvPr/>
        </p:nvSpPr>
        <p:spPr>
          <a:xfrm>
            <a:off x="320473" y="273089"/>
            <a:ext cx="6142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err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ViaTrajectoire</a:t>
            </a:r>
            <a:endParaRPr lang="fr-FR" sz="18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Image 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0B65F0E-B22F-0F67-52CC-7077FA1D3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76" y="228155"/>
            <a:ext cx="2530549" cy="83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4659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Thème esante Occitanie">
  <a:themeElements>
    <a:clrScheme name="e-santé Occitanie">
      <a:dk1>
        <a:srgbClr val="52646D"/>
      </a:dk1>
      <a:lt1>
        <a:srgbClr val="FFFFFF"/>
      </a:lt1>
      <a:dk2>
        <a:srgbClr val="0060A7"/>
      </a:dk2>
      <a:lt2>
        <a:srgbClr val="44BADC"/>
      </a:lt2>
      <a:accent1>
        <a:srgbClr val="0060A7"/>
      </a:accent1>
      <a:accent2>
        <a:srgbClr val="ED6C4D"/>
      </a:accent2>
      <a:accent3>
        <a:srgbClr val="FAB500"/>
      </a:accent3>
      <a:accent4>
        <a:srgbClr val="98C221"/>
      </a:accent4>
      <a:accent5>
        <a:srgbClr val="E5134C"/>
      </a:accent5>
      <a:accent6>
        <a:srgbClr val="5E3E7F"/>
      </a:accent6>
      <a:hlink>
        <a:srgbClr val="52646D"/>
      </a:hlink>
      <a:folHlink>
        <a:srgbClr val="44BADC"/>
      </a:folHlink>
    </a:clrScheme>
    <a:fontScheme name="e-santé Occitanie">
      <a:majorFont>
        <a:latin typeface="Quicksan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 esante Occitanie" id="{23D4CF89-3DE9-4BC9-A5EC-9733441FC80C}" vid="{2B3B1896-E72A-4E90-BD24-17AC15D0F82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bff05c-1530-4c44-ba97-a552b51f3a5a">
      <Terms xmlns="http://schemas.microsoft.com/office/infopath/2007/PartnerControls"/>
    </lcf76f155ced4ddcb4097134ff3c332f>
    <TaxCatchAll xmlns="cadf8e7c-6dc2-4226-839c-e6cf893ff618" xsi:nil="true"/>
    <SharedWithUsers xmlns="cadf8e7c-6dc2-4226-839c-e6cf893ff618">
      <UserInfo>
        <DisplayName>Anne YZEBE</DisplayName>
        <AccountId>36</AccountId>
        <AccountType/>
      </UserInfo>
      <UserInfo>
        <DisplayName>Antoine LINGRAND</DisplayName>
        <AccountId>160</AccountId>
        <AccountType/>
      </UserInfo>
      <UserInfo>
        <DisplayName>Léa CONDE</DisplayName>
        <AccountId>455</AccountId>
        <AccountType/>
      </UserInfo>
      <UserInfo>
        <DisplayName>Stéphanie  GARRIGUES</DisplayName>
        <AccountId>103</AccountId>
        <AccountType/>
      </UserInfo>
      <UserInfo>
        <DisplayName>Xavier BONNEFILLE</DisplayName>
        <AccountId>91</AccountId>
        <AccountType/>
      </UserInfo>
      <UserInfo>
        <DisplayName>Arnaud POISAC</DisplayName>
        <AccountId>52</AccountId>
        <AccountType/>
      </UserInfo>
      <UserInfo>
        <DisplayName>Marvin KONE</DisplayName>
        <AccountId>13</AccountId>
        <AccountType/>
      </UserInfo>
      <UserInfo>
        <DisplayName>Chloé MAZENS</DisplayName>
        <AccountId>64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703853DEA0C14F9B82698A7D22E5E1" ma:contentTypeVersion="19" ma:contentTypeDescription="Crée un document." ma:contentTypeScope="" ma:versionID="aa6cc66fdb0daf8b586f42a0822800ad">
  <xsd:schema xmlns:xsd="http://www.w3.org/2001/XMLSchema" xmlns:xs="http://www.w3.org/2001/XMLSchema" xmlns:p="http://schemas.microsoft.com/office/2006/metadata/properties" xmlns:ns2="1abff05c-1530-4c44-ba97-a552b51f3a5a" xmlns:ns3="cadf8e7c-6dc2-4226-839c-e6cf893ff618" targetNamespace="http://schemas.microsoft.com/office/2006/metadata/properties" ma:root="true" ma:fieldsID="48ece1e376430186caabc6eb929fef33" ns2:_="" ns3:_="">
    <xsd:import namespace="1abff05c-1530-4c44-ba97-a552b51f3a5a"/>
    <xsd:import namespace="cadf8e7c-6dc2-4226-839c-e6cf893ff6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bff05c-1530-4c44-ba97-a552b51f3a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df8e7c-6dc2-4226-839c-e6cf893ff61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521363-d595-47f3-9876-7113aff7fdb2}" ma:internalName="TaxCatchAll" ma:showField="CatchAllData" ma:web="cadf8e7c-6dc2-4226-839c-e6cf893ff6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8FBDA6-1A2B-4205-8702-04D767B12500}">
  <ds:schemaRefs>
    <ds:schemaRef ds:uri="1abff05c-1530-4c44-ba97-a552b51f3a5a"/>
    <ds:schemaRef ds:uri="cadf8e7c-6dc2-4226-839c-e6cf893ff6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35CB45-A898-4AAA-A03B-1D6164D077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bff05c-1530-4c44-ba97-a552b51f3a5a"/>
    <ds:schemaRef ds:uri="cadf8e7c-6dc2-4226-839c-e6cf893ff6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esante Occitanie</Template>
  <TotalTime>0</TotalTime>
  <Words>3613</Words>
  <Application>Microsoft Office PowerPoint</Application>
  <PresentationFormat>Personnalisé</PresentationFormat>
  <Paragraphs>590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Open Sans</vt:lpstr>
      <vt:lpstr>Quicksand</vt:lpstr>
      <vt:lpstr>Wingdings</vt:lpstr>
      <vt:lpstr>Thème esante Occitanie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Maud CAMPARDOU</cp:lastModifiedBy>
  <cp:revision>1</cp:revision>
  <dcterms:created xsi:type="dcterms:W3CDTF">2023-03-17T14:20:48Z</dcterms:created>
  <dcterms:modified xsi:type="dcterms:W3CDTF">2025-11-05T14:06:50Z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0x0101004C703853DEA0C14F9B82698A7D22E5E1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7123500</vt:r8>
  </property>
  <property fmtid="{D5CDD505-2E9C-101B-9397-08002B2CF9AE}" pid="24" name="xd_Signature">
    <vt:bool>false</vt:bool>
  </property>
  <property fmtid="{D5CDD505-2E9C-101B-9397-08002B2CF9AE}" pid="25" name="xd_ProgID">
    <vt:lpwstr/>
  </property>
  <property fmtid="{D5CDD505-2E9C-101B-9397-08002B2CF9AE}" pid="26" name="ComplianceAssetId">
    <vt:lpwstr/>
  </property>
  <property fmtid="{D5CDD505-2E9C-101B-9397-08002B2CF9AE}" pid="27" name="TemplateUrl">
    <vt:lpwstr/>
  </property>
  <property fmtid="{D5CDD505-2E9C-101B-9397-08002B2CF9AE}" pid="28" name="_ExtendedDescription">
    <vt:lpwstr/>
  </property>
  <property fmtid="{D5CDD505-2E9C-101B-9397-08002B2CF9AE}" pid="29" name="TriggerFlowInfo">
    <vt:lpwstr/>
  </property>
  <property fmtid="{D5CDD505-2E9C-101B-9397-08002B2CF9AE}" pid="30" name="pd3e2e876cb74e329359f76e277116ab">
    <vt:lpwstr>Support|bc19b912-1a97-46d5-9f7c-3f7b4ab36b8a</vt:lpwstr>
  </property>
</Properties>
</file>