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7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CB8B1A-C60C-2432-41B3-AFD5A537A511}" name="Marie TOTARO" initials="MT" userId="S::marie.totaro@esante-occitanie.fr::0ea7f25d-cec7-4384-83b4-61cff951c0fe" providerId="AD"/>
  <p188:author id="{CE1304F0-6EE9-5A4B-FE43-F0DAC1910200}" name="Stéphanie MAUGER" initials="SM" userId="S::stephanie.mauger@esante-occitanie.fr::83b09401-0c29-4326-8c1c-b908262d8ed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AA36"/>
    <a:srgbClr val="257E21"/>
    <a:srgbClr val="008197"/>
    <a:srgbClr val="E5E8EE"/>
    <a:srgbClr val="00A4B7"/>
    <a:srgbClr val="5EC7DD"/>
    <a:srgbClr val="ED6C4D"/>
    <a:srgbClr val="FFFBEF"/>
    <a:srgbClr val="31A7FB"/>
    <a:srgbClr val="4644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D52C1B-0522-A2C6-311D-353435194203}" v="111" dt="2024-08-19T12:04:45.4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35618-07DA-4F87-A0A7-2695511CD79A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7C4-3CB2-4DF2-B57C-FC5EFEE7CE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418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27FB-38CC-4A04-9090-1518C5E28925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5ADB1-0B3E-4410-91D3-84E9B128A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277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27FB-38CC-4A04-9090-1518C5E28925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5ADB1-0B3E-4410-91D3-84E9B128A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3537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27FB-38CC-4A04-9090-1518C5E28925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5ADB1-0B3E-4410-91D3-84E9B128A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17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27FB-38CC-4A04-9090-1518C5E28925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5ADB1-0B3E-4410-91D3-84E9B128A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479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27FB-38CC-4A04-9090-1518C5E28925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5ADB1-0B3E-4410-91D3-84E9B128A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7080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27FB-38CC-4A04-9090-1518C5E28925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5ADB1-0B3E-4410-91D3-84E9B128A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71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27FB-38CC-4A04-9090-1518C5E28925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5ADB1-0B3E-4410-91D3-84E9B128A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2922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27FB-38CC-4A04-9090-1518C5E28925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5ADB1-0B3E-4410-91D3-84E9B128A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1532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27FB-38CC-4A04-9090-1518C5E28925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5ADB1-0B3E-4410-91D3-84E9B128A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816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27FB-38CC-4A04-9090-1518C5E28925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5ADB1-0B3E-4410-91D3-84E9B128A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63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C27FB-38CC-4A04-9090-1518C5E28925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5ADB1-0B3E-4410-91D3-84E9B128A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299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C27FB-38CC-4A04-9090-1518C5E28925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5ADB1-0B3E-4410-91D3-84E9B128A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046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www.esante-occitanie.fr/" TargetMode="External"/><Relationship Id="rId7" Type="http://schemas.openxmlformats.org/officeDocument/2006/relationships/image" Target="../media/image4.png"/><Relationship Id="rId12" Type="http://schemas.openxmlformats.org/officeDocument/2006/relationships/hyperlink" Target="https://www.esante-occitanie.fr/acceder-a-spico-07-2024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https://pass.esante-occitanie.fr/AutoConnectSSO/Connexion.aspx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585FC8B-7AEE-C2FA-188E-0DC870A0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3" r="8283"/>
          <a:stretch/>
        </p:blipFill>
        <p:spPr>
          <a:xfrm>
            <a:off x="2867059" y="426446"/>
            <a:ext cx="3079650" cy="2076707"/>
          </a:xfrm>
          <a:prstGeom prst="teardrop">
            <a:avLst>
              <a:gd name="adj" fmla="val 46435"/>
            </a:avLst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400F71F-D21B-EBF3-53C0-5AD0FF8318C2}"/>
              </a:ext>
            </a:extLst>
          </p:cNvPr>
          <p:cNvSpPr txBox="1"/>
          <p:nvPr/>
        </p:nvSpPr>
        <p:spPr>
          <a:xfrm>
            <a:off x="323792" y="496344"/>
            <a:ext cx="2543233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3200" b="1">
                <a:solidFill>
                  <a:srgbClr val="008197"/>
                </a:solidFill>
                <a:latin typeface="quicksand"/>
              </a:rPr>
              <a:t>Comment nous </a:t>
            </a:r>
            <a:endParaRPr lang="fr-FR">
              <a:latin typeface="quicksand"/>
            </a:endParaRPr>
          </a:p>
          <a:p>
            <a:r>
              <a:rPr lang="fr-FR" sz="3200" b="1">
                <a:solidFill>
                  <a:srgbClr val="008197"/>
                </a:solidFill>
                <a:latin typeface="quicksand"/>
              </a:rPr>
              <a:t>contacter  ?</a:t>
            </a:r>
            <a:endParaRPr lang="fr-FR">
              <a:latin typeface="quicksand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E97475-151B-2AEE-7A15-A2376FD8610E}"/>
              </a:ext>
            </a:extLst>
          </p:cNvPr>
          <p:cNvSpPr txBox="1"/>
          <p:nvPr/>
        </p:nvSpPr>
        <p:spPr>
          <a:xfrm>
            <a:off x="984849" y="3018858"/>
            <a:ext cx="5717177" cy="616836"/>
          </a:xfrm>
          <a:prstGeom prst="rect">
            <a:avLst/>
          </a:prstGeom>
          <a:gradFill flip="none" rotWithShape="1">
            <a:gsLst>
              <a:gs pos="52000">
                <a:srgbClr val="FFFFFF"/>
              </a:gs>
              <a:gs pos="0">
                <a:schemeClr val="bg1"/>
              </a:gs>
              <a:gs pos="100000">
                <a:schemeClr val="bg1">
                  <a:shade val="100000"/>
                  <a:satMod val="115000"/>
                  <a:alpha val="5000"/>
                </a:schemeClr>
              </a:gs>
            </a:gsLst>
            <a:lin ang="16800000" scaled="0"/>
            <a:tileRect/>
          </a:gradFill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marL="114300">
              <a:lnSpc>
                <a:spcPct val="150000"/>
              </a:lnSpc>
            </a:pPr>
            <a:r>
              <a:rPr lang="fr-FR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Vous n’avez pas de compte SPICO</a:t>
            </a:r>
            <a:r>
              <a:rPr lang="fr-FR"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</a:t>
            </a:r>
            <a:r>
              <a:rPr lang="fr-FR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? Suivez ce guide : </a:t>
            </a:r>
          </a:p>
          <a:p>
            <a:pPr marL="114300">
              <a:lnSpc>
                <a:spcPct val="150000"/>
              </a:lnSpc>
            </a:pPr>
            <a:r>
              <a:rPr lang="fr-FR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Vous avez déjà un compte SPICO ? Connectez-vous 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89AD6AF-49E4-A301-0A6D-77057F2C0304}"/>
              </a:ext>
            </a:extLst>
          </p:cNvPr>
          <p:cNvSpPr txBox="1"/>
          <p:nvPr/>
        </p:nvSpPr>
        <p:spPr>
          <a:xfrm>
            <a:off x="339997" y="2634751"/>
            <a:ext cx="1001221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3800">
                <a:solidFill>
                  <a:srgbClr val="FFC000"/>
                </a:solidFill>
                <a:latin typeface="Quicksand Bold" pitchFamily="50" charset="0"/>
              </a:defRPr>
            </a:lvl1pPr>
          </a:lstStyle>
          <a:p>
            <a:r>
              <a:rPr lang="fr-FR" sz="7200">
                <a:latin typeface="quicksand"/>
              </a:rPr>
              <a:t>1.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DDA1998-FEDE-281B-2DDA-EFBCB7AB91B8}"/>
              </a:ext>
            </a:extLst>
          </p:cNvPr>
          <p:cNvSpPr txBox="1"/>
          <p:nvPr/>
        </p:nvSpPr>
        <p:spPr>
          <a:xfrm>
            <a:off x="1247840" y="4092016"/>
            <a:ext cx="5222309" cy="616836"/>
          </a:xfrm>
          <a:prstGeom prst="rect">
            <a:avLst/>
          </a:prstGeom>
          <a:gradFill flip="none" rotWithShape="1">
            <a:gsLst>
              <a:gs pos="52000">
                <a:srgbClr val="FFFFFF"/>
              </a:gs>
              <a:gs pos="0">
                <a:schemeClr val="bg1"/>
              </a:gs>
              <a:gs pos="100000">
                <a:schemeClr val="bg1">
                  <a:shade val="100000"/>
                  <a:satMod val="115000"/>
                  <a:alpha val="5000"/>
                </a:schemeClr>
              </a:gs>
            </a:gsLst>
            <a:lin ang="16800000" scaled="0"/>
            <a:tileRect/>
          </a:gradFill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fr-FR"/>
            </a:defPPr>
            <a:lvl1pPr>
              <a:defRPr sz="1000"/>
            </a:lvl1pPr>
          </a:lstStyle>
          <a:p>
            <a:pPr marL="114300">
              <a:lnSpc>
                <a:spcPct val="150000"/>
              </a:lnSpc>
            </a:pPr>
            <a:r>
              <a:rPr lang="fr-FR" sz="1200">
                <a:latin typeface="Open Sans"/>
                <a:ea typeface="Open Sans"/>
                <a:cs typeface="Open Sans"/>
              </a:rPr>
              <a:t>Une fois connecté à SPICO, cliquez sur votre nom </a:t>
            </a:r>
          </a:p>
          <a:p>
            <a:pPr marL="114300">
              <a:lnSpc>
                <a:spcPct val="150000"/>
              </a:lnSpc>
            </a:pPr>
            <a:r>
              <a:rPr lang="fr-FR" sz="1200">
                <a:latin typeface="Open Sans"/>
                <a:ea typeface="Open Sans"/>
                <a:cs typeface="Open Sans"/>
              </a:rPr>
              <a:t>puis le bouton « mon profil ». </a:t>
            </a:r>
            <a:endParaRPr lang="fr-FR" sz="900">
              <a:latin typeface="Open Sans"/>
              <a:ea typeface="Open Sans"/>
              <a:cs typeface="Open San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3D1558F-FAB9-88FD-746A-FCA15419C4E3}"/>
              </a:ext>
            </a:extLst>
          </p:cNvPr>
          <p:cNvSpPr txBox="1"/>
          <p:nvPr/>
        </p:nvSpPr>
        <p:spPr>
          <a:xfrm>
            <a:off x="448463" y="3753808"/>
            <a:ext cx="1059799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3800">
                <a:solidFill>
                  <a:srgbClr val="FFC000"/>
                </a:solidFill>
                <a:latin typeface="Quicksand Bold" pitchFamily="50" charset="0"/>
              </a:defRPr>
            </a:lvl1pPr>
          </a:lstStyle>
          <a:p>
            <a:r>
              <a:rPr lang="fr-FR" sz="7200">
                <a:latin typeface="quicksand"/>
              </a:rPr>
              <a:t>2.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311901-8B26-38A4-10FE-DB8CCE07549D}"/>
              </a:ext>
            </a:extLst>
          </p:cNvPr>
          <p:cNvSpPr txBox="1"/>
          <p:nvPr/>
        </p:nvSpPr>
        <p:spPr>
          <a:xfrm>
            <a:off x="1513240" y="4878321"/>
            <a:ext cx="5093139" cy="1309333"/>
          </a:xfrm>
          <a:prstGeom prst="rect">
            <a:avLst/>
          </a:prstGeom>
          <a:gradFill flip="none" rotWithShape="1">
            <a:gsLst>
              <a:gs pos="52000">
                <a:srgbClr val="FFFFFF"/>
              </a:gs>
              <a:gs pos="0">
                <a:schemeClr val="bg1"/>
              </a:gs>
              <a:gs pos="100000">
                <a:schemeClr val="bg1">
                  <a:shade val="100000"/>
                  <a:satMod val="115000"/>
                  <a:alpha val="5000"/>
                </a:schemeClr>
              </a:gs>
            </a:gsLst>
            <a:lin ang="16800000" scaled="0"/>
            <a:tileRect/>
          </a:gradFill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fr-FR"/>
            </a:defPPr>
            <a:lvl1pPr>
              <a:defRPr sz="1000"/>
            </a:lvl1pPr>
          </a:lstStyle>
          <a:p>
            <a:pPr marL="114300">
              <a:lnSpc>
                <a:spcPct val="150000"/>
              </a:lnSpc>
            </a:pPr>
            <a:r>
              <a:rPr lang="fr-FR" sz="1200">
                <a:latin typeface="Open Sans"/>
                <a:ea typeface="Open Sans"/>
                <a:cs typeface="Open Sans"/>
              </a:rPr>
              <a:t>Dans l’onglet «</a:t>
            </a:r>
            <a:r>
              <a:rPr lang="fr-FR" sz="1200" b="1">
                <a:latin typeface="Open Sans"/>
                <a:ea typeface="Open Sans"/>
                <a:cs typeface="Open Sans"/>
              </a:rPr>
              <a:t> groupes de favoris </a:t>
            </a:r>
            <a:r>
              <a:rPr lang="fr-FR" sz="1200">
                <a:latin typeface="Open Sans"/>
                <a:ea typeface="Open Sans"/>
                <a:cs typeface="Open Sans"/>
              </a:rPr>
              <a:t>», </a:t>
            </a:r>
          </a:p>
          <a:p>
            <a:pPr marL="114300">
              <a:lnSpc>
                <a:spcPct val="150000"/>
              </a:lnSpc>
            </a:pPr>
            <a:r>
              <a:rPr lang="fr-FR" sz="1200">
                <a:latin typeface="Open Sans"/>
                <a:ea typeface="Open Sans"/>
                <a:cs typeface="Open Sans"/>
              </a:rPr>
              <a:t>recherchez le groupe: </a:t>
            </a:r>
          </a:p>
          <a:p>
            <a:pPr marL="114300">
              <a:lnSpc>
                <a:spcPct val="150000"/>
              </a:lnSpc>
            </a:pPr>
            <a:r>
              <a:rPr lang="fr-FR" sz="1800" i="1">
                <a:solidFill>
                  <a:schemeClr val="bg1">
                    <a:lumMod val="76000"/>
                  </a:schemeClr>
                </a:solidFill>
                <a:latin typeface="Open Sans"/>
                <a:ea typeface="Open Sans"/>
                <a:cs typeface="Open Sans"/>
              </a:rPr>
              <a:t>[Nom du groupe]</a:t>
            </a:r>
          </a:p>
          <a:p>
            <a:pPr marL="114300">
              <a:lnSpc>
                <a:spcPct val="150000"/>
              </a:lnSpc>
            </a:pPr>
            <a:r>
              <a:rPr lang="fr-FR" sz="1200">
                <a:latin typeface="Open Sans"/>
                <a:ea typeface="Open Sans"/>
                <a:cs typeface="Open Sans"/>
              </a:rPr>
              <a:t>Puis		 «Accepter d'utiliser ce</a:t>
            </a:r>
            <a:r>
              <a:rPr lang="fr-FR" sz="1200" b="1">
                <a:latin typeface="Open Sans"/>
                <a:ea typeface="Open Sans"/>
                <a:cs typeface="Open Sans"/>
              </a:rPr>
              <a:t> groupe </a:t>
            </a:r>
            <a:r>
              <a:rPr lang="fr-FR" sz="1200">
                <a:latin typeface="Open Sans"/>
                <a:ea typeface="Open Sans"/>
                <a:cs typeface="Open Sans"/>
              </a:rPr>
              <a:t>» </a:t>
            </a:r>
            <a:endParaRPr lang="fr-FR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479E009-FD8A-D0C8-776E-E72FC056F1A8}"/>
              </a:ext>
            </a:extLst>
          </p:cNvPr>
          <p:cNvSpPr txBox="1"/>
          <p:nvPr/>
        </p:nvSpPr>
        <p:spPr>
          <a:xfrm>
            <a:off x="730286" y="4989219"/>
            <a:ext cx="1208921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3800">
                <a:solidFill>
                  <a:srgbClr val="FFC000"/>
                </a:solidFill>
                <a:latin typeface="Quicksand Bold" pitchFamily="50" charset="0"/>
              </a:defRPr>
            </a:lvl1pPr>
          </a:lstStyle>
          <a:p>
            <a:r>
              <a:rPr lang="fr-FR" sz="7200">
                <a:latin typeface="quicksand"/>
              </a:rPr>
              <a:t>3.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DFC7343-2B0E-1116-22E6-806ED4289664}"/>
              </a:ext>
            </a:extLst>
          </p:cNvPr>
          <p:cNvSpPr txBox="1"/>
          <p:nvPr/>
        </p:nvSpPr>
        <p:spPr>
          <a:xfrm>
            <a:off x="1881818" y="6648903"/>
            <a:ext cx="4714996" cy="616836"/>
          </a:xfrm>
          <a:prstGeom prst="rect">
            <a:avLst/>
          </a:prstGeom>
          <a:gradFill flip="none" rotWithShape="1">
            <a:gsLst>
              <a:gs pos="52000">
                <a:srgbClr val="FFFFFF"/>
              </a:gs>
              <a:gs pos="0">
                <a:schemeClr val="bg1"/>
              </a:gs>
              <a:gs pos="100000">
                <a:schemeClr val="bg1">
                  <a:shade val="100000"/>
                  <a:satMod val="115000"/>
                  <a:alpha val="5000"/>
                </a:schemeClr>
              </a:gs>
            </a:gsLst>
            <a:lin ang="16800000" scaled="0"/>
            <a:tileRect/>
          </a:gradFill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fr-FR"/>
            </a:defPPr>
            <a:lvl1pPr>
              <a:defRPr sz="1000"/>
            </a:lvl1pPr>
          </a:lstStyle>
          <a:p>
            <a:pPr marL="114300">
              <a:lnSpc>
                <a:spcPct val="150000"/>
              </a:lnSpc>
            </a:pPr>
            <a:r>
              <a:rPr lang="fr-FR" sz="1200">
                <a:latin typeface="Open Sans"/>
                <a:ea typeface="Open Sans"/>
                <a:cs typeface="Open Sans"/>
              </a:rPr>
              <a:t>Dans SPICO Discussion (onglet à gauche) cliquez sur le +</a:t>
            </a:r>
            <a:br>
              <a:rPr lang="fr-FR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fr-FR" sz="1200">
                <a:latin typeface="Open Sans"/>
                <a:ea typeface="Open Sans"/>
                <a:cs typeface="Open Sans"/>
              </a:rPr>
              <a:t>puis « </a:t>
            </a:r>
            <a:r>
              <a:rPr lang="fr-FR" sz="1200" b="1">
                <a:latin typeface="Open Sans"/>
                <a:ea typeface="Open Sans"/>
                <a:cs typeface="Open Sans"/>
              </a:rPr>
              <a:t>démarrer une conversation </a:t>
            </a:r>
            <a:r>
              <a:rPr lang="fr-FR" sz="1200">
                <a:latin typeface="Open Sans"/>
                <a:ea typeface="Open Sans"/>
                <a:cs typeface="Open Sans"/>
              </a:rPr>
              <a:t>» </a:t>
            </a:r>
            <a:endParaRPr lang="fr-FR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BA52BB7-C3BF-F27A-4864-AAAFE2C6828C}"/>
              </a:ext>
            </a:extLst>
          </p:cNvPr>
          <p:cNvSpPr txBox="1"/>
          <p:nvPr/>
        </p:nvSpPr>
        <p:spPr>
          <a:xfrm>
            <a:off x="989063" y="6231175"/>
            <a:ext cx="1208921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7200">
                <a:solidFill>
                  <a:srgbClr val="FFC000"/>
                </a:solidFill>
                <a:latin typeface="quicksand"/>
              </a:rPr>
              <a:t>4.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6D3C2BB-2D47-5A7C-C9E1-94598F866F67}"/>
              </a:ext>
            </a:extLst>
          </p:cNvPr>
          <p:cNvSpPr txBox="1"/>
          <p:nvPr/>
        </p:nvSpPr>
        <p:spPr>
          <a:xfrm>
            <a:off x="-14038" y="9075047"/>
            <a:ext cx="6891336" cy="646331"/>
          </a:xfrm>
          <a:prstGeom prst="rect">
            <a:avLst/>
          </a:prstGeom>
          <a:solidFill>
            <a:srgbClr val="008197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1200" b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*SPICO est l’outil mis à disposition par la région, financé par l'ARS, et répond aux exigences de protection des données de santé.</a:t>
            </a:r>
          </a:p>
          <a:p>
            <a:pPr algn="ctr"/>
            <a:r>
              <a:rPr lang="fr-FR" sz="1050" b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Retrouvez toutes les informations sur notre site internet : </a:t>
            </a:r>
            <a:r>
              <a:rPr lang="fr-FR" sz="1050" b="1">
                <a:solidFill>
                  <a:schemeClr val="bg1"/>
                </a:solidFill>
                <a:latin typeface="Open Sans"/>
                <a:ea typeface="Open Sans"/>
                <a:cs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www.esante-occitanie.fr</a:t>
            </a:r>
            <a:r>
              <a:rPr lang="fr-FR" sz="1050" b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  </a:t>
            </a:r>
            <a:endParaRPr lang="fr-FR" sz="105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3" name="Image 22">
            <a:hlinkClick r:id="rId4"/>
            <a:extLst>
              <a:ext uri="{FF2B5EF4-FFF2-40B4-BE49-F238E27FC236}">
                <a16:creationId xmlns:a16="http://schemas.microsoft.com/office/drawing/2014/main" id="{1DBDB290-6B64-6BE2-5039-376BD49E4B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61" t="16617" r="5127" b="-1"/>
          <a:stretch/>
        </p:blipFill>
        <p:spPr>
          <a:xfrm>
            <a:off x="5371726" y="3482455"/>
            <a:ext cx="1075490" cy="301424"/>
          </a:xfrm>
          <a:prstGeom prst="flowChartTerminator">
            <a:avLst/>
          </a:prstGeom>
        </p:spPr>
      </p:pic>
      <p:pic>
        <p:nvPicPr>
          <p:cNvPr id="3" name="Image 2" descr="Une image contenant texte, capture d’écran, Graphique, graphisme&#10;&#10;Description générée automatiquement">
            <a:extLst>
              <a:ext uri="{FF2B5EF4-FFF2-40B4-BE49-F238E27FC236}">
                <a16:creationId xmlns:a16="http://schemas.microsoft.com/office/drawing/2014/main" id="{253EE2B7-C672-296B-0BFF-BC25F7D251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1447" y="31797"/>
            <a:ext cx="1605526" cy="113566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FFEC745-2795-8B35-C0A4-324300AA1574}"/>
              </a:ext>
            </a:extLst>
          </p:cNvPr>
          <p:cNvSpPr txBox="1"/>
          <p:nvPr/>
        </p:nvSpPr>
        <p:spPr>
          <a:xfrm>
            <a:off x="5719650" y="3538317"/>
            <a:ext cx="676766" cy="200055"/>
          </a:xfrm>
          <a:prstGeom prst="rect">
            <a:avLst/>
          </a:prstGeom>
          <a:solidFill>
            <a:srgbClr val="ED6C4D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Connexion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FF625A0-209F-2EB7-982B-C56E7EE74D7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3615" t="83929" r="25788" b="1994"/>
          <a:stretch/>
        </p:blipFill>
        <p:spPr>
          <a:xfrm>
            <a:off x="5457905" y="4090900"/>
            <a:ext cx="1082003" cy="37727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3840F85-9966-A93B-9304-E0A1F0BF93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5122" y="4950971"/>
            <a:ext cx="1500422" cy="24664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0CDC340-185B-E33A-5E1A-311DFD4531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7984" y="5834012"/>
            <a:ext cx="285765" cy="292115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37DF4EB3-946A-F9E6-D61D-F045034E1766}"/>
              </a:ext>
            </a:extLst>
          </p:cNvPr>
          <p:cNvSpPr txBox="1"/>
          <p:nvPr/>
        </p:nvSpPr>
        <p:spPr>
          <a:xfrm>
            <a:off x="2077924" y="7674251"/>
            <a:ext cx="4528455" cy="1170833"/>
          </a:xfrm>
          <a:prstGeom prst="rect">
            <a:avLst/>
          </a:prstGeom>
          <a:gradFill flip="none" rotWithShape="1">
            <a:gsLst>
              <a:gs pos="52000">
                <a:srgbClr val="FFFFFF"/>
              </a:gs>
              <a:gs pos="0">
                <a:schemeClr val="bg1"/>
              </a:gs>
              <a:gs pos="100000">
                <a:schemeClr val="bg1">
                  <a:shade val="100000"/>
                  <a:satMod val="115000"/>
                  <a:alpha val="5000"/>
                </a:schemeClr>
              </a:gs>
            </a:gsLst>
            <a:lin ang="16800000" scaled="0"/>
            <a:tileRect/>
          </a:gradFill>
          <a:effectLst/>
        </p:spPr>
        <p:txBody>
          <a:bodyPr wrap="square" lIns="91440" tIns="45720" rIns="91440" bIns="45720" rtlCol="0" anchor="t">
            <a:spAutoFit/>
          </a:bodyPr>
          <a:lstStyle>
            <a:defPPr>
              <a:defRPr lang="fr-FR"/>
            </a:defPPr>
            <a:lvl1pPr>
              <a:defRPr sz="1000"/>
            </a:lvl1pPr>
          </a:lstStyle>
          <a:p>
            <a:pPr marL="114300">
              <a:lnSpc>
                <a:spcPct val="150000"/>
              </a:lnSpc>
            </a:pPr>
            <a:r>
              <a:rPr lang="fr-FR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Pour finir, cliquez sur le	 	correspondant au nom de notre groupe puis « </a:t>
            </a:r>
            <a:r>
              <a:rPr lang="fr-FR"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valider</a:t>
            </a:r>
            <a:r>
              <a:rPr lang="fr-FR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». </a:t>
            </a:r>
          </a:p>
          <a:p>
            <a:pPr marL="114300">
              <a:lnSpc>
                <a:spcPct val="150000"/>
              </a:lnSpc>
            </a:pPr>
            <a:r>
              <a:rPr lang="fr-FR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Rédigez votre message, (renseignez le patient concerné si besoin), puis cliquez sur « envoyer ».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8486E2D-0522-F011-C994-3589BA90F1D1}"/>
              </a:ext>
            </a:extLst>
          </p:cNvPr>
          <p:cNvSpPr txBox="1"/>
          <p:nvPr/>
        </p:nvSpPr>
        <p:spPr>
          <a:xfrm>
            <a:off x="1276535" y="7422748"/>
            <a:ext cx="1208921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7200">
                <a:solidFill>
                  <a:srgbClr val="FFC000"/>
                </a:solidFill>
                <a:latin typeface="quicksand"/>
              </a:rPr>
              <a:t>5.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642CAE6-FDBE-ABA1-53FF-20606A1AF6F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4827" t="17001" r="18011" b="13756"/>
          <a:stretch/>
        </p:blipFill>
        <p:spPr>
          <a:xfrm>
            <a:off x="6265704" y="6704407"/>
            <a:ext cx="274204" cy="252914"/>
          </a:xfrm>
          <a:prstGeom prst="ellipse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3C17C99-3E4D-F5FF-3F94-8A3B307181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62821" y="7700123"/>
            <a:ext cx="266714" cy="266714"/>
          </a:xfrm>
          <a:prstGeom prst="rect">
            <a:avLst/>
          </a:prstGeom>
        </p:spPr>
      </p:pic>
      <p:sp>
        <p:nvSpPr>
          <p:cNvPr id="2" name="Organigramme : Terminateur 1">
            <a:extLst>
              <a:ext uri="{FF2B5EF4-FFF2-40B4-BE49-F238E27FC236}">
                <a16:creationId xmlns:a16="http://schemas.microsoft.com/office/drawing/2014/main" id="{BC83EE5E-E0E8-DA9D-2184-0D2F2FC13C08}"/>
              </a:ext>
            </a:extLst>
          </p:cNvPr>
          <p:cNvSpPr/>
          <p:nvPr/>
        </p:nvSpPr>
        <p:spPr>
          <a:xfrm>
            <a:off x="5419068" y="2944918"/>
            <a:ext cx="1080575" cy="406603"/>
          </a:xfrm>
          <a:prstGeom prst="flowChartTerminator">
            <a:avLst/>
          </a:prstGeom>
          <a:solidFill>
            <a:srgbClr val="5EC7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hlinkClick r:id="rId12"/>
            <a:extLst>
              <a:ext uri="{FF2B5EF4-FFF2-40B4-BE49-F238E27FC236}">
                <a16:creationId xmlns:a16="http://schemas.microsoft.com/office/drawing/2014/main" id="{21079BEC-2D94-C615-EC1B-B26D3C8B347F}"/>
              </a:ext>
            </a:extLst>
          </p:cNvPr>
          <p:cNvSpPr txBox="1"/>
          <p:nvPr/>
        </p:nvSpPr>
        <p:spPr>
          <a:xfrm>
            <a:off x="5419067" y="2973603"/>
            <a:ext cx="1094620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800" b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Guide 1ère connexion</a:t>
            </a:r>
            <a:endParaRPr lang="fr-F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3480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E25ADDDAC98D43B45461BA867E41CA" ma:contentTypeVersion="23" ma:contentTypeDescription="Crée un document." ma:contentTypeScope="" ma:versionID="b72d66b3b19c11bcabb8e0e48a4e857b">
  <xsd:schema xmlns:xsd="http://www.w3.org/2001/XMLSchema" xmlns:xs="http://www.w3.org/2001/XMLSchema" xmlns:p="http://schemas.microsoft.com/office/2006/metadata/properties" xmlns:ns2="01a7cc02-f579-403b-9706-1a34385f9866" xmlns:ns3="4b654bf5-04c1-4fe8-98fa-e122cb0f18bf" targetNamespace="http://schemas.microsoft.com/office/2006/metadata/properties" ma:root="true" ma:fieldsID="28b487252f0cf3a923b5f3724bf23fe6" ns2:_="" ns3:_="">
    <xsd:import namespace="01a7cc02-f579-403b-9706-1a34385f9866"/>
    <xsd:import namespace="4b654bf5-04c1-4fe8-98fa-e122cb0f1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Th_x00e8_me" minOccurs="0"/>
                <xsd:element ref="ns2:P_x00e9_riodepr_x00e9_vue" minOccurs="0"/>
                <xsd:element ref="ns2:Tempsestim_x00e9_" minOccurs="0"/>
                <xsd:element ref="ns2:Demandefaitepar" minOccurs="0"/>
                <xsd:element ref="ns2:Datebutoirpr_x00e9_prod" minOccurs="0"/>
                <xsd:element ref="ns2:Etatdelademande" minOccurs="0"/>
                <xsd:element ref="ns2:Miseenprod" minOccurs="0"/>
                <xsd:element ref="ns2:Commentaire" minOccurs="0"/>
                <xsd:element ref="ns2:Form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7cc02-f579-403b-9706-1a34385f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Th_x00e8_me" ma:index="22" nillable="true" ma:displayName="Thème" ma:format="Dropdown" ma:internalName="Th_x00e8_me">
      <xsd:simpleType>
        <xsd:restriction base="dms:Text">
          <xsd:maxLength value="255"/>
        </xsd:restriction>
      </xsd:simpleType>
    </xsd:element>
    <xsd:element name="P_x00e9_riodepr_x00e9_vue" ma:index="23" nillable="true" ma:displayName="Période prévue" ma:format="Dropdown" ma:internalName="P_x00e9_riodepr_x00e9_vue">
      <xsd:simpleType>
        <xsd:restriction base="dms:Text">
          <xsd:maxLength value="255"/>
        </xsd:restriction>
      </xsd:simpleType>
    </xsd:element>
    <xsd:element name="Tempsestim_x00e9_" ma:index="24" nillable="true" ma:displayName="Temps estimé" ma:format="Dropdown" ma:internalName="Tempsestim_x00e9_">
      <xsd:simpleType>
        <xsd:union memberTypes="dms:Text">
          <xsd:simpleType>
            <xsd:restriction base="dms:Choice">
              <xsd:enumeration value="0.5 jour"/>
              <xsd:enumeration value="1 jour"/>
              <xsd:enumeration value="2 jours"/>
              <xsd:enumeration value="5 jours"/>
              <xsd:enumeration value="10 jours"/>
            </xsd:restriction>
          </xsd:simpleType>
        </xsd:union>
      </xsd:simpleType>
    </xsd:element>
    <xsd:element name="Demandefaitepar" ma:index="25" nillable="true" ma:displayName="Demande faite par" ma:format="Dropdown" ma:list="UserInfo" ma:SharePointGroup="0" ma:internalName="Demandefaitepa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atebutoirpr_x00e9_prod" ma:index="26" nillable="true" ma:displayName="Date butoir préprod" ma:format="DateOnly" ma:internalName="Datebutoirpr_x00e9_prod">
      <xsd:simpleType>
        <xsd:restriction base="dms:DateTime"/>
      </xsd:simpleType>
    </xsd:element>
    <xsd:element name="Etatdelademande" ma:index="27" nillable="true" ma:displayName="Etat de la demande" ma:format="Dropdown" ma:internalName="Etatdelademande">
      <xsd:simpleType>
        <xsd:restriction base="dms:Choice">
          <xsd:enumeration value="Prévision"/>
          <xsd:enumeration value="A traiter"/>
          <xsd:enumeration value="En cours préprod"/>
          <xsd:enumeration value="Préprod OK"/>
          <xsd:enumeration value="Validé pour prod"/>
          <xsd:enumeration value="En cours prod"/>
          <xsd:enumeration value="Prod ok"/>
        </xsd:restriction>
      </xsd:simpleType>
    </xsd:element>
    <xsd:element name="Miseenprod" ma:index="28" nillable="true" ma:displayName="Mise en prod" ma:format="DateOnly" ma:internalName="Miseenprod">
      <xsd:simpleType>
        <xsd:restriction base="dms:DateTime"/>
      </xsd:simpleType>
    </xsd:element>
    <xsd:element name="Commentaire" ma:index="29" nillable="true" ma:displayName="Commentaire" ma:format="Dropdown" ma:internalName="Commentaire">
      <xsd:simpleType>
        <xsd:restriction base="dms:Text">
          <xsd:maxLength value="255"/>
        </xsd:restriction>
      </xsd:simpleType>
    </xsd:element>
    <xsd:element name="Formation" ma:index="30" nillable="true" ma:displayName="Formation" ma:format="Dropdown" ma:internalName="Formation">
      <xsd:simpleType>
        <xsd:restriction base="dms:Choice">
          <xsd:enumeration value="A faire"/>
          <xsd:enumeration value="Fai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54bf5-04c1-4fe8-98fa-e122cb0f18b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2a7694-8266-4df6-a6f9-b73adb19123d}" ma:internalName="TaxCatchAll" ma:showField="CatchAllData" ma:web="4b654bf5-04c1-4fe8-98fa-e122cb0f1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654bf5-04c1-4fe8-98fa-e122cb0f18bf" xsi:nil="true"/>
    <lcf76f155ced4ddcb4097134ff3c332f xmlns="01a7cc02-f579-403b-9706-1a34385f9866">
      <Terms xmlns="http://schemas.microsoft.com/office/infopath/2007/PartnerControls"/>
    </lcf76f155ced4ddcb4097134ff3c332f>
    <Miseenprod xmlns="01a7cc02-f579-403b-9706-1a34385f9866" xsi:nil="true"/>
    <P_x00e9_riodepr_x00e9_vue xmlns="01a7cc02-f579-403b-9706-1a34385f9866" xsi:nil="true"/>
    <Tempsestim_x00e9_ xmlns="01a7cc02-f579-403b-9706-1a34385f9866" xsi:nil="true"/>
    <Demandefaitepar xmlns="01a7cc02-f579-403b-9706-1a34385f9866">
      <UserInfo>
        <DisplayName/>
        <AccountId xsi:nil="true"/>
        <AccountType/>
      </UserInfo>
    </Demandefaitepar>
    <Formation xmlns="01a7cc02-f579-403b-9706-1a34385f9866" xsi:nil="true"/>
    <Datebutoirpr_x00e9_prod xmlns="01a7cc02-f579-403b-9706-1a34385f9866" xsi:nil="true"/>
    <Etatdelademande xmlns="01a7cc02-f579-403b-9706-1a34385f9866" xsi:nil="true"/>
    <Commentaire xmlns="01a7cc02-f579-403b-9706-1a34385f9866" xsi:nil="true"/>
    <Th_x00e8_me xmlns="01a7cc02-f579-403b-9706-1a34385f9866" xsi:nil="true"/>
  </documentManagement>
</p:properties>
</file>

<file path=customXml/itemProps1.xml><?xml version="1.0" encoding="utf-8"?>
<ds:datastoreItem xmlns:ds="http://schemas.openxmlformats.org/officeDocument/2006/customXml" ds:itemID="{A646B053-2305-491E-9A7A-EEA0D97643A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438AFF-94B2-440B-8544-C1F711C8A7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7cc02-f579-403b-9706-1a34385f9866"/>
    <ds:schemaRef ds:uri="4b654bf5-04c1-4fe8-98fa-e122cb0f18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9D67F9-6362-4496-B1DE-FFA5149D079C}">
  <ds:schemaRefs>
    <ds:schemaRef ds:uri="1abff05c-1530-4c44-ba97-a552b51f3a5a"/>
    <ds:schemaRef ds:uri="cadf8e7c-6dc2-4226-839c-e6cf893ff61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  <ds:schemaRef ds:uri="4b654bf5-04c1-4fe8-98fa-e122cb0f18bf"/>
    <ds:schemaRef ds:uri="01a7cc02-f579-403b-9706-1a34385f986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Format A4 (210 x 297 mm)</PresentationFormat>
  <Slides>1</Slides>
  <Notes>0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 MAUGER</dc:creator>
  <cp:revision>2</cp:revision>
  <dcterms:created xsi:type="dcterms:W3CDTF">2023-09-19T14:19:34Z</dcterms:created>
  <dcterms:modified xsi:type="dcterms:W3CDTF">2025-11-13T09:47:54Z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0x0101001AE25ADDDAC98D43B45461BA867E41CA</vt:lpwstr>
  </property>
  <property fmtid="{D5CDD505-2E9C-101B-9397-08002B2CF9AE}" pid="3" name="MediaServiceImageTags">
    <vt:lpwstr/>
  </property>
  <property fmtid="{D5CDD505-2E9C-101B-9397-08002B2CF9AE}" pid="4" name="Order">
    <vt:r8>5274500</vt:r8>
  </property>
  <property fmtid="{D5CDD505-2E9C-101B-9397-08002B2CF9AE}" pid="5" name="xd_Signature">
    <vt:bool>false</vt:bool>
  </property>
  <property fmtid="{D5CDD505-2E9C-101B-9397-08002B2CF9AE}" pid="6" name="SharedWithUsers">
    <vt:lpwstr>40;#Sonia DESLOGES;#970;#Marie TOTARO</vt:lpwstr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</Properties>
</file>