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147469650" r:id="rId5"/>
    <p:sldId id="2147469651" r:id="rId6"/>
    <p:sldId id="2147469652" r:id="rId7"/>
    <p:sldId id="2147469655" r:id="rId8"/>
    <p:sldId id="214746965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984375D-E6BB-5B28-DE7A-7060559B9A8F}" name="Séverine CORRU" initials="SC" userId="S::severine.corru@esante-occitanie.fr::8a7c536c-0758-4a59-a01f-9da5fb06b31b" providerId="AD"/>
  <p188:author id="{19EA2F67-B830-F785-7222-5691B7944C75}" name="Hélène ROUDET" initials="HR" userId="S::helene.roudet@esante-occitanie.fr::ef6c2059-79d7-4323-ab20-dfcd5f26be5c" providerId="AD"/>
  <p188:author id="{FB7D9BC1-BD97-BBCA-F255-E921D3D30C8A}" name="Benoit COUTURE" initials="BC" userId="S::benoit.couture@esante-occitanie.fr::851f50ac-5024-4675-8ced-92970d626e6e" providerId="AD"/>
  <p188:author id="{803358D5-4D20-AAF0-CFC3-6A3C0C3B29C9}" name="Anne CHALLIER" initials="AC" userId="S::anne.challier@esante-occitanie.fr::291d73ef-6f22-4274-98b2-5712d4e95184" providerId="AD"/>
  <p188:author id="{15A4C0F6-C810-8383-C2BD-63191D54E635}" name="Lala NDIAYE" initials="LN" userId="S::lala.ndiaye@esante-occitanie.fr::6c159c60-6bb4-4636-922f-4e8b9d2dc2da" providerId="AD"/>
  <p188:author id="{EABCF6F8-1CB0-AE41-3C24-A839E59170FF}" name="Morgane ROCHE" initials="MR" userId="S::morgane.roche@esante-occitanie.fr::35da7c3f-dbf4-4454-a9bb-f9a6d493a62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0000"/>
    <a:srgbClr val="F0F8D8"/>
    <a:srgbClr val="98C221"/>
    <a:srgbClr val="FFF9EB"/>
    <a:srgbClr val="FFF4D9"/>
    <a:srgbClr val="FAB500"/>
    <a:srgbClr val="FCE9E4"/>
    <a:srgbClr val="FBDCD5"/>
    <a:srgbClr val="ED6C4D"/>
    <a:srgbClr val="DD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oit COUTURE" userId="851f50ac-5024-4675-8ced-92970d626e6e" providerId="ADAL" clId="{951A654A-D75B-4FA4-B2E3-8A9B82A603E2}"/>
    <pc:docChg chg="modSld">
      <pc:chgData name="Benoit COUTURE" userId="851f50ac-5024-4675-8ced-92970d626e6e" providerId="ADAL" clId="{951A654A-D75B-4FA4-B2E3-8A9B82A603E2}" dt="2025-10-21T13:21:19.247" v="0" actId="1076"/>
      <pc:docMkLst>
        <pc:docMk/>
      </pc:docMkLst>
      <pc:sldChg chg="modSp mod">
        <pc:chgData name="Benoit COUTURE" userId="851f50ac-5024-4675-8ced-92970d626e6e" providerId="ADAL" clId="{951A654A-D75B-4FA4-B2E3-8A9B82A603E2}" dt="2025-10-21T13:21:19.247" v="0" actId="1076"/>
        <pc:sldMkLst>
          <pc:docMk/>
          <pc:sldMk cId="3360700208" sldId="2147469653"/>
        </pc:sldMkLst>
        <pc:spChg chg="mod">
          <ac:chgData name="Benoit COUTURE" userId="851f50ac-5024-4675-8ced-92970d626e6e" providerId="ADAL" clId="{951A654A-D75B-4FA4-B2E3-8A9B82A603E2}" dt="2025-10-21T13:21:19.247" v="0" actId="1076"/>
          <ac:spMkLst>
            <pc:docMk/>
            <pc:sldMk cId="3360700208" sldId="2147469653"/>
            <ac:spMk id="151" creationId="{38E0D855-C5E0-AAD4-1109-B7704F3EE19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D392733A-0122-8775-72F2-36D67E4502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8DDE5F5F-BF65-6533-8F51-683CAB250A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64A10F4E-B971-D642-0696-856557AD75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1" name="Espace réservé pour une image  9">
            <a:extLst>
              <a:ext uri="{FF2B5EF4-FFF2-40B4-BE49-F238E27FC236}">
                <a16:creationId xmlns:a16="http://schemas.microsoft.com/office/drawing/2014/main" id="{08B09CE3-5E75-4E32-888C-D71D3ACCBF3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2" name="Espace réservé pour une image  9">
            <a:extLst>
              <a:ext uri="{FF2B5EF4-FFF2-40B4-BE49-F238E27FC236}">
                <a16:creationId xmlns:a16="http://schemas.microsoft.com/office/drawing/2014/main" id="{0A0A4F91-BF58-535B-283D-711E62A1A0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3" name="Espace réservé pour une image  9">
            <a:extLst>
              <a:ext uri="{FF2B5EF4-FFF2-40B4-BE49-F238E27FC236}">
                <a16:creationId xmlns:a16="http://schemas.microsoft.com/office/drawing/2014/main" id="{A5E89853-915C-6F7B-2C8A-A98D03B466B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B671B344-FDB5-3F0B-E1F4-290FC60573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AB533354-58B3-14A6-00CB-6FECD52FC9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AAD2A016-CF8E-491B-1ED0-FB6B4C0DE0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27" name="Espace réservé du texte 11">
            <a:extLst>
              <a:ext uri="{FF2B5EF4-FFF2-40B4-BE49-F238E27FC236}">
                <a16:creationId xmlns:a16="http://schemas.microsoft.com/office/drawing/2014/main" id="{7B76D3BA-C1B3-8D6A-45D9-057F810DAC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1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2849075F-B94E-9EEE-18D6-AD5D3FCA72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68BE39FC-6CC8-DCC4-AE1A-80A7FB043E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F044854F-929B-9B9E-0E8F-832824B2AD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4E0A3987-C28D-6A8F-3681-5C23174BDD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927E1421-7E91-0C15-ADD0-485AC51262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7C0CDCAA-24BA-A5D5-3DB3-4773D275DA6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D35242B0-6A16-AE7C-3BB7-2785ED9140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B38CBBE-CDAD-BE56-41B6-0446F8ED9B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D3B0B2D5-104A-7716-394F-9A354A1BDE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60ED960C-D8A0-FE30-9788-1EB1B01622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726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5EF1F3E0-BC9B-F576-6BE8-6F0EA5271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9B7BF8B-E02E-DCF2-7243-548EE55102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92CBC420-AF20-E2E2-F7ED-ABEEFE4D06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C0AF963B-F4A0-FDB9-7CC0-5222AB780B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FE088F28-0EE0-A60B-2BAE-FDA34DAA00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14AD99F8-346F-448B-F8E4-AAACE21F755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B91D21E2-8803-BA9F-8868-E24100C4C0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C758D2D-11F6-BF18-FD53-888E79EC10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38C98D7E-E90A-BF5F-5411-72C64BF31B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A7F43A0-D591-4B69-9461-E0F7887FF3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294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D4A882CC-E398-31BE-C4AA-3D96F1FC9C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6D4C6B0-28F1-4C0A-DB84-302DEB9519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72C0C54-C002-7FF4-005E-E5A94AB956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DBD56297-62B1-C48E-5CD7-BF2EF4FD7E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70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23C55BC0-7939-EF75-2EB0-764442C2DD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DC90DE87-AD68-03A0-9082-26FDD2198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B35A39B4-3BED-0041-D30C-1A6761F45D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FB787D65-61E1-EC1E-237F-9C07DB89E3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FC5AB6A-C003-6954-1439-EF6FB5A4BF9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651F9074-0C52-99EA-45EE-9355E88E5C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4AC77F54-1FAD-CAC1-CFD4-F656FE9D8BB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4387C09-D0B3-E659-1620-29A7480E59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E5088D7-DC2E-6030-D3C9-05D1F40681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128089C3-ABBF-8592-CB1E-DC480194DD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797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ED6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4235389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1696878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1103864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97C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2507087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2030600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E744748E-6BB7-5976-D55B-43E06B3D7F6A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00121003-FFC4-61FC-E04E-3316E4E29E5A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8376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6C660BE8-7C2E-39FE-4C1B-D0219B91984B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C55DDFBF-0CDD-3299-3337-81F9F093016D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991B808F-BFD5-F3E5-7F43-0A59AEA89613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8DD6345B-C5D3-7067-FEEC-10F68F83FEAF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D6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F2A9C257-4C23-67E0-EB1D-9D091C9D4768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5BA9C100-9C91-5775-B9E5-20FAA0337CF8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1CA2FEE1-2842-269A-429C-A9EDBB094794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FDE066E5-5D98-C4A7-04B8-5C1A800B852A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D6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38EA52EB-CB84-667C-C529-CB38E1330A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DBB455D0-83D3-25F5-069A-214CD3047D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87865D8-CD8B-DF03-6AF8-C9722527C1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67B8AA84-E629-4A7D-2D68-971A601B4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5F34151-CE70-3E15-702C-D8C30C0A9C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8DCE403-B4EC-6164-14F4-329793F15E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7A19DC6E-D408-DA42-215C-4B724CCFBC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9268BD5E-986F-D116-566B-1BDAC95A2CB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D1C0AF3D-6272-7CD3-313B-CBA21AD60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171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D92760B6-650F-0006-7CFA-B353A7688EFE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D467CA06-26D3-5D0B-C516-459AD102F18C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62C91730-323B-3B49-F4A1-E062DB5794D7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3CB572DD-B396-C1C8-BB91-CBEB06B36F96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7FE59310-CDB2-B026-C02B-B05881CC0D3A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C18A8A5-77EE-AA27-556D-8B79B5377310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F7619B7C-5802-64B2-7220-AD05DCFD4307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F9106B7F-B2BF-8644-59B8-B26AADF09227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E8FEF76-78B8-57B3-511A-EBC40E609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428D054-C578-F5F9-6350-EEC6145A29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E3F6466F-7203-6399-AC47-7A7C1BF9EA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5DB9E3F-5B0C-D8AB-66C9-B407E59FCF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6773D1C6-9295-B757-A902-11368F6E6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E871C0D-4EFC-817A-EAD9-CA24BE83D6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8782945E-1D58-A99E-5BCC-FEB37BA88BF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B3B25538-4F35-33C6-1CF5-7396BCCEE9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4B9762F-2B38-FC04-54C3-321CB6662E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1958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80DA58DD-BDED-5823-7FC1-42531010436F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3FB7ED00-7802-81F9-CD7A-B20B76AD6F2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9D9681A3-B1E5-0BE7-E69E-F4998C228A53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FA48BDB5-9CE2-0550-DB9A-942F6A113488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FAF6EBB9-A48C-8C95-2629-DD999E7E6DD0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296050DF-E330-F793-86EB-2DF3F7ED8B53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55DBA902-E1A2-F496-D799-E4F583C47A83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40C28857-9E6B-8687-0E96-983151CD2601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40645672-8123-2160-E6D7-5BE6FBA7BC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3A135E13-39FF-0CA2-481A-4B7479A34A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7956A8BB-DFA7-9D92-6544-1044DB8D21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7DF0D53-EE8E-6B7E-7040-2D0EA6DDFB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FD5E7DB7-F646-C8E4-8211-781FDEFB0E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8291ABB2-AFEB-F79F-5C1F-02290D87DF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7812A05E-EF71-0424-CF0A-25F9D4970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8421C47B-B3BF-6A18-915F-197E21CB80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99A7E8EE-30BA-460C-A6A6-09EF6FEBD8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4980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D3499048-C3A3-E125-782C-DAB3EC80CA3B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A3033788-8D79-4DCA-3673-A869C77CE83B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E2AD4649-5E93-6ED1-B62E-7662D769D6CF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1FF7FBDB-A3C6-D712-96DA-138F82DC7B69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97C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0EC4E829-5049-6B03-1486-BE5A884B88E5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CB163D1F-B75A-788A-2290-5614A7DB0DB5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5B6E2097-10FF-64D6-351C-EAE992E22656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4E148F68-6D72-C339-8F58-13484486F90B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97C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385FBD94-6B2C-1885-7759-5B1CC0CC43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A894660-F789-7997-69C5-FE1DF0E24F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1AE9CD96-C80A-C48D-517A-970241C146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0275EE6C-96F3-4CE8-8521-B8CABCCC3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F0923CEE-43D2-3A13-F066-93A44553B9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75506C75-656F-CA46-41E0-BB2877F7B9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6B3644EC-809F-02D5-2E76-E7337BE6C3E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24BFA46-1B44-0673-014E-77E45F88A42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5480F82C-B3D9-0905-EFB6-77FDCEFF3F0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0559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12DD41-FE37-EB13-A861-981A04A00C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3C8DB31B-60D3-78A1-B128-C95A6ECB8E94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0319909B-3514-1311-2444-6CADB46670B7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A2CBE8C1-7369-CDB5-C34B-3DB3BEDC8DB6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B5D44A94-6DE0-B315-9D6E-5F514255822B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72738DD-2618-2771-4601-AC9C60F997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C40F687C-04A0-4408-908E-2A8DAC441AE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16AB92A-37EB-9A0C-C6E1-A432A41686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64AE875-5336-C5DB-2273-5D2A3DB48CA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2D15C66-9B24-CDBF-653C-C9005AF2D9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BEA4CFE-0A1E-EAEC-FFF1-E40767208D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22E3C420-2CE6-86AA-F9B7-79FB3A9A431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6AAA5E3C-801F-CA4A-5909-75E21D0ED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0195132-A2AC-09E4-2C76-35D3B0E7DD9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1BCC59CF-0A34-302B-12DB-BCAED599ACB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68FCF472-83D9-193D-7A26-20079F08683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F1FA57AF-1572-69E4-502D-910CBBB5EE9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23159074-0414-D7ED-8F86-7A9FF2F51D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421219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F8EB25-44FC-B4E0-33E8-C28F7BE412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F4F0E93E-7602-92F6-F6FD-5A88B8343C27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3533C6F2-3D53-88D6-2A63-BA31C7FD9E6C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0E4E2993-9BE9-ACC2-C336-46E3193394A5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9ADB294E-BD4B-A8A8-5C82-B9D4141256E0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3CB77AC3-3A8F-58C1-80D6-D8CA79553E6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FEDEEDDC-DFD7-2ED8-A491-37B70D0FD0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2F51880-11B0-75C7-3C2F-EAEF313E63A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7D0A868-C999-CC0A-2200-8617CF3A79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203A6EC1-BAC9-DD5A-8913-576678ED032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A8897C9C-81B5-ADDD-41D8-EC49B6F77B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8435667C-80CF-9D30-D89C-C3215C1B679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509752C0-21C7-59A5-C434-155E8CBC404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EACD576D-EF18-C045-1F19-4A16C49865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B9853C84-800E-6FAE-8BD4-11C5CF0C4B5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F2F0DDFD-4353-3CF0-AE7B-D13741FCA27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070C9C1B-B3F2-33AB-960A-9989B342CD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F56E8C95-1E9F-94D2-AF3D-26FF72FBF0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812413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71309F-A53B-B79E-BC07-D36F3FF0D0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FE781FA1-22C5-BF8B-DBFC-9CA7D9C19349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9601A3A0-1D32-1B41-F4F4-C4E50FAF026B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86FF07F7-210D-77A9-55FE-6BD7998B0C8D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70A78750-1FCC-C97B-B4BA-46BFD6BF0A02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5AED1708-DC3E-57C1-EFC9-0BB982D44AD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EF442B90-3093-ECDA-8A7F-C7FC3F4849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F70CFC3-F855-195B-EC47-B1AB09AE3E4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F8A75555-9A67-3641-631B-E47A0D99EBF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85C72D8-6454-F910-B281-6B15B1996D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0FEA3601-4EEE-1713-4437-09DE1A767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20E30B7B-1520-F33B-0E74-E09F775D27A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E8E1E23-1743-D606-6CE0-3298A45E90E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FD1C1B46-C0DB-124E-CFCE-6233515AA47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0D55F921-5B27-2E98-FA78-BBCC948FD0B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643B89B9-01B9-4BEC-E278-014F05E8C4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4FC695CB-091C-53B1-934C-FE8A55BC467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7E5E34D9-EC79-512A-9EFC-9DF0E8E622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559555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501EAA-E8EF-5583-979A-4B74825102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DAD6764A-6687-50CE-5EF7-630E0371EB4D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18ECA696-B889-6D62-6A17-1D6A08EC64EE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220F4B29-6819-6E15-6265-DD520C81D093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6110E3A5-B280-8E11-6838-3AA393765950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17558C35-8458-F126-2227-43E9BF3CA9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E28AAB50-9E86-DC27-7772-CB9769463D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B19E3B8-C255-F24A-15FA-99F058ED17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E837E2DA-8FAD-42AF-588E-C40697DD01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0B4B4D8-E001-826D-4C30-D6141D5EEF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F42D161-20B6-833C-0096-4F75CAAC44F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CE98FF02-B559-BF9B-EDEC-7F3D55D4E0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E3A07D0-748D-7FBF-B875-30D834BE5DE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729E9404-D5F8-74DD-07A8-EAEABB34BD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0DBDC8B7-A797-34C8-AD26-03E9E3E01B5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716D7089-ABD8-B159-5FCE-44C7E427D6F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250F1CE6-6E7E-0D8F-1ED2-17467D13048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EB0736DE-475A-D657-1609-5DBF9CE8D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221035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07328625-7CCD-81DC-C267-714F0833D605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46360889-106E-B21B-FD58-EC5356CFC3D7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E36EE3B7-8B0A-7A18-1086-66AC0FB79F7D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94295DF0-F6CC-A33A-9100-C0AE3FB863C4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180667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FF63CC17-8868-A72D-4355-E83182F2EADB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75E0E941-327C-F0D7-EFE9-6BD9D5E60A6D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98F9A193-DEE4-83B9-D384-CB3F0EBD1911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BE691AD9-58B6-6C78-70F2-D952CDDCE75A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F8CB99F6-2422-924E-8DDE-B96EB7C33B0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69E79CC-0F4A-C002-7022-497E2C1A28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CE3668D9-40BB-5394-8316-D2D23C8437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088D893-9ECC-EF74-E2CB-4C83142A10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26B3C3B2-A0C1-6880-FC0B-5D4D45417B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EAE0CDFE-FEAD-C07E-B092-962E2A3EE26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CE82AF7-DB10-EB0A-9AAE-83F9A01E837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1BE4FF6B-5052-5FF2-90FA-0DF3CA46E1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F643D88-C8B0-E6C4-521C-1B98E0A4BD5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4769F97C-22C9-E720-26C1-3E2D8ADB47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2FE1ABCF-E77C-F7AE-DA23-C9B3EBC0C73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03B6191E-75F8-0662-3D4B-0B71CFC2E3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40012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0F65D749-E564-B3F6-D0E6-91EF91866427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1D7593BE-4B3E-F311-FBDB-815AA2B93D38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16108EA8-AC68-56A6-2918-A684AD704DC0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E0AB507C-271E-F0AD-983B-44B35B397ABA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8B4372B8-73F8-966F-76EC-6039A1DC506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3E5BC27B-18AD-2D7C-C34C-74385E8EC2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0E668EC6-BB3C-19E9-35F3-FDD7EE120D6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B9178E67-7B3C-F428-CAD1-EF78606BFD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CB8E3D3E-3FCC-118F-EF66-0AA975BD54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FBBE7BC5-40C2-92F8-5F43-EF6A15E81F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B2DD2FA-55DA-B70E-E1AB-F7CDC88018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1FE7ED1-C5AD-DA77-347E-A597A4BEB88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DF95E16-1812-A954-28D8-F358FB7F856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61FCC6B-EA30-AB59-3F78-A0BDB59598F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BD2E6C1B-4348-D652-7B3A-ECB8BD337A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BC04FF86-807E-2C57-9084-E755200656A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16326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436D2D6C-1892-2A0A-C639-C3672D02700E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17C79BAD-C3BE-04FD-FFD7-62FBF505F319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28919ABE-B5C2-3152-D346-D1C71D756C26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D6C60241-BC3B-3872-352F-EB14190D6DA9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D3E7040-B77E-F622-56B2-D3CF2354AD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085ABCA2-7F24-C78C-AEF5-3DC63A1AA2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B95D4467-5809-FD71-E2FE-25CAA508E0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CFFA2DAD-0E01-C7F3-9996-658A63DE1F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1338B48-0AF9-B3CB-7AD0-44981E407A4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20445BBA-BA2E-64F7-36EA-B4BC4FF2485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F5EE00D3-5A9A-26C9-4108-16E110F84E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FA312319-ADDB-37A8-0778-11BDE0F496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3A89A0F6-FBB3-3963-F5F2-40757AB4EB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F62E0BEA-0101-4AA2-44F4-08620CD1718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CB2549EF-6927-03A9-CB58-C4FBB7F933A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53973696-7A29-9E3D-FE9F-17E071D3F6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399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7325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8D899BE7-3CC3-D1CA-AA58-F492CD539AEA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E668536F-6544-BD17-571B-86119118EE47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7BAFB5E8-AFF2-E114-CAAF-43A13E8C2297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042D67C3-4D6C-015F-9C11-61C8D28AA312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E86A6EEE-E8A4-0472-D3BE-2B60EB892F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9EA12730-F40B-B5DA-CB32-DCDEF926CE1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3B26A007-1BAD-A4BF-3A73-70507E03C8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2C419998-BC32-D134-11EA-DE2E504B61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AA6EF722-51EE-B0D0-E92E-1C366043D3B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0E05624F-AE2A-AF6A-D78D-26A4F6B69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E67B97E7-1F58-5CFD-8BC4-799A489C1F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0B799F86-A55F-DE0B-29C0-69A7CFC64B5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6BEA166B-D712-459D-F759-246ED9653DA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B7A59BDB-11DC-E1C1-3954-7152F4036DF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2DD748E1-826B-C793-4B6D-F892296E5F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E8F7E08E-C9C2-DFF6-F184-521CCD740E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78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92209426-8D7A-17BF-C579-4451053994DF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21748343-62AE-C7FE-4EDA-9D4EFF936346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4E1B7F-98E8-CF80-4CE4-CA8364D6A0DC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7B0CB9B2-6876-773C-3C2E-57A271F99C1E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C124D740-DAB0-16B0-1DA9-1B356DD734A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503507F1-A036-7B4E-EE7C-74A4C86743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2F44BAC5-907C-6DB0-360C-8D85D74FB0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E1C1B1F-A40D-7EA8-5C64-98BC2CBFE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9833CAE4-B9B8-0256-76DF-F3BFB17A15E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0801FEDF-F86F-B7EA-AFEE-DBA56B0F5B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73F1D81-B015-7824-1DE6-1A9A4D6AFA0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F074B424-A317-5098-4A37-EBDAA3AB504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7CA128D9-75EC-DD23-9CF9-47A8BCB43CE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8F4E4F5C-451A-F8A6-953F-8BBB860CD1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F397B5A3-87F0-F77F-C11B-96F8E8CECC0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9425A42-E691-4A2A-7F65-98D43D9D214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084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24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02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47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17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704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869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FAB5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97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ED6C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E500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587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0060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87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97C21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44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1035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04877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3703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6034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072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7502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4B66F95E-AE8A-00C7-4BC4-8F36DAACF1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6B5CD57B-4E8F-5ECE-961F-E5DBD4D13C7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F2459724-083A-8BD2-AF31-EB72112D22E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9D1CEC8F-F29D-EB2B-6080-D5FD79268FC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0C70486-0552-4821-2DA5-98A6171159B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FEFEDD2F-E629-E269-3DE0-54E9B19FB4D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FEEA9D6C-7E25-F459-8601-4086FBDC006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422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814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DC96811A-72FB-5022-BCFE-7CA2EE96C6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223950A9-2F03-0430-14D3-8568F623025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F432D6D-7742-FAC8-8573-F1B41258F57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A0FA1D-CD12-E4FB-C648-55313B55B10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1F55EDC-C5CE-590A-C6D7-9A253B5564F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C450A249-1834-C328-7062-C33CCAD0B22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D9B7D1B-60C4-0C9D-66F0-CF12542B8FA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007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52365A91-25C6-F797-8935-7019A8CD5E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274B91D9-5DDF-CE29-3AB1-F641AF9B916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E130BF54-B07D-0174-1E56-BFCA5800FA2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C381D04-B4C4-1C6D-51CF-6635751046C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81FC6F8-701F-D3A2-BF72-A1C57CA6D58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0BC6611D-7F70-A516-CDFB-72290FBDB7C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158284D-D095-3C53-F208-A92D69F92EE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79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A300E908-7066-D811-57BC-1F7144B342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B18CFF81-B5AB-9379-CC4B-51401DC4D10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C461A7F7-7C2C-F4B8-10C2-304CF3236B6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0D87F5B-3B9C-2660-CDD0-8FF044583B8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745E93C-94E9-5FCB-79CF-98401A4B5E7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38BB7E63-534C-8208-3AA3-4DB8BE4F5E6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328D2F1-54E4-0959-BE57-94E30781622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309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421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7864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109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311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933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10515600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16082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6320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9700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B274DF5-EF19-55F5-6DC4-CAEFD8075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9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09375E-E538-89CB-2FC6-DA0D8C91AC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750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0F65D749-E564-B3F6-D0E6-91EF91866427}"/>
              </a:ext>
            </a:extLst>
          </p:cNvPr>
          <p:cNvSpPr/>
          <p:nvPr userDrawn="1"/>
        </p:nvSpPr>
        <p:spPr>
          <a:xfrm>
            <a:off x="10328796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1D7593BE-4B3E-F311-FBDB-815AA2B93D38}"/>
              </a:ext>
            </a:extLst>
          </p:cNvPr>
          <p:cNvSpPr/>
          <p:nvPr userDrawn="1"/>
        </p:nvSpPr>
        <p:spPr bwMode="auto">
          <a:xfrm>
            <a:off x="9871596" y="286653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16108EA8-AC68-56A6-2918-A684AD704DC0}"/>
              </a:ext>
            </a:extLst>
          </p:cNvPr>
          <p:cNvSpPr/>
          <p:nvPr userDrawn="1"/>
        </p:nvSpPr>
        <p:spPr bwMode="auto">
          <a:xfrm>
            <a:off x="10169582" y="4335373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8B4372B8-73F8-966F-76EC-6039A1DC506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066064" y="306100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3E5BC27B-18AD-2D7C-C34C-74385E8EC2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364049" y="4529841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</p:spTree>
    <p:extLst>
      <p:ext uri="{BB962C8B-B14F-4D97-AF65-F5344CB8AC3E}">
        <p14:creationId xmlns:p14="http://schemas.microsoft.com/office/powerpoint/2010/main" val="29021713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75951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ronologie un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FBC6ED5-DBEC-4BA5-9BFE-9A5E0ED8D8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124" y="457199"/>
            <a:ext cx="11731752" cy="1176055"/>
          </a:xfrm>
        </p:spPr>
        <p:txBody>
          <a:bodyPr rtlCol="0"/>
          <a:lstStyle>
            <a:lvl1pPr>
              <a:defRPr lang="fr-FR" baseline="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E4AF8E1-6D3D-7A31-0DD3-7B583B821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320120" y="2020391"/>
            <a:ext cx="9378501" cy="2410190"/>
            <a:chOff x="1320120" y="2020391"/>
            <a:chExt cx="9378501" cy="2410190"/>
          </a:xfrm>
        </p:grpSpPr>
        <p:sp>
          <p:nvSpPr>
            <p:cNvPr id="8" name="Forme libre : Forme 7" descr="chronologie ">
              <a:extLst>
                <a:ext uri="{FF2B5EF4-FFF2-40B4-BE49-F238E27FC236}">
                  <a16:creationId xmlns:a16="http://schemas.microsoft.com/office/drawing/2014/main" id="{95FFD2E4-8235-F2BF-A205-9D552619322C}"/>
                </a:ext>
              </a:extLst>
            </p:cNvPr>
            <p:cNvSpPr/>
            <p:nvPr/>
          </p:nvSpPr>
          <p:spPr>
            <a:xfrm flipH="1" flipV="1">
              <a:off x="1392439" y="2020391"/>
              <a:ext cx="9252295" cy="2410190"/>
            </a:xfrm>
            <a:custGeom>
              <a:avLst/>
              <a:gdLst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9156913 w 9252295"/>
                <a:gd name="connsiteY23" fmla="*/ 1195794 h 2410190"/>
                <a:gd name="connsiteX24" fmla="*/ 9157244 w 9252295"/>
                <a:gd name="connsiteY24" fmla="*/ 1192508 h 2410190"/>
                <a:gd name="connsiteX25" fmla="*/ 8059787 w 9252295"/>
                <a:gd name="connsiteY25" fmla="*/ 95051 h 2410190"/>
                <a:gd name="connsiteX26" fmla="*/ 6962330 w 9252295"/>
                <a:gd name="connsiteY26" fmla="*/ 1192508 h 2410190"/>
                <a:gd name="connsiteX27" fmla="*/ 6962741 w 9252295"/>
                <a:gd name="connsiteY27" fmla="*/ 1200660 h 2410190"/>
                <a:gd name="connsiteX28" fmla="*/ 6962209 w 9252295"/>
                <a:gd name="connsiteY28" fmla="*/ 1200660 h 2410190"/>
                <a:gd name="connsiteX29" fmla="*/ 6956464 w 9252295"/>
                <a:gd name="connsiteY29" fmla="*/ 1314435 h 2410190"/>
                <a:gd name="connsiteX30" fmla="*/ 5770114 w 9252295"/>
                <a:gd name="connsiteY30" fmla="*/ 2385016 h 2410190"/>
                <a:gd name="connsiteX31" fmla="*/ 4583763 w 9252295"/>
                <a:gd name="connsiteY31" fmla="*/ 1314435 h 2410190"/>
                <a:gd name="connsiteX32" fmla="*/ 4578017 w 9252295"/>
                <a:gd name="connsiteY32" fmla="*/ 1200660 h 2410190"/>
                <a:gd name="connsiteX33" fmla="*/ 4578780 w 9252295"/>
                <a:gd name="connsiteY33" fmla="*/ 1200660 h 2410190"/>
                <a:gd name="connsiteX34" fmla="*/ 4573974 w 9252295"/>
                <a:gd name="connsiteY34" fmla="*/ 1105474 h 2410190"/>
                <a:gd name="connsiteX35" fmla="*/ 3482182 w 9252295"/>
                <a:gd name="connsiteY35" fmla="*/ 120225 h 2410190"/>
                <a:gd name="connsiteX36" fmla="*/ 2390391 w 9252295"/>
                <a:gd name="connsiteY36" fmla="*/ 1105474 h 2410190"/>
                <a:gd name="connsiteX37" fmla="*/ 2385136 w 9252295"/>
                <a:gd name="connsiteY37" fmla="*/ 1209531 h 2410190"/>
                <a:gd name="connsiteX38" fmla="*/ 2384604 w 9252295"/>
                <a:gd name="connsiteY38" fmla="*/ 1209531 h 2410190"/>
                <a:gd name="connsiteX39" fmla="*/ 2385016 w 9252295"/>
                <a:gd name="connsiteY39" fmla="*/ 1217682 h 2410190"/>
                <a:gd name="connsiteX40" fmla="*/ 1192508 w 9252295"/>
                <a:gd name="connsiteY40" fmla="*/ 2410190 h 2410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9252295" h="2410190">
                  <a:moveTo>
                    <a:pt x="1192508" y="2410190"/>
                  </a:moveTo>
                  <a:cubicBezTo>
                    <a:pt x="533904" y="2410190"/>
                    <a:pt x="0" y="1876286"/>
                    <a:pt x="0" y="1217682"/>
                  </a:cubicBezTo>
                  <a:lnTo>
                    <a:pt x="1107" y="1206703"/>
                  </a:lnTo>
                  <a:lnTo>
                    <a:pt x="96158" y="1206703"/>
                  </a:lnTo>
                  <a:lnTo>
                    <a:pt x="95051" y="1217682"/>
                  </a:lnTo>
                  <a:cubicBezTo>
                    <a:pt x="95051" y="1823791"/>
                    <a:pt x="586400" y="2315139"/>
                    <a:pt x="1192508" y="2315139"/>
                  </a:cubicBezTo>
                  <a:cubicBezTo>
                    <a:pt x="1798616" y="2315139"/>
                    <a:pt x="2289965" y="1823791"/>
                    <a:pt x="2289965" y="1217682"/>
                  </a:cubicBezTo>
                  <a:lnTo>
                    <a:pt x="2289554" y="1209531"/>
                  </a:lnTo>
                  <a:lnTo>
                    <a:pt x="2290085" y="1209531"/>
                  </a:lnTo>
                  <a:lnTo>
                    <a:pt x="2295831" y="1095755"/>
                  </a:lnTo>
                  <a:cubicBezTo>
                    <a:pt x="2356899" y="494427"/>
                    <a:pt x="2864742" y="25174"/>
                    <a:pt x="3482182" y="25174"/>
                  </a:cubicBezTo>
                  <a:cubicBezTo>
                    <a:pt x="4099623" y="25174"/>
                    <a:pt x="4607465" y="494427"/>
                    <a:pt x="4668533" y="1095755"/>
                  </a:cubicBezTo>
                  <a:lnTo>
                    <a:pt x="4674278" y="1209531"/>
                  </a:lnTo>
                  <a:lnTo>
                    <a:pt x="4673516" y="1209531"/>
                  </a:lnTo>
                  <a:lnTo>
                    <a:pt x="4678322" y="1304717"/>
                  </a:lnTo>
                  <a:cubicBezTo>
                    <a:pt x="4734523" y="1858116"/>
                    <a:pt x="5201886" y="2289966"/>
                    <a:pt x="5770114" y="2289966"/>
                  </a:cubicBezTo>
                  <a:cubicBezTo>
                    <a:pt x="6338340" y="2289966"/>
                    <a:pt x="6805704" y="1858116"/>
                    <a:pt x="6861904" y="1304717"/>
                  </a:cubicBezTo>
                  <a:lnTo>
                    <a:pt x="6867159" y="1200660"/>
                  </a:lnTo>
                  <a:lnTo>
                    <a:pt x="6867690" y="1200660"/>
                  </a:lnTo>
                  <a:lnTo>
                    <a:pt x="6867279" y="1192508"/>
                  </a:lnTo>
                  <a:cubicBezTo>
                    <a:pt x="6867279" y="533905"/>
                    <a:pt x="7401183" y="0"/>
                    <a:pt x="8059787" y="0"/>
                  </a:cubicBezTo>
                  <a:cubicBezTo>
                    <a:pt x="8718390" y="0"/>
                    <a:pt x="9252295" y="533905"/>
                    <a:pt x="9252295" y="1192508"/>
                  </a:cubicBezTo>
                  <a:lnTo>
                    <a:pt x="9251964" y="1195794"/>
                  </a:lnTo>
                  <a:lnTo>
                    <a:pt x="9156913" y="1195794"/>
                  </a:lnTo>
                  <a:lnTo>
                    <a:pt x="9157244" y="1192508"/>
                  </a:lnTo>
                  <a:cubicBezTo>
                    <a:pt x="9157244" y="586400"/>
                    <a:pt x="8665895" y="95051"/>
                    <a:pt x="8059787" y="95051"/>
                  </a:cubicBezTo>
                  <a:cubicBezTo>
                    <a:pt x="7453679" y="95051"/>
                    <a:pt x="6962330" y="586400"/>
                    <a:pt x="6962330" y="1192508"/>
                  </a:cubicBezTo>
                  <a:lnTo>
                    <a:pt x="6962741" y="1200660"/>
                  </a:lnTo>
                  <a:lnTo>
                    <a:pt x="6962209" y="1200660"/>
                  </a:lnTo>
                  <a:lnTo>
                    <a:pt x="6956464" y="1314435"/>
                  </a:lnTo>
                  <a:cubicBezTo>
                    <a:pt x="6895396" y="1915764"/>
                    <a:pt x="6387554" y="2385016"/>
                    <a:pt x="5770114" y="2385016"/>
                  </a:cubicBezTo>
                  <a:cubicBezTo>
                    <a:pt x="5152672" y="2385016"/>
                    <a:pt x="4644831" y="1915764"/>
                    <a:pt x="4583763" y="1314435"/>
                  </a:cubicBezTo>
                  <a:lnTo>
                    <a:pt x="4578017" y="1200660"/>
                  </a:lnTo>
                  <a:lnTo>
                    <a:pt x="4578780" y="1200660"/>
                  </a:lnTo>
                  <a:lnTo>
                    <a:pt x="4573974" y="1105474"/>
                  </a:lnTo>
                  <a:cubicBezTo>
                    <a:pt x="4517772" y="552075"/>
                    <a:pt x="4050409" y="120225"/>
                    <a:pt x="3482182" y="120225"/>
                  </a:cubicBezTo>
                  <a:cubicBezTo>
                    <a:pt x="2913956" y="120225"/>
                    <a:pt x="2446592" y="552075"/>
                    <a:pt x="2390391" y="1105474"/>
                  </a:cubicBezTo>
                  <a:lnTo>
                    <a:pt x="2385136" y="1209531"/>
                  </a:lnTo>
                  <a:lnTo>
                    <a:pt x="2384604" y="1209531"/>
                  </a:lnTo>
                  <a:lnTo>
                    <a:pt x="2385016" y="1217682"/>
                  </a:lnTo>
                  <a:cubicBezTo>
                    <a:pt x="2385016" y="1876286"/>
                    <a:pt x="1851111" y="2410190"/>
                    <a:pt x="1192508" y="2410190"/>
                  </a:cubicBezTo>
                  <a:close/>
                </a:path>
              </a:pathLst>
            </a:custGeom>
            <a:gradFill flip="none" rotWithShape="1">
              <a:gsLst>
                <a:gs pos="61000">
                  <a:schemeClr val="accent6"/>
                </a:gs>
                <a:gs pos="39000">
                  <a:schemeClr val="accent5"/>
                </a:gs>
                <a:gs pos="18000">
                  <a:schemeClr val="accent4"/>
                </a:gs>
                <a:gs pos="92000">
                  <a:schemeClr val="accent3"/>
                </a:gs>
              </a:gsLst>
              <a:lin ang="10800000" scaled="0"/>
              <a:tileRect/>
            </a:gra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sz="4000">
                <a:solidFill>
                  <a:schemeClr val="accent2"/>
                </a:solidFill>
              </a:endParaRPr>
            </a:p>
          </p:txBody>
        </p:sp>
        <p:sp>
          <p:nvSpPr>
            <p:cNvPr id="9" name="Ovale 8" descr="points de terminaison de chronologie">
              <a:extLst>
                <a:ext uri="{FF2B5EF4-FFF2-40B4-BE49-F238E27FC236}">
                  <a16:creationId xmlns:a16="http://schemas.microsoft.com/office/drawing/2014/main" id="{FD500365-FF2B-BD97-E160-2EE37926D791}"/>
                </a:ext>
              </a:extLst>
            </p:cNvPr>
            <p:cNvSpPr/>
            <p:nvPr/>
          </p:nvSpPr>
          <p:spPr>
            <a:xfrm>
              <a:off x="1320120" y="3149771"/>
              <a:ext cx="218092" cy="218092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</a:lstStyle>
            <a:p>
              <a:pPr algn="ctr" rtl="0"/>
              <a:endParaRPr lang="fr-FR"/>
            </a:p>
          </p:txBody>
        </p:sp>
        <p:sp>
          <p:nvSpPr>
            <p:cNvPr id="10" name="Ovale 9" descr="points de terminaison de chronologie">
              <a:extLst>
                <a:ext uri="{FF2B5EF4-FFF2-40B4-BE49-F238E27FC236}">
                  <a16:creationId xmlns:a16="http://schemas.microsoft.com/office/drawing/2014/main" id="{34C8CF17-1B0C-28D1-6E4D-5187FFFDCE2D}"/>
                </a:ext>
              </a:extLst>
            </p:cNvPr>
            <p:cNvSpPr/>
            <p:nvPr/>
          </p:nvSpPr>
          <p:spPr>
            <a:xfrm>
              <a:off x="10480529" y="3149771"/>
              <a:ext cx="218092" cy="218092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</a:lstStyle>
            <a:p>
              <a:pPr algn="ctr" rtl="0"/>
              <a:endParaRPr lang="fr-FR">
                <a:solidFill>
                  <a:srgbClr val="20A472"/>
                </a:solidFill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488AC32E-428F-9A0A-3195-B3423A2C93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80355" y="2660943"/>
            <a:ext cx="1161288" cy="1161288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3200" cap="all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 lang="fr-FR" sz="1600"/>
            </a:lvl2pPr>
            <a:lvl3pPr marL="914400" indent="0" algn="ctr">
              <a:buNone/>
              <a:defRPr lang="fr-FR" sz="1400"/>
            </a:lvl3pPr>
            <a:lvl4pPr marL="1371600" indent="0" algn="ctr">
              <a:buNone/>
              <a:defRPr lang="fr-FR" sz="1200"/>
            </a:lvl4pPr>
            <a:lvl5pPr marL="1828800" indent="0" algn="ctr">
              <a:buNone/>
              <a:defRPr lang="fr-FR" sz="1200"/>
            </a:lvl5pPr>
          </a:lstStyle>
          <a:p>
            <a:pPr lvl="0" rtl="0"/>
            <a:r>
              <a:rPr lang="fr-FR"/>
              <a:t>T1</a:t>
            </a:r>
          </a:p>
        </p:txBody>
      </p:sp>
      <p:sp>
        <p:nvSpPr>
          <p:cNvPr id="18" name="Espace réservé du texte 48">
            <a:extLst>
              <a:ext uri="{FF2B5EF4-FFF2-40B4-BE49-F238E27FC236}">
                <a16:creationId xmlns:a16="http://schemas.microsoft.com/office/drawing/2014/main" id="{D127D48E-3E09-48C7-AB33-FBD643EFA5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3914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lang="fr-FR" sz="2000" b="1" cap="all" baseline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lang="fr-FR" sz="1800"/>
            </a:lvl2pPr>
            <a:lvl3pPr marL="914400" indent="0">
              <a:buNone/>
              <a:defRPr lang="fr-FR" sz="1800"/>
            </a:lvl3pPr>
            <a:lvl4pPr marL="1371600" indent="0">
              <a:buNone/>
              <a:defRPr lang="fr-FR" sz="1800"/>
            </a:lvl4pPr>
            <a:lvl5pPr marL="1828800" indent="0">
              <a:buNone/>
              <a:defRPr lang="fr-FR" sz="1800"/>
            </a:lvl5pPr>
          </a:lstStyle>
          <a:p>
            <a:pPr lvl="0" rtl="0"/>
            <a:r>
              <a:rPr lang="fr-FR"/>
              <a:t>ajouter du texte</a:t>
            </a:r>
          </a:p>
        </p:txBody>
      </p:sp>
      <p:sp>
        <p:nvSpPr>
          <p:cNvPr id="19" name="Espace réservé du texte 50">
            <a:extLst>
              <a:ext uri="{FF2B5EF4-FFF2-40B4-BE49-F238E27FC236}">
                <a16:creationId xmlns:a16="http://schemas.microsoft.com/office/drawing/2014/main" id="{A1B91BF4-B790-4F67-98EB-FE905527BF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23914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fr-FR" sz="1200">
                <a:solidFill>
                  <a:schemeClr val="tx1"/>
                </a:solidFill>
              </a:defRPr>
            </a:lvl1pPr>
            <a:lvl2pPr marL="457200" indent="0">
              <a:buNone/>
              <a:defRPr lang="fr-FR" sz="1100"/>
            </a:lvl2pPr>
            <a:lvl3pPr marL="914400" indent="0">
              <a:buNone/>
              <a:defRPr lang="fr-FR" sz="1100"/>
            </a:lvl3pPr>
            <a:lvl4pPr marL="1371600" indent="0">
              <a:buNone/>
              <a:defRPr lang="fr-FR" sz="1100"/>
            </a:lvl4pPr>
            <a:lvl5pPr marL="1828800" indent="0">
              <a:buNone/>
              <a:defRPr lang="fr-FR" sz="1100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38A1666A-610A-35B4-038A-027C26F293C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79505" y="2660943"/>
            <a:ext cx="1161288" cy="1161288"/>
          </a:xfrm>
          <a:prstGeom prst="ellipse">
            <a:avLst/>
          </a:prstGeom>
          <a:ln w="38100">
            <a:solidFill>
              <a:schemeClr val="accent5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3200" cap="all"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 lang="fr-FR" sz="1600"/>
            </a:lvl2pPr>
            <a:lvl3pPr marL="914400" indent="0" algn="ctr">
              <a:buNone/>
              <a:defRPr lang="fr-FR" sz="1400"/>
            </a:lvl3pPr>
            <a:lvl4pPr marL="1371600" indent="0" algn="ctr">
              <a:buNone/>
              <a:defRPr lang="fr-FR" sz="1200"/>
            </a:lvl4pPr>
            <a:lvl5pPr marL="1828800" indent="0" algn="ctr">
              <a:buNone/>
              <a:defRPr lang="fr-FR" sz="1200"/>
            </a:lvl5pPr>
          </a:lstStyle>
          <a:p>
            <a:pPr lvl="0" rtl="0"/>
            <a:r>
              <a:rPr lang="fr-FR"/>
              <a:t>T2</a:t>
            </a:r>
          </a:p>
        </p:txBody>
      </p:sp>
      <p:sp>
        <p:nvSpPr>
          <p:cNvPr id="20" name="Espace réservé du texte 48">
            <a:extLst>
              <a:ext uri="{FF2B5EF4-FFF2-40B4-BE49-F238E27FC236}">
                <a16:creationId xmlns:a16="http://schemas.microsoft.com/office/drawing/2014/main" id="{CCA5F33F-1634-427F-92BF-99A5ED52A4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4076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lang="fr-FR" sz="2000" b="1" cap="all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lang="fr-FR" sz="1800"/>
            </a:lvl2pPr>
            <a:lvl3pPr marL="914400" indent="0">
              <a:buNone/>
              <a:defRPr lang="fr-FR" sz="1800"/>
            </a:lvl3pPr>
            <a:lvl4pPr marL="1371600" indent="0">
              <a:buNone/>
              <a:defRPr lang="fr-FR" sz="1800"/>
            </a:lvl4pPr>
            <a:lvl5pPr marL="1828800" indent="0">
              <a:buNone/>
              <a:defRPr lang="fr-FR" sz="1800"/>
            </a:lvl5pPr>
          </a:lstStyle>
          <a:p>
            <a:pPr lvl="0" rtl="0"/>
            <a:r>
              <a:rPr lang="fr-FR"/>
              <a:t>ajouter du texte</a:t>
            </a:r>
          </a:p>
        </p:txBody>
      </p:sp>
      <p:sp>
        <p:nvSpPr>
          <p:cNvPr id="21" name="Espace réservé du texte 50">
            <a:extLst>
              <a:ext uri="{FF2B5EF4-FFF2-40B4-BE49-F238E27FC236}">
                <a16:creationId xmlns:a16="http://schemas.microsoft.com/office/drawing/2014/main" id="{084F28D2-C99C-44DC-95CF-A18847F3B6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4076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fr-FR" sz="1200">
                <a:solidFill>
                  <a:schemeClr val="tx1"/>
                </a:solidFill>
              </a:defRPr>
            </a:lvl1pPr>
            <a:lvl2pPr marL="457200" indent="0">
              <a:buNone/>
              <a:defRPr lang="fr-FR" sz="1100"/>
            </a:lvl2pPr>
            <a:lvl3pPr marL="914400" indent="0">
              <a:buNone/>
              <a:defRPr lang="fr-FR" sz="1100"/>
            </a:lvl3pPr>
            <a:lvl4pPr marL="1371600" indent="0">
              <a:buNone/>
              <a:defRPr lang="fr-FR" sz="1100"/>
            </a:lvl4pPr>
            <a:lvl5pPr marL="1828800" indent="0">
              <a:buNone/>
              <a:defRPr lang="fr-FR" sz="1100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3FDDA6AC-3BDE-259D-EBBE-6A7B12A217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78655" y="2660943"/>
            <a:ext cx="1161288" cy="1161288"/>
          </a:xfrm>
          <a:prstGeom prst="ellipse">
            <a:avLst/>
          </a:prstGeom>
          <a:ln w="38100">
            <a:solidFill>
              <a:schemeClr val="accent6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3200" cap="all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lang="fr-FR" sz="1600"/>
            </a:lvl2pPr>
            <a:lvl3pPr marL="914400" indent="0" algn="ctr">
              <a:buNone/>
              <a:defRPr lang="fr-FR" sz="1400"/>
            </a:lvl3pPr>
            <a:lvl4pPr marL="1371600" indent="0" algn="ctr">
              <a:buNone/>
              <a:defRPr lang="fr-FR" sz="1200"/>
            </a:lvl4pPr>
            <a:lvl5pPr marL="1828800" indent="0" algn="ctr">
              <a:buNone/>
              <a:defRPr lang="fr-FR" sz="1200"/>
            </a:lvl5pPr>
          </a:lstStyle>
          <a:p>
            <a:pPr lvl="0" rtl="0"/>
            <a:r>
              <a:rPr lang="fr-FR"/>
              <a:t>T3</a:t>
            </a:r>
          </a:p>
        </p:txBody>
      </p:sp>
      <p:sp>
        <p:nvSpPr>
          <p:cNvPr id="22" name="Espace réservé du texte 48">
            <a:extLst>
              <a:ext uri="{FF2B5EF4-FFF2-40B4-BE49-F238E27FC236}">
                <a16:creationId xmlns:a16="http://schemas.microsoft.com/office/drawing/2014/main" id="{2402522A-E098-4FB5-B454-D6FC98D90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4238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lang="fr-FR" sz="2000" b="1" cap="all" baseline="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lang="fr-FR" sz="1800"/>
            </a:lvl2pPr>
            <a:lvl3pPr marL="914400" indent="0">
              <a:buNone/>
              <a:defRPr lang="fr-FR" sz="1800"/>
            </a:lvl3pPr>
            <a:lvl4pPr marL="1371600" indent="0">
              <a:buNone/>
              <a:defRPr lang="fr-FR" sz="1800"/>
            </a:lvl4pPr>
            <a:lvl5pPr marL="1828800" indent="0">
              <a:buNone/>
              <a:defRPr lang="fr-FR" sz="1800"/>
            </a:lvl5pPr>
          </a:lstStyle>
          <a:p>
            <a:pPr lvl="0" rtl="0"/>
            <a:r>
              <a:rPr lang="fr-FR"/>
              <a:t>ajouter du texte</a:t>
            </a:r>
          </a:p>
        </p:txBody>
      </p:sp>
      <p:sp>
        <p:nvSpPr>
          <p:cNvPr id="23" name="Espace réservé du texte 50">
            <a:extLst>
              <a:ext uri="{FF2B5EF4-FFF2-40B4-BE49-F238E27FC236}">
                <a16:creationId xmlns:a16="http://schemas.microsoft.com/office/drawing/2014/main" id="{18CF51EA-CDE2-4AA1-83CB-9DC6E212C3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44238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fr-FR" sz="1200">
                <a:solidFill>
                  <a:schemeClr val="tx1"/>
                </a:solidFill>
              </a:defRPr>
            </a:lvl1pPr>
            <a:lvl2pPr marL="457200" indent="0">
              <a:buNone/>
              <a:defRPr lang="fr-FR" sz="1100"/>
            </a:lvl2pPr>
            <a:lvl3pPr marL="914400" indent="0">
              <a:buNone/>
              <a:defRPr lang="fr-FR" sz="1100"/>
            </a:lvl3pPr>
            <a:lvl4pPr marL="1371600" indent="0">
              <a:buNone/>
              <a:defRPr lang="fr-FR" sz="1100"/>
            </a:lvl4pPr>
            <a:lvl5pPr marL="1828800" indent="0">
              <a:buNone/>
              <a:defRPr lang="fr-FR" sz="1100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DFBC172-3AC7-02D5-403B-5AB8BAB349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77805" y="2644842"/>
            <a:ext cx="1161288" cy="1161288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3200" cap="all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lang="fr-FR" sz="1600"/>
            </a:lvl2pPr>
            <a:lvl3pPr marL="914400" indent="0" algn="ctr">
              <a:buNone/>
              <a:defRPr lang="fr-FR" sz="1400"/>
            </a:lvl3pPr>
            <a:lvl4pPr marL="1371600" indent="0" algn="ctr">
              <a:buNone/>
              <a:defRPr lang="fr-FR" sz="1200"/>
            </a:lvl4pPr>
            <a:lvl5pPr marL="1828800" indent="0" algn="ctr">
              <a:buNone/>
              <a:defRPr lang="fr-FR" sz="1200"/>
            </a:lvl5pPr>
          </a:lstStyle>
          <a:p>
            <a:pPr lvl="0" rtl="0"/>
            <a:r>
              <a:rPr lang="fr-FR"/>
              <a:t>T4</a:t>
            </a:r>
          </a:p>
        </p:txBody>
      </p:sp>
      <p:sp>
        <p:nvSpPr>
          <p:cNvPr id="24" name="Espace réservé du texte 48">
            <a:extLst>
              <a:ext uri="{FF2B5EF4-FFF2-40B4-BE49-F238E27FC236}">
                <a16:creationId xmlns:a16="http://schemas.microsoft.com/office/drawing/2014/main" id="{FE2BFCE7-D8D1-42B7-97F2-78B1D2CB5F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54400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lang="fr-FR" sz="20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lang="fr-FR" sz="1800"/>
            </a:lvl2pPr>
            <a:lvl3pPr marL="914400" indent="0">
              <a:buNone/>
              <a:defRPr lang="fr-FR" sz="1800"/>
            </a:lvl3pPr>
            <a:lvl4pPr marL="1371600" indent="0">
              <a:buNone/>
              <a:defRPr lang="fr-FR" sz="1800"/>
            </a:lvl4pPr>
            <a:lvl5pPr marL="1828800" indent="0">
              <a:buNone/>
              <a:defRPr lang="fr-FR" sz="1800"/>
            </a:lvl5pPr>
          </a:lstStyle>
          <a:p>
            <a:pPr lvl="0" rtl="0"/>
            <a:r>
              <a:rPr lang="fr-FR"/>
              <a:t>ajouter du texte</a:t>
            </a:r>
          </a:p>
        </p:txBody>
      </p:sp>
      <p:sp>
        <p:nvSpPr>
          <p:cNvPr id="25" name="Espace réservé du texte 50">
            <a:extLst>
              <a:ext uri="{FF2B5EF4-FFF2-40B4-BE49-F238E27FC236}">
                <a16:creationId xmlns:a16="http://schemas.microsoft.com/office/drawing/2014/main" id="{0C4E8DE7-5691-4470-BC2C-F9F6532248C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4400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fr-FR" sz="1200">
                <a:solidFill>
                  <a:schemeClr val="tx1"/>
                </a:solidFill>
              </a:defRPr>
            </a:lvl1pPr>
            <a:lvl2pPr marL="457200" indent="0">
              <a:buNone/>
              <a:defRPr lang="fr-FR" sz="1100"/>
            </a:lvl2pPr>
            <a:lvl3pPr marL="914400" indent="0">
              <a:buNone/>
              <a:defRPr lang="fr-FR" sz="1100"/>
            </a:lvl3pPr>
            <a:lvl4pPr marL="1371600" indent="0">
              <a:buNone/>
              <a:defRPr lang="fr-FR" sz="1100"/>
            </a:lvl4pPr>
            <a:lvl5pPr marL="1828800" indent="0">
              <a:buNone/>
              <a:defRPr lang="fr-FR" sz="1100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806627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itre 247"/>
          <p:cNvSpPr>
            <a:spLocks noGrp="1"/>
          </p:cNvSpPr>
          <p:nvPr userDrawn="1">
            <p:ph type="title" hasCustomPrompt="1"/>
          </p:nvPr>
        </p:nvSpPr>
        <p:spPr>
          <a:xfrm>
            <a:off x="6492276" y="306680"/>
            <a:ext cx="5017312" cy="535029"/>
          </a:xfrm>
        </p:spPr>
        <p:txBody>
          <a:bodyPr lIns="0" tIns="0" rIns="0" bIns="0" rtlCol="0">
            <a:normAutofit/>
          </a:bodyPr>
          <a:lstStyle>
            <a:lvl1pPr algn="r">
              <a:defRPr sz="2250" b="1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ÉLÉMENTS</a:t>
            </a:r>
            <a:br>
              <a:rPr lang="fr-FR" noProof="0"/>
            </a:br>
            <a:r>
              <a:rPr lang="fr-FR" noProof="0"/>
              <a:t>D’INFOGRAPHIE :</a:t>
            </a:r>
          </a:p>
        </p:txBody>
      </p:sp>
      <p:sp>
        <p:nvSpPr>
          <p:cNvPr id="254" name="Espace réservé du texte 25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248353" y="856914"/>
            <a:ext cx="2240844" cy="246796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50" i="1">
                <a:solidFill>
                  <a:schemeClr val="bg2"/>
                </a:solidFill>
              </a:defRPr>
            </a:lvl1pPr>
            <a:lvl2pPr marL="257175" indent="0" algn="r">
              <a:buNone/>
              <a:defRPr sz="1650">
                <a:solidFill>
                  <a:schemeClr val="bg2"/>
                </a:solidFill>
              </a:defRPr>
            </a:lvl2pPr>
            <a:lvl3pPr marL="514350" indent="0" algn="r">
              <a:buNone/>
              <a:defRPr sz="1650">
                <a:solidFill>
                  <a:schemeClr val="bg2"/>
                </a:solidFill>
              </a:defRPr>
            </a:lvl3pPr>
            <a:lvl4pPr marL="771525" indent="0" algn="r">
              <a:buNone/>
              <a:defRPr sz="1650">
                <a:solidFill>
                  <a:schemeClr val="bg2"/>
                </a:solidFill>
              </a:defRPr>
            </a:lvl4pPr>
            <a:lvl5pPr marL="1028700" indent="0" algn="r">
              <a:buNone/>
              <a:defRPr sz="165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fr-FR" noProof="0"/>
              <a:t>Formes</a:t>
            </a:r>
          </a:p>
        </p:txBody>
      </p:sp>
    </p:spTree>
    <p:extLst>
      <p:ext uri="{BB962C8B-B14F-4D97-AF65-F5344CB8AC3E}">
        <p14:creationId xmlns:p14="http://schemas.microsoft.com/office/powerpoint/2010/main" val="2671785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">
          <p15:clr>
            <a:srgbClr val="FBAE40"/>
          </p15:clr>
        </p15:guide>
        <p15:guide id="2" pos="2160">
          <p15:clr>
            <a:srgbClr val="FBAE40"/>
          </p15:clr>
        </p15:guide>
        <p15:guide id="3" pos="164">
          <p15:clr>
            <a:srgbClr val="FBAE40"/>
          </p15:clr>
        </p15:guide>
        <p15:guide id="4" pos="4156">
          <p15:clr>
            <a:srgbClr val="FBAE40"/>
          </p15:clr>
        </p15:guide>
        <p15:guide id="12" orient="horz" pos="5534">
          <p15:clr>
            <a:srgbClr val="FBAE40"/>
          </p15:clr>
        </p15:guide>
        <p15:guide id="13" orient="horz" pos="816">
          <p15:clr>
            <a:srgbClr val="FBAE40"/>
          </p15:clr>
        </p15:guide>
        <p15:guide id="14" orient="horz" pos="3833">
          <p15:clr>
            <a:srgbClr val="FBAE40"/>
          </p15:clr>
        </p15:guide>
        <p15:guide id="15" pos="159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48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3C3044CB-9B5D-7906-4E53-B71647397379}"/>
              </a:ext>
            </a:extLst>
          </p:cNvPr>
          <p:cNvSpPr txBox="1"/>
          <p:nvPr/>
        </p:nvSpPr>
        <p:spPr>
          <a:xfrm>
            <a:off x="5522897" y="6211669"/>
            <a:ext cx="1498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r-FR" sz="3600" b="1">
              <a:solidFill>
                <a:schemeClr val="tx1">
                  <a:lumMod val="75000"/>
                  <a:lumOff val="25000"/>
                </a:schemeClr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9F09C2-9B0A-CFCE-E92C-E4AC7622A096}"/>
              </a:ext>
            </a:extLst>
          </p:cNvPr>
          <p:cNvSpPr/>
          <p:nvPr/>
        </p:nvSpPr>
        <p:spPr>
          <a:xfrm>
            <a:off x="0" y="2359389"/>
            <a:ext cx="12192000" cy="952500"/>
          </a:xfrm>
          <a:prstGeom prst="rect">
            <a:avLst/>
          </a:prstGeom>
          <a:solidFill>
            <a:srgbClr val="DD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966AE1-D406-B9DE-6268-F59A7C728371}"/>
              </a:ext>
            </a:extLst>
          </p:cNvPr>
          <p:cNvSpPr/>
          <p:nvPr/>
        </p:nvSpPr>
        <p:spPr>
          <a:xfrm>
            <a:off x="0" y="3454342"/>
            <a:ext cx="12192000" cy="952500"/>
          </a:xfrm>
          <a:prstGeom prst="rect">
            <a:avLst/>
          </a:prstGeom>
          <a:solidFill>
            <a:srgbClr val="FCE9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330CB6-7590-4E57-5344-C9F635986D40}"/>
              </a:ext>
            </a:extLst>
          </p:cNvPr>
          <p:cNvSpPr/>
          <p:nvPr/>
        </p:nvSpPr>
        <p:spPr>
          <a:xfrm>
            <a:off x="0" y="4549295"/>
            <a:ext cx="12192000" cy="952500"/>
          </a:xfrm>
          <a:prstGeom prst="rect">
            <a:avLst/>
          </a:prstGeom>
          <a:solidFill>
            <a:srgbClr val="FFF9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D70F2D-1F76-4CF4-BD44-634AFED025C8}"/>
              </a:ext>
            </a:extLst>
          </p:cNvPr>
          <p:cNvSpPr/>
          <p:nvPr/>
        </p:nvSpPr>
        <p:spPr>
          <a:xfrm>
            <a:off x="0" y="5644249"/>
            <a:ext cx="12192000" cy="952500"/>
          </a:xfrm>
          <a:prstGeom prst="rect">
            <a:avLst/>
          </a:prstGeom>
          <a:solidFill>
            <a:srgbClr val="F0F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42619F-D6DA-CAA9-6A24-49C20BD489D2}"/>
              </a:ext>
            </a:extLst>
          </p:cNvPr>
          <p:cNvSpPr/>
          <p:nvPr/>
        </p:nvSpPr>
        <p:spPr>
          <a:xfrm>
            <a:off x="0" y="1264436"/>
            <a:ext cx="12192000" cy="95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Espace réservé pour une image  19" descr="Une image contenant horloge, dessin&#10;&#10;Description générée automatiquement">
            <a:extLst>
              <a:ext uri="{FF2B5EF4-FFF2-40B4-BE49-F238E27FC236}">
                <a16:creationId xmlns:a16="http://schemas.microsoft.com/office/drawing/2014/main" id="{0C21AD16-298C-00FD-D4E1-745140F45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796" y="3657674"/>
            <a:ext cx="594316" cy="594316"/>
          </a:xfrm>
          <a:prstGeom prst="rect">
            <a:avLst/>
          </a:prstGeom>
        </p:spPr>
      </p:pic>
      <p:pic>
        <p:nvPicPr>
          <p:cNvPr id="3" name="Espace réservé pour une image  21" descr="Une image contenant dessin, horloge, alimentation, signe&#10;&#10;Description générée automatiquement">
            <a:extLst>
              <a:ext uri="{FF2B5EF4-FFF2-40B4-BE49-F238E27FC236}">
                <a16:creationId xmlns:a16="http://schemas.microsoft.com/office/drawing/2014/main" id="{E94FA5E0-8566-6234-696E-47C99BB19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820" y="2563622"/>
            <a:ext cx="603292" cy="603292"/>
          </a:xfrm>
          <a:prstGeom prst="rect">
            <a:avLst/>
          </a:prstGeom>
        </p:spPr>
      </p:pic>
      <p:pic>
        <p:nvPicPr>
          <p:cNvPr id="4" name="Espace réservé pour une image  23">
            <a:extLst>
              <a:ext uri="{FF2B5EF4-FFF2-40B4-BE49-F238E27FC236}">
                <a16:creationId xmlns:a16="http://schemas.microsoft.com/office/drawing/2014/main" id="{AD343367-35E8-C73E-C15F-01DDC3496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554" y="1380919"/>
            <a:ext cx="719534" cy="719534"/>
          </a:xfrm>
          <a:prstGeom prst="rect">
            <a:avLst/>
          </a:prstGeom>
        </p:spPr>
      </p:pic>
      <p:pic>
        <p:nvPicPr>
          <p:cNvPr id="5" name="Espace réservé pour une image  24" descr="Une image contenant assis, pièce, horloge, signe&#10;&#10;Description générée automatiquement">
            <a:extLst>
              <a:ext uri="{FF2B5EF4-FFF2-40B4-BE49-F238E27FC236}">
                <a16:creationId xmlns:a16="http://schemas.microsoft.com/office/drawing/2014/main" id="{E5DFA1FE-6753-73EE-0FEA-2526CE4ACD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794" y="5818852"/>
            <a:ext cx="603294" cy="603294"/>
          </a:xfrm>
          <a:prstGeom prst="rect">
            <a:avLst/>
          </a:prstGeom>
        </p:spPr>
      </p:pic>
      <p:pic>
        <p:nvPicPr>
          <p:cNvPr id="6" name="Espace réservé pour une image  25" descr="Une image contenant horloge&#10;&#10;Description générée automatiquement">
            <a:extLst>
              <a:ext uri="{FF2B5EF4-FFF2-40B4-BE49-F238E27FC236}">
                <a16:creationId xmlns:a16="http://schemas.microsoft.com/office/drawing/2014/main" id="{4A54B110-43D1-014C-1D05-7BE4A0BB04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6770" y="4742750"/>
            <a:ext cx="585342" cy="585342"/>
          </a:xfrm>
          <a:prstGeom prst="rect">
            <a:avLst/>
          </a:prstGeom>
        </p:spPr>
      </p:pic>
      <p:sp>
        <p:nvSpPr>
          <p:cNvPr id="7" name="Google Shape;159;p17">
            <a:extLst>
              <a:ext uri="{FF2B5EF4-FFF2-40B4-BE49-F238E27FC236}">
                <a16:creationId xmlns:a16="http://schemas.microsoft.com/office/drawing/2014/main" id="{16E59531-3048-33E3-F5A0-CB0681CDCCE4}"/>
              </a:ext>
            </a:extLst>
          </p:cNvPr>
          <p:cNvSpPr txBox="1"/>
          <p:nvPr/>
        </p:nvSpPr>
        <p:spPr>
          <a:xfrm>
            <a:off x="721316" y="2263890"/>
            <a:ext cx="1659933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0060A7"/>
                </a:solidFill>
                <a:effectLst/>
                <a:uLnTx/>
                <a:uFillTx/>
                <a:latin typeface="Quicksand"/>
                <a:ea typeface="Open Sans" panose="020B0606030504020204" pitchFamily="34" charset="0"/>
                <a:cs typeface="Open Sans" panose="020B0606030504020204" pitchFamily="34" charset="0"/>
              </a:rPr>
              <a:t>Relais gérontologiques</a:t>
            </a:r>
          </a:p>
        </p:txBody>
      </p:sp>
      <p:sp>
        <p:nvSpPr>
          <p:cNvPr id="8" name="Google Shape;160;p17">
            <a:extLst>
              <a:ext uri="{FF2B5EF4-FFF2-40B4-BE49-F238E27FC236}">
                <a16:creationId xmlns:a16="http://schemas.microsoft.com/office/drawing/2014/main" id="{767A11FE-1BD2-0063-806E-DBB1B4AD5DBE}"/>
              </a:ext>
            </a:extLst>
          </p:cNvPr>
          <p:cNvSpPr txBox="1"/>
          <p:nvPr/>
        </p:nvSpPr>
        <p:spPr>
          <a:xfrm>
            <a:off x="691197" y="5635097"/>
            <a:ext cx="2345734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98C221"/>
                </a:solidFill>
                <a:effectLst/>
                <a:uLnTx/>
                <a:uFillTx/>
                <a:latin typeface="Quicksand"/>
                <a:ea typeface="Open Sans" panose="020B0606030504020204" pitchFamily="34" charset="0"/>
                <a:cs typeface="Open Sans" panose="020B0606030504020204" pitchFamily="34" charset="0"/>
              </a:rPr>
              <a:t>Etablissements d’accueil</a:t>
            </a:r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srgbClr val="98C22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Google Shape;161;p17">
            <a:extLst>
              <a:ext uri="{FF2B5EF4-FFF2-40B4-BE49-F238E27FC236}">
                <a16:creationId xmlns:a16="http://schemas.microsoft.com/office/drawing/2014/main" id="{5F895966-4EDD-CFED-76B2-4CB3B18FE28C}"/>
              </a:ext>
            </a:extLst>
          </p:cNvPr>
          <p:cNvSpPr txBox="1"/>
          <p:nvPr/>
        </p:nvSpPr>
        <p:spPr>
          <a:xfrm>
            <a:off x="740594" y="3500295"/>
            <a:ext cx="1549514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ED6C4D"/>
                </a:solidFill>
                <a:effectLst/>
                <a:uLnTx/>
                <a:uFillTx/>
                <a:latin typeface="Quicksand"/>
                <a:ea typeface="Open Sans" panose="020B0606030504020204" pitchFamily="34" charset="0"/>
                <a:cs typeface="Open Sans" panose="020B0606030504020204" pitchFamily="34" charset="0"/>
              </a:rPr>
              <a:t>Médecins de ville</a:t>
            </a:r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srgbClr val="ED6C4D"/>
              </a:solidFill>
              <a:effectLst/>
              <a:uLnTx/>
              <a:uFillTx/>
              <a:latin typeface="Quicksand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Google Shape;162;p17">
            <a:extLst>
              <a:ext uri="{FF2B5EF4-FFF2-40B4-BE49-F238E27FC236}">
                <a16:creationId xmlns:a16="http://schemas.microsoft.com/office/drawing/2014/main" id="{43B83717-1797-663C-E182-B729BD395A57}"/>
              </a:ext>
            </a:extLst>
          </p:cNvPr>
          <p:cNvSpPr txBox="1"/>
          <p:nvPr/>
        </p:nvSpPr>
        <p:spPr>
          <a:xfrm>
            <a:off x="721316" y="4608151"/>
            <a:ext cx="172516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FAB500"/>
                </a:solidFill>
                <a:effectLst/>
                <a:uLnTx/>
                <a:uFillTx/>
                <a:latin typeface="Quicksand"/>
                <a:ea typeface="Open Sans" panose="020B0606030504020204" pitchFamily="34" charset="0"/>
                <a:cs typeface="Open Sans" panose="020B0606030504020204" pitchFamily="34" charset="0"/>
              </a:rPr>
              <a:t>Equipes hospitalières</a:t>
            </a:r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srgbClr val="FAB5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Google Shape;159;p17">
            <a:extLst>
              <a:ext uri="{FF2B5EF4-FFF2-40B4-BE49-F238E27FC236}">
                <a16:creationId xmlns:a16="http://schemas.microsoft.com/office/drawing/2014/main" id="{F4427706-EF0D-926A-C1FB-BAC3F6D64809}"/>
              </a:ext>
            </a:extLst>
          </p:cNvPr>
          <p:cNvSpPr txBox="1"/>
          <p:nvPr/>
        </p:nvSpPr>
        <p:spPr>
          <a:xfrm>
            <a:off x="725441" y="1373165"/>
            <a:ext cx="1221784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Quicksand"/>
                <a:ea typeface="Open Sans" panose="020B0606030504020204" pitchFamily="34" charset="0"/>
                <a:cs typeface="Open Sans" panose="020B0606030504020204" pitchFamily="34" charset="0"/>
              </a:rPr>
              <a:t>Personnes Agées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BA5F572-D7C2-BAD8-E3A5-CD74CDCDAEC8}"/>
              </a:ext>
            </a:extLst>
          </p:cNvPr>
          <p:cNvSpPr txBox="1"/>
          <p:nvPr/>
        </p:nvSpPr>
        <p:spPr>
          <a:xfrm>
            <a:off x="2915924" y="762090"/>
            <a:ext cx="1512000" cy="360000"/>
          </a:xfrm>
          <a:prstGeom prst="homePlate">
            <a:avLst/>
          </a:prstGeom>
          <a:solidFill>
            <a:srgbClr val="38BADB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Constitution dossier &amp; partie administrative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AA12010-A068-10AD-CA41-FB85654CBEC8}"/>
              </a:ext>
            </a:extLst>
          </p:cNvPr>
          <p:cNvSpPr txBox="1"/>
          <p:nvPr/>
        </p:nvSpPr>
        <p:spPr>
          <a:xfrm>
            <a:off x="4434363" y="762090"/>
            <a:ext cx="1512000" cy="360000"/>
          </a:xfrm>
          <a:prstGeom prst="homePlate">
            <a:avLst/>
          </a:prstGeom>
          <a:solidFill>
            <a:srgbClr val="38BADB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Validation volets médical &amp; autonomie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49A5767-2F61-DC4D-1A27-62F7132C4E26}"/>
              </a:ext>
            </a:extLst>
          </p:cNvPr>
          <p:cNvSpPr txBox="1"/>
          <p:nvPr/>
        </p:nvSpPr>
        <p:spPr>
          <a:xfrm>
            <a:off x="5957638" y="762090"/>
            <a:ext cx="1512000" cy="360000"/>
          </a:xfrm>
          <a:prstGeom prst="homePlate">
            <a:avLst/>
          </a:prstGeom>
          <a:solidFill>
            <a:srgbClr val="38BADB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Envoi des demandes</a:t>
            </a:r>
          </a:p>
        </p:txBody>
      </p:sp>
      <p:sp>
        <p:nvSpPr>
          <p:cNvPr id="28" name="Freeform 850">
            <a:extLst>
              <a:ext uri="{FF2B5EF4-FFF2-40B4-BE49-F238E27FC236}">
                <a16:creationId xmlns:a16="http://schemas.microsoft.com/office/drawing/2014/main" id="{5AC02EB5-CE32-5551-EC11-B539C9A2131C}"/>
              </a:ext>
            </a:extLst>
          </p:cNvPr>
          <p:cNvSpPr>
            <a:spLocks/>
          </p:cNvSpPr>
          <p:nvPr/>
        </p:nvSpPr>
        <p:spPr bwMode="auto">
          <a:xfrm>
            <a:off x="3522810" y="1519069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1" name="Freeform 850">
            <a:extLst>
              <a:ext uri="{FF2B5EF4-FFF2-40B4-BE49-F238E27FC236}">
                <a16:creationId xmlns:a16="http://schemas.microsoft.com/office/drawing/2014/main" id="{1120E709-7C10-DC1D-A488-03576D313A30}"/>
              </a:ext>
            </a:extLst>
          </p:cNvPr>
          <p:cNvSpPr>
            <a:spLocks/>
          </p:cNvSpPr>
          <p:nvPr/>
        </p:nvSpPr>
        <p:spPr bwMode="auto">
          <a:xfrm>
            <a:off x="3522810" y="2636359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2" name="Freeform 850">
            <a:extLst>
              <a:ext uri="{FF2B5EF4-FFF2-40B4-BE49-F238E27FC236}">
                <a16:creationId xmlns:a16="http://schemas.microsoft.com/office/drawing/2014/main" id="{55BE0E8B-D858-FFFB-F8BB-42BFC6B6347E}"/>
              </a:ext>
            </a:extLst>
          </p:cNvPr>
          <p:cNvSpPr>
            <a:spLocks/>
          </p:cNvSpPr>
          <p:nvPr/>
        </p:nvSpPr>
        <p:spPr bwMode="auto">
          <a:xfrm>
            <a:off x="3522810" y="3725020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3" name="Freeform 850">
            <a:extLst>
              <a:ext uri="{FF2B5EF4-FFF2-40B4-BE49-F238E27FC236}">
                <a16:creationId xmlns:a16="http://schemas.microsoft.com/office/drawing/2014/main" id="{7A0B126F-F565-FB83-9BAD-E1208F5C1F26}"/>
              </a:ext>
            </a:extLst>
          </p:cNvPr>
          <p:cNvSpPr>
            <a:spLocks/>
          </p:cNvSpPr>
          <p:nvPr/>
        </p:nvSpPr>
        <p:spPr bwMode="auto">
          <a:xfrm>
            <a:off x="3522810" y="4788165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4" name="Freeform 850">
            <a:extLst>
              <a:ext uri="{FF2B5EF4-FFF2-40B4-BE49-F238E27FC236}">
                <a16:creationId xmlns:a16="http://schemas.microsoft.com/office/drawing/2014/main" id="{5C036884-1823-B4E8-457E-61B02838F78E}"/>
              </a:ext>
            </a:extLst>
          </p:cNvPr>
          <p:cNvSpPr>
            <a:spLocks/>
          </p:cNvSpPr>
          <p:nvPr/>
        </p:nvSpPr>
        <p:spPr bwMode="auto">
          <a:xfrm>
            <a:off x="5041249" y="3725020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5" name="Freeform 850">
            <a:extLst>
              <a:ext uri="{FF2B5EF4-FFF2-40B4-BE49-F238E27FC236}">
                <a16:creationId xmlns:a16="http://schemas.microsoft.com/office/drawing/2014/main" id="{0FBF6C72-F9E5-73CE-988A-5207FBC74FE9}"/>
              </a:ext>
            </a:extLst>
          </p:cNvPr>
          <p:cNvSpPr>
            <a:spLocks/>
          </p:cNvSpPr>
          <p:nvPr/>
        </p:nvSpPr>
        <p:spPr bwMode="auto">
          <a:xfrm>
            <a:off x="5041249" y="4798041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8" name="Freeform 850">
            <a:extLst>
              <a:ext uri="{FF2B5EF4-FFF2-40B4-BE49-F238E27FC236}">
                <a16:creationId xmlns:a16="http://schemas.microsoft.com/office/drawing/2014/main" id="{1C25407A-D79A-87E9-25A6-868EAF2EDFED}"/>
              </a:ext>
            </a:extLst>
          </p:cNvPr>
          <p:cNvSpPr>
            <a:spLocks/>
          </p:cNvSpPr>
          <p:nvPr/>
        </p:nvSpPr>
        <p:spPr bwMode="auto">
          <a:xfrm>
            <a:off x="6564524" y="1519069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9" name="Freeform 850">
            <a:extLst>
              <a:ext uri="{FF2B5EF4-FFF2-40B4-BE49-F238E27FC236}">
                <a16:creationId xmlns:a16="http://schemas.microsoft.com/office/drawing/2014/main" id="{E137D892-56A1-A7F6-4313-4D67BA733810}"/>
              </a:ext>
            </a:extLst>
          </p:cNvPr>
          <p:cNvSpPr>
            <a:spLocks/>
          </p:cNvSpPr>
          <p:nvPr/>
        </p:nvSpPr>
        <p:spPr bwMode="auto">
          <a:xfrm>
            <a:off x="6564524" y="2636359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40" name="Freeform 850">
            <a:extLst>
              <a:ext uri="{FF2B5EF4-FFF2-40B4-BE49-F238E27FC236}">
                <a16:creationId xmlns:a16="http://schemas.microsoft.com/office/drawing/2014/main" id="{D696D64A-0B77-3717-0F14-BF0E741B14BB}"/>
              </a:ext>
            </a:extLst>
          </p:cNvPr>
          <p:cNvSpPr>
            <a:spLocks/>
          </p:cNvSpPr>
          <p:nvPr/>
        </p:nvSpPr>
        <p:spPr bwMode="auto">
          <a:xfrm>
            <a:off x="6564524" y="3725020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41" name="Freeform 850">
            <a:extLst>
              <a:ext uri="{FF2B5EF4-FFF2-40B4-BE49-F238E27FC236}">
                <a16:creationId xmlns:a16="http://schemas.microsoft.com/office/drawing/2014/main" id="{02FE9C53-9620-FB92-FB25-60ADC5B3A03D}"/>
              </a:ext>
            </a:extLst>
          </p:cNvPr>
          <p:cNvSpPr>
            <a:spLocks/>
          </p:cNvSpPr>
          <p:nvPr/>
        </p:nvSpPr>
        <p:spPr bwMode="auto">
          <a:xfrm>
            <a:off x="6564524" y="4788164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43" name="Freeform 850">
            <a:extLst>
              <a:ext uri="{FF2B5EF4-FFF2-40B4-BE49-F238E27FC236}">
                <a16:creationId xmlns:a16="http://schemas.microsoft.com/office/drawing/2014/main" id="{EADAB540-7A6E-F706-3200-CC214A03D24A}"/>
              </a:ext>
            </a:extLst>
          </p:cNvPr>
          <p:cNvSpPr>
            <a:spLocks/>
          </p:cNvSpPr>
          <p:nvPr/>
        </p:nvSpPr>
        <p:spPr bwMode="auto">
          <a:xfrm>
            <a:off x="8111550" y="5836209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44" name="TextBox 14">
            <a:extLst>
              <a:ext uri="{FF2B5EF4-FFF2-40B4-BE49-F238E27FC236}">
                <a16:creationId xmlns:a16="http://schemas.microsoft.com/office/drawing/2014/main" id="{03A00FD0-1F02-8A04-C156-8CF2262AEFF9}"/>
              </a:ext>
            </a:extLst>
          </p:cNvPr>
          <p:cNvSpPr txBox="1"/>
          <p:nvPr/>
        </p:nvSpPr>
        <p:spPr>
          <a:xfrm>
            <a:off x="419100" y="110444"/>
            <a:ext cx="10520920" cy="4247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8BADB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Les acteurs sur ViaTrajectoire – module Grand Age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F388C1E-CB0B-FDF9-567E-F5FE72D4B17D}"/>
              </a:ext>
            </a:extLst>
          </p:cNvPr>
          <p:cNvSpPr txBox="1"/>
          <p:nvPr/>
        </p:nvSpPr>
        <p:spPr>
          <a:xfrm>
            <a:off x="761088" y="5948023"/>
            <a:ext cx="183183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EHPAD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Résidences autonomies, EHPA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USLD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Accueils de jour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E6C1DD82-FE48-71F5-DACA-F31D39F8F003}"/>
              </a:ext>
            </a:extLst>
          </p:cNvPr>
          <p:cNvSpPr txBox="1"/>
          <p:nvPr/>
        </p:nvSpPr>
        <p:spPr>
          <a:xfrm>
            <a:off x="4453020" y="5118380"/>
            <a:ext cx="1501442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Validation par un Médecin du service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8A2A1732-CC0D-ED34-C020-ED0DA69A48CE}"/>
              </a:ext>
            </a:extLst>
          </p:cNvPr>
          <p:cNvSpPr txBox="1"/>
          <p:nvPr/>
        </p:nvSpPr>
        <p:spPr>
          <a:xfrm>
            <a:off x="2918181" y="2947765"/>
            <a:ext cx="1516181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Accompagnement de l’usager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631DD507-E5DF-DE6C-EE50-100B902404C7}"/>
              </a:ext>
            </a:extLst>
          </p:cNvPr>
          <p:cNvSpPr txBox="1"/>
          <p:nvPr/>
        </p:nvSpPr>
        <p:spPr>
          <a:xfrm>
            <a:off x="5961494" y="2965089"/>
            <a:ext cx="1525489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Accompagnement de l’usager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F10641B-20AD-C8B9-FA42-E8534B0902CA}"/>
              </a:ext>
            </a:extLst>
          </p:cNvPr>
          <p:cNvSpPr txBox="1"/>
          <p:nvPr/>
        </p:nvSpPr>
        <p:spPr>
          <a:xfrm>
            <a:off x="2918181" y="5127619"/>
            <a:ext cx="1516181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Equipe soignante, Assistant social, Médecin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18A38047-200D-9587-11D1-80371D248325}"/>
              </a:ext>
            </a:extLst>
          </p:cNvPr>
          <p:cNvSpPr txBox="1"/>
          <p:nvPr/>
        </p:nvSpPr>
        <p:spPr>
          <a:xfrm>
            <a:off x="4453020" y="4057381"/>
            <a:ext cx="1508474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Validation par le Médecin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741A247B-39DF-6EC3-B4D8-B6ED5EB21BD9}"/>
              </a:ext>
            </a:extLst>
          </p:cNvPr>
          <p:cNvSpPr txBox="1"/>
          <p:nvPr/>
        </p:nvSpPr>
        <p:spPr>
          <a:xfrm>
            <a:off x="2918181" y="4038890"/>
            <a:ext cx="1509743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Accompagnement de l’usager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D458BE8E-E187-57D2-DEFA-FFFD6262CF3F}"/>
              </a:ext>
            </a:extLst>
          </p:cNvPr>
          <p:cNvSpPr txBox="1"/>
          <p:nvPr/>
        </p:nvSpPr>
        <p:spPr>
          <a:xfrm>
            <a:off x="5978027" y="4038890"/>
            <a:ext cx="1497730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Accompagnement de l’usager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B43F702-1309-005D-F59D-1CCF822FE51A}"/>
              </a:ext>
            </a:extLst>
          </p:cNvPr>
          <p:cNvSpPr txBox="1"/>
          <p:nvPr/>
        </p:nvSpPr>
        <p:spPr>
          <a:xfrm>
            <a:off x="5978027" y="5105939"/>
            <a:ext cx="1522925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Accompagnement de l’usager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4AD4FEF-0FE6-757F-AF2B-C2A5B99CF0C6}"/>
              </a:ext>
            </a:extLst>
          </p:cNvPr>
          <p:cNvSpPr txBox="1"/>
          <p:nvPr/>
        </p:nvSpPr>
        <p:spPr>
          <a:xfrm>
            <a:off x="7511364" y="6143662"/>
            <a:ext cx="1543466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Avis IDE &amp; Médecin coordonnateurs</a:t>
            </a:r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 ; Réponse par la Direction</a:t>
            </a:r>
            <a:endParaRPr lang="fr-FR" sz="600" b="1">
              <a:solidFill>
                <a:schemeClr val="bg1">
                  <a:lumMod val="50000"/>
                </a:schemeClr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5B6EB99-9C25-7689-FD3C-A0E1653E604C}"/>
              </a:ext>
            </a:extLst>
          </p:cNvPr>
          <p:cNvSpPr txBox="1"/>
          <p:nvPr/>
        </p:nvSpPr>
        <p:spPr>
          <a:xfrm>
            <a:off x="7504664" y="762090"/>
            <a:ext cx="1512000" cy="360000"/>
          </a:xfrm>
          <a:prstGeom prst="homePlate">
            <a:avLst/>
          </a:prstGeom>
          <a:solidFill>
            <a:srgbClr val="38BADB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Réponse &amp; admission</a:t>
            </a:r>
          </a:p>
        </p:txBody>
      </p:sp>
      <p:sp>
        <p:nvSpPr>
          <p:cNvPr id="60" name="Freeform 850">
            <a:extLst>
              <a:ext uri="{FF2B5EF4-FFF2-40B4-BE49-F238E27FC236}">
                <a16:creationId xmlns:a16="http://schemas.microsoft.com/office/drawing/2014/main" id="{F4E32F5E-8273-B4AE-1A22-1FE755A40335}"/>
              </a:ext>
            </a:extLst>
          </p:cNvPr>
          <p:cNvSpPr>
            <a:spLocks/>
          </p:cNvSpPr>
          <p:nvPr/>
        </p:nvSpPr>
        <p:spPr bwMode="auto">
          <a:xfrm>
            <a:off x="8111550" y="1453480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20A1A437-8A11-6EB2-EE95-6E042A3AD637}"/>
              </a:ext>
            </a:extLst>
          </p:cNvPr>
          <p:cNvSpPr txBox="1"/>
          <p:nvPr/>
        </p:nvSpPr>
        <p:spPr>
          <a:xfrm>
            <a:off x="7486985" y="1774097"/>
            <a:ext cx="1546362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Acceptation </a:t>
            </a:r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ou non des propositions d’admission</a:t>
            </a:r>
            <a:endParaRPr lang="fr-FR" sz="600" b="1">
              <a:solidFill>
                <a:schemeClr val="bg1">
                  <a:lumMod val="50000"/>
                </a:schemeClr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0EDAA0AB-11B2-4856-F5B6-6FF56DCA9256}"/>
              </a:ext>
            </a:extLst>
          </p:cNvPr>
          <p:cNvSpPr txBox="1"/>
          <p:nvPr/>
        </p:nvSpPr>
        <p:spPr>
          <a:xfrm>
            <a:off x="738524" y="4920348"/>
            <a:ext cx="18543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Equipe Soignante : infirmiers, cadre…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Assistant de Service social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Médecins hospitaliers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4DB1DFC3-C6BF-769B-D597-BC3AB0A0C7C6}"/>
              </a:ext>
            </a:extLst>
          </p:cNvPr>
          <p:cNvSpPr txBox="1"/>
          <p:nvPr/>
        </p:nvSpPr>
        <p:spPr>
          <a:xfrm>
            <a:off x="765845" y="3836492"/>
            <a:ext cx="195762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forcément le médecin traitant déclaré</a:t>
            </a:r>
          </a:p>
          <a:p>
            <a:pPr algn="just"/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 </a:t>
            </a: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n’importe quel médecin peut prendre en charge un dossier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87E0D823-2EB7-6498-822B-3998D1227B80}"/>
              </a:ext>
            </a:extLst>
          </p:cNvPr>
          <p:cNvSpPr txBox="1"/>
          <p:nvPr/>
        </p:nvSpPr>
        <p:spPr>
          <a:xfrm>
            <a:off x="768584" y="2576057"/>
            <a:ext cx="2061589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DAC, CLIC, MDA 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700" err="1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</a:t>
            </a: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Sociales du CD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Mandataires judiciaires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France service, Maison des solidarités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CCAS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Points infos Senior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3C5BFC1C-9FEC-7702-BC63-564EBA7C5EF9}"/>
              </a:ext>
            </a:extLst>
          </p:cNvPr>
          <p:cNvSpPr txBox="1"/>
          <p:nvPr/>
        </p:nvSpPr>
        <p:spPr>
          <a:xfrm>
            <a:off x="786761" y="1720630"/>
            <a:ext cx="206158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7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 leurs proches aidants</a:t>
            </a:r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F0408CCB-EA7D-61DD-AEDA-55732DE8CE01}"/>
              </a:ext>
            </a:extLst>
          </p:cNvPr>
          <p:cNvCxnSpPr>
            <a:cxnSpLocks/>
          </p:cNvCxnSpPr>
          <p:nvPr/>
        </p:nvCxnSpPr>
        <p:spPr>
          <a:xfrm>
            <a:off x="4421706" y="1091401"/>
            <a:ext cx="21483" cy="5508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41F05DAC-72F6-7494-FB46-1CD42D57B79E}"/>
              </a:ext>
            </a:extLst>
          </p:cNvPr>
          <p:cNvCxnSpPr>
            <a:cxnSpLocks/>
          </p:cNvCxnSpPr>
          <p:nvPr/>
        </p:nvCxnSpPr>
        <p:spPr>
          <a:xfrm>
            <a:off x="5946713" y="1068251"/>
            <a:ext cx="21483" cy="5544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1CE42A9C-0946-1C1A-1477-A6C07F1BCF17}"/>
              </a:ext>
            </a:extLst>
          </p:cNvPr>
          <p:cNvCxnSpPr>
            <a:cxnSpLocks/>
          </p:cNvCxnSpPr>
          <p:nvPr/>
        </p:nvCxnSpPr>
        <p:spPr>
          <a:xfrm>
            <a:off x="7479469" y="1068251"/>
            <a:ext cx="21483" cy="5544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271A1D30-3C6D-4BFC-A87A-772BDBAD4664}"/>
              </a:ext>
            </a:extLst>
          </p:cNvPr>
          <p:cNvCxnSpPr>
            <a:cxnSpLocks/>
          </p:cNvCxnSpPr>
          <p:nvPr/>
        </p:nvCxnSpPr>
        <p:spPr>
          <a:xfrm>
            <a:off x="9039696" y="773901"/>
            <a:ext cx="21483" cy="583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ZoneTexte 75">
            <a:extLst>
              <a:ext uri="{FF2B5EF4-FFF2-40B4-BE49-F238E27FC236}">
                <a16:creationId xmlns:a16="http://schemas.microsoft.com/office/drawing/2014/main" id="{393BBC84-52FC-1ED9-930A-F62E48319BB9}"/>
              </a:ext>
            </a:extLst>
          </p:cNvPr>
          <p:cNvSpPr txBox="1"/>
          <p:nvPr/>
        </p:nvSpPr>
        <p:spPr>
          <a:xfrm>
            <a:off x="9873763" y="756453"/>
            <a:ext cx="1759437" cy="360000"/>
          </a:xfrm>
          <a:prstGeom prst="snipRoundRect">
            <a:avLst>
              <a:gd name="adj1" fmla="val 33536"/>
              <a:gd name="adj2" fmla="val 16667"/>
            </a:avLst>
          </a:prstGeom>
          <a:solidFill>
            <a:srgbClr val="0060A8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Messages clés à donner - AT</a:t>
            </a: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A2CC2497-F581-7ED1-EC83-6B1315E7CE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0020" y="17119"/>
            <a:ext cx="1251980" cy="483720"/>
          </a:xfrm>
          <a:prstGeom prst="rect">
            <a:avLst/>
          </a:prstGeom>
        </p:spPr>
      </p:pic>
      <p:sp>
        <p:nvSpPr>
          <p:cNvPr id="79" name="Freeform 523">
            <a:extLst>
              <a:ext uri="{FF2B5EF4-FFF2-40B4-BE49-F238E27FC236}">
                <a16:creationId xmlns:a16="http://schemas.microsoft.com/office/drawing/2014/main" id="{879D8AD6-0646-D566-A0F1-2A345B4E359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499481" y="780090"/>
            <a:ext cx="322854" cy="324000"/>
          </a:xfrm>
          <a:custGeom>
            <a:avLst/>
            <a:gdLst>
              <a:gd name="T0" fmla="*/ 256 w 512"/>
              <a:gd name="T1" fmla="*/ 48 h 512"/>
              <a:gd name="T2" fmla="*/ 109 w 512"/>
              <a:gd name="T3" fmla="*/ 109 h 512"/>
              <a:gd name="T4" fmla="*/ 48 w 512"/>
              <a:gd name="T5" fmla="*/ 256 h 512"/>
              <a:gd name="T6" fmla="*/ 109 w 512"/>
              <a:gd name="T7" fmla="*/ 403 h 512"/>
              <a:gd name="T8" fmla="*/ 256 w 512"/>
              <a:gd name="T9" fmla="*/ 464 h 512"/>
              <a:gd name="T10" fmla="*/ 403 w 512"/>
              <a:gd name="T11" fmla="*/ 403 h 512"/>
              <a:gd name="T12" fmla="*/ 464 w 512"/>
              <a:gd name="T13" fmla="*/ 256 h 512"/>
              <a:gd name="T14" fmla="*/ 403 w 512"/>
              <a:gd name="T15" fmla="*/ 109 h 512"/>
              <a:gd name="T16" fmla="*/ 256 w 512"/>
              <a:gd name="T17" fmla="*/ 48 h 512"/>
              <a:gd name="T18" fmla="*/ 256 w 512"/>
              <a:gd name="T19" fmla="*/ 0 h 512"/>
              <a:gd name="T20" fmla="*/ 256 w 512"/>
              <a:gd name="T21" fmla="*/ 0 h 512"/>
              <a:gd name="T22" fmla="*/ 512 w 512"/>
              <a:gd name="T23" fmla="*/ 256 h 512"/>
              <a:gd name="T24" fmla="*/ 256 w 512"/>
              <a:gd name="T25" fmla="*/ 512 h 512"/>
              <a:gd name="T26" fmla="*/ 0 w 512"/>
              <a:gd name="T27" fmla="*/ 256 h 512"/>
              <a:gd name="T28" fmla="*/ 256 w 512"/>
              <a:gd name="T29" fmla="*/ 0 h 512"/>
              <a:gd name="T30" fmla="*/ 224 w 512"/>
              <a:gd name="T31" fmla="*/ 352 h 512"/>
              <a:gd name="T32" fmla="*/ 288 w 512"/>
              <a:gd name="T33" fmla="*/ 352 h 512"/>
              <a:gd name="T34" fmla="*/ 288 w 512"/>
              <a:gd name="T35" fmla="*/ 416 h 512"/>
              <a:gd name="T36" fmla="*/ 224 w 512"/>
              <a:gd name="T37" fmla="*/ 416 h 512"/>
              <a:gd name="T38" fmla="*/ 224 w 512"/>
              <a:gd name="T39" fmla="*/ 352 h 512"/>
              <a:gd name="T40" fmla="*/ 224 w 512"/>
              <a:gd name="T41" fmla="*/ 96 h 512"/>
              <a:gd name="T42" fmla="*/ 288 w 512"/>
              <a:gd name="T43" fmla="*/ 96 h 512"/>
              <a:gd name="T44" fmla="*/ 288 w 512"/>
              <a:gd name="T45" fmla="*/ 288 h 512"/>
              <a:gd name="T46" fmla="*/ 224 w 512"/>
              <a:gd name="T47" fmla="*/ 288 h 512"/>
              <a:gd name="T48" fmla="*/ 224 w 512"/>
              <a:gd name="T49" fmla="*/ 96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2" h="512">
                <a:moveTo>
                  <a:pt x="256" y="48"/>
                </a:moveTo>
                <a:cubicBezTo>
                  <a:pt x="200" y="48"/>
                  <a:pt x="148" y="70"/>
                  <a:pt x="109" y="109"/>
                </a:cubicBezTo>
                <a:cubicBezTo>
                  <a:pt x="70" y="148"/>
                  <a:pt x="48" y="200"/>
                  <a:pt x="48" y="256"/>
                </a:cubicBezTo>
                <a:cubicBezTo>
                  <a:pt x="48" y="312"/>
                  <a:pt x="70" y="364"/>
                  <a:pt x="109" y="403"/>
                </a:cubicBezTo>
                <a:cubicBezTo>
                  <a:pt x="148" y="442"/>
                  <a:pt x="200" y="464"/>
                  <a:pt x="256" y="464"/>
                </a:cubicBezTo>
                <a:cubicBezTo>
                  <a:pt x="312" y="464"/>
                  <a:pt x="364" y="442"/>
                  <a:pt x="403" y="403"/>
                </a:cubicBezTo>
                <a:cubicBezTo>
                  <a:pt x="442" y="364"/>
                  <a:pt x="464" y="312"/>
                  <a:pt x="464" y="256"/>
                </a:cubicBezTo>
                <a:cubicBezTo>
                  <a:pt x="464" y="200"/>
                  <a:pt x="442" y="148"/>
                  <a:pt x="403" y="109"/>
                </a:cubicBezTo>
                <a:cubicBezTo>
                  <a:pt x="364" y="70"/>
                  <a:pt x="312" y="48"/>
                  <a:pt x="256" y="48"/>
                </a:cubicBezTo>
                <a:close/>
                <a:moveTo>
                  <a:pt x="256" y="0"/>
                </a:moveTo>
                <a:cubicBezTo>
                  <a:pt x="256" y="0"/>
                  <a:pt x="256" y="0"/>
                  <a:pt x="256" y="0"/>
                </a:cubicBezTo>
                <a:cubicBezTo>
                  <a:pt x="397" y="0"/>
                  <a:pt x="512" y="115"/>
                  <a:pt x="512" y="256"/>
                </a:cubicBezTo>
                <a:cubicBezTo>
                  <a:pt x="512" y="397"/>
                  <a:pt x="397" y="512"/>
                  <a:pt x="256" y="512"/>
                </a:cubicBezTo>
                <a:cubicBezTo>
                  <a:pt x="115" y="512"/>
                  <a:pt x="0" y="397"/>
                  <a:pt x="0" y="256"/>
                </a:cubicBezTo>
                <a:cubicBezTo>
                  <a:pt x="0" y="115"/>
                  <a:pt x="115" y="0"/>
                  <a:pt x="256" y="0"/>
                </a:cubicBezTo>
                <a:close/>
                <a:moveTo>
                  <a:pt x="224" y="352"/>
                </a:moveTo>
                <a:cubicBezTo>
                  <a:pt x="288" y="352"/>
                  <a:pt x="288" y="352"/>
                  <a:pt x="288" y="352"/>
                </a:cubicBezTo>
                <a:cubicBezTo>
                  <a:pt x="288" y="416"/>
                  <a:pt x="288" y="416"/>
                  <a:pt x="288" y="416"/>
                </a:cubicBezTo>
                <a:cubicBezTo>
                  <a:pt x="224" y="416"/>
                  <a:pt x="224" y="416"/>
                  <a:pt x="224" y="416"/>
                </a:cubicBezTo>
                <a:lnTo>
                  <a:pt x="224" y="352"/>
                </a:lnTo>
                <a:close/>
                <a:moveTo>
                  <a:pt x="224" y="96"/>
                </a:moveTo>
                <a:cubicBezTo>
                  <a:pt x="288" y="96"/>
                  <a:pt x="288" y="96"/>
                  <a:pt x="288" y="96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24" y="288"/>
                  <a:pt x="224" y="288"/>
                  <a:pt x="224" y="288"/>
                </a:cubicBezTo>
                <a:lnTo>
                  <a:pt x="224" y="9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65BEB70E-A131-146C-93AB-31E0FDFB0ECA}"/>
              </a:ext>
            </a:extLst>
          </p:cNvPr>
          <p:cNvSpPr txBox="1"/>
          <p:nvPr/>
        </p:nvSpPr>
        <p:spPr>
          <a:xfrm>
            <a:off x="9127758" y="1503332"/>
            <a:ext cx="299131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 err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ViaTrajectoire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 = canal de demande unique – zéro papier !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Assistance Usagers à disposition 0 801 110 110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Flyer VT GA 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Usagers 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pour les acculturer et montrer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 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avantages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A1D9BCB0-C504-9345-C553-24CCAC2DAA3F}"/>
              </a:ext>
            </a:extLst>
          </p:cNvPr>
          <p:cNvSpPr txBox="1"/>
          <p:nvPr/>
        </p:nvSpPr>
        <p:spPr>
          <a:xfrm>
            <a:off x="9127758" y="2553835"/>
            <a:ext cx="2991313" cy="63094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Rôle d’ambassadeurs de </a:t>
            </a:r>
            <a:r>
              <a:rPr lang="fr-FR" sz="700" b="1" err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ViaTrajectoire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 auprès des Usagers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Assistance Usagers à promouvoir 0 801 110 110 &amp; support utilisateur - CDS</a:t>
            </a:r>
            <a:endParaRPr lang="fr-FR" sz="700" b="1">
              <a:solidFill>
                <a:schemeClr val="tx1">
                  <a:lumMod val="50000"/>
                </a:schemeClr>
              </a:solidFill>
              <a:latin typeface="Quicksand" pitchFamily="2" charset="0"/>
              <a:cs typeface="Aharoni" panose="02010803020104030203" pitchFamily="2" charset="-79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Supports de </a:t>
            </a:r>
            <a:r>
              <a:rPr lang="fr-FR" sz="700" b="1" err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Comm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 VT tous profils à leur fournir pour diffusion à leur réseau</a:t>
            </a:r>
            <a:endParaRPr lang="fr-FR" sz="700" b="1">
              <a:solidFill>
                <a:schemeClr val="tx1">
                  <a:lumMod val="50000"/>
                </a:schemeClr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5E0C4877-AE72-A2D1-FAF6-901876F6D38C}"/>
              </a:ext>
            </a:extLst>
          </p:cNvPr>
          <p:cNvSpPr txBox="1"/>
          <p:nvPr/>
        </p:nvSpPr>
        <p:spPr>
          <a:xfrm>
            <a:off x="9127758" y="3668982"/>
            <a:ext cx="299131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Accès direct via </a:t>
            </a:r>
            <a:r>
              <a:rPr lang="fr-FR" sz="700" b="1" err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AmeliPro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 à promouvoir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Flyer VT GA 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Médecin de Ville 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pour les acculturer et montrer avantages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Support utilisateur disponible - CDS</a:t>
            </a:r>
            <a:endParaRPr lang="fr-FR" sz="700" b="1">
              <a:solidFill>
                <a:schemeClr val="tx1">
                  <a:lumMod val="50000"/>
                </a:schemeClr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92635299-2205-42AB-1209-F1BF32CA81DE}"/>
              </a:ext>
            </a:extLst>
          </p:cNvPr>
          <p:cNvSpPr txBox="1"/>
          <p:nvPr/>
        </p:nvSpPr>
        <p:spPr>
          <a:xfrm>
            <a:off x="9120292" y="4871656"/>
            <a:ext cx="2991313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Webinaires et documentation à disposition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Support utilisateur disponible - CDS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74A47374-D00D-11DB-65D1-E3EDF3AF7D1F}"/>
              </a:ext>
            </a:extLst>
          </p:cNvPr>
          <p:cNvSpPr txBox="1"/>
          <p:nvPr/>
        </p:nvSpPr>
        <p:spPr>
          <a:xfrm>
            <a:off x="9120293" y="5891166"/>
            <a:ext cx="299131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Webinaire et documentation à disposition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Support utilisateur disponible - CDS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Bonnes pratiques : lire et répondre aux demandes sur VT, aller jusqu’au bout en confirmant les admissions</a:t>
            </a:r>
          </a:p>
        </p:txBody>
      </p: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A92CDA6C-7E3F-4E6D-5CEA-0768A8D1E0E4}"/>
              </a:ext>
            </a:extLst>
          </p:cNvPr>
          <p:cNvCxnSpPr>
            <a:cxnSpLocks/>
          </p:cNvCxnSpPr>
          <p:nvPr/>
        </p:nvCxnSpPr>
        <p:spPr>
          <a:xfrm>
            <a:off x="2898482" y="1122090"/>
            <a:ext cx="21483" cy="547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286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3C3044CB-9B5D-7906-4E53-B71647397379}"/>
              </a:ext>
            </a:extLst>
          </p:cNvPr>
          <p:cNvSpPr txBox="1"/>
          <p:nvPr/>
        </p:nvSpPr>
        <p:spPr>
          <a:xfrm>
            <a:off x="5522897" y="6211669"/>
            <a:ext cx="1498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r-FR" sz="3600" b="1">
              <a:solidFill>
                <a:schemeClr val="tx1">
                  <a:lumMod val="75000"/>
                  <a:lumOff val="25000"/>
                </a:schemeClr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9F09C2-9B0A-CFCE-E92C-E4AC7622A096}"/>
              </a:ext>
            </a:extLst>
          </p:cNvPr>
          <p:cNvSpPr/>
          <p:nvPr/>
        </p:nvSpPr>
        <p:spPr>
          <a:xfrm>
            <a:off x="0" y="2688398"/>
            <a:ext cx="12192000" cy="1195792"/>
          </a:xfrm>
          <a:prstGeom prst="rect">
            <a:avLst/>
          </a:prstGeom>
          <a:solidFill>
            <a:srgbClr val="DD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330CB6-7590-4E57-5344-C9F635986D40}"/>
              </a:ext>
            </a:extLst>
          </p:cNvPr>
          <p:cNvSpPr/>
          <p:nvPr/>
        </p:nvSpPr>
        <p:spPr>
          <a:xfrm>
            <a:off x="0" y="4080232"/>
            <a:ext cx="12192000" cy="1188895"/>
          </a:xfrm>
          <a:prstGeom prst="rect">
            <a:avLst/>
          </a:prstGeom>
          <a:solidFill>
            <a:srgbClr val="FFF9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D70F2D-1F76-4CF4-BD44-634AFED025C8}"/>
              </a:ext>
            </a:extLst>
          </p:cNvPr>
          <p:cNvSpPr/>
          <p:nvPr/>
        </p:nvSpPr>
        <p:spPr>
          <a:xfrm>
            <a:off x="0" y="5451688"/>
            <a:ext cx="12192000" cy="1199983"/>
          </a:xfrm>
          <a:prstGeom prst="rect">
            <a:avLst/>
          </a:prstGeom>
          <a:solidFill>
            <a:srgbClr val="F0F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42619F-D6DA-CAA9-6A24-49C20BD489D2}"/>
              </a:ext>
            </a:extLst>
          </p:cNvPr>
          <p:cNvSpPr/>
          <p:nvPr/>
        </p:nvSpPr>
        <p:spPr>
          <a:xfrm>
            <a:off x="0" y="1312823"/>
            <a:ext cx="12192000" cy="11957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Google Shape;159;p17">
            <a:extLst>
              <a:ext uri="{FF2B5EF4-FFF2-40B4-BE49-F238E27FC236}">
                <a16:creationId xmlns:a16="http://schemas.microsoft.com/office/drawing/2014/main" id="{16E59531-3048-33E3-F5A0-CB0681CDCCE4}"/>
              </a:ext>
            </a:extLst>
          </p:cNvPr>
          <p:cNvSpPr txBox="1"/>
          <p:nvPr/>
        </p:nvSpPr>
        <p:spPr>
          <a:xfrm>
            <a:off x="-256910" y="3352683"/>
            <a:ext cx="1659933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0060A7"/>
                </a:solidFill>
                <a:effectLst/>
                <a:uLnTx/>
                <a:uFillTx/>
                <a:latin typeface="Quicksand"/>
                <a:ea typeface="Open Sans" panose="020B0606030504020204" pitchFamily="34" charset="0"/>
                <a:cs typeface="Open Sans" panose="020B0606030504020204" pitchFamily="34" charset="0"/>
              </a:rPr>
              <a:t>Accompagnants professionnels</a:t>
            </a:r>
          </a:p>
        </p:txBody>
      </p:sp>
      <p:sp>
        <p:nvSpPr>
          <p:cNvPr id="8" name="Google Shape;160;p17">
            <a:extLst>
              <a:ext uri="{FF2B5EF4-FFF2-40B4-BE49-F238E27FC236}">
                <a16:creationId xmlns:a16="http://schemas.microsoft.com/office/drawing/2014/main" id="{767A11FE-1BD2-0063-806E-DBB1B4AD5DBE}"/>
              </a:ext>
            </a:extLst>
          </p:cNvPr>
          <p:cNvSpPr txBox="1"/>
          <p:nvPr/>
        </p:nvSpPr>
        <p:spPr>
          <a:xfrm>
            <a:off x="-114784" y="6137901"/>
            <a:ext cx="1509742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98C221"/>
                </a:solidFill>
                <a:effectLst/>
                <a:uLnTx/>
                <a:uFillTx/>
                <a:latin typeface="Quicksand"/>
                <a:ea typeface="Open Sans" panose="020B0606030504020204" pitchFamily="34" charset="0"/>
                <a:cs typeface="Open Sans" panose="020B0606030504020204" pitchFamily="34" charset="0"/>
              </a:rPr>
              <a:t>Etablissements et services médico-sociaux</a:t>
            </a:r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srgbClr val="98C22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Google Shape;162;p17">
            <a:extLst>
              <a:ext uri="{FF2B5EF4-FFF2-40B4-BE49-F238E27FC236}">
                <a16:creationId xmlns:a16="http://schemas.microsoft.com/office/drawing/2014/main" id="{43B83717-1797-663C-E182-B729BD395A57}"/>
              </a:ext>
            </a:extLst>
          </p:cNvPr>
          <p:cNvSpPr txBox="1"/>
          <p:nvPr/>
        </p:nvSpPr>
        <p:spPr>
          <a:xfrm>
            <a:off x="272987" y="4808656"/>
            <a:ext cx="172516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FAB500"/>
                </a:solidFill>
                <a:effectLst/>
                <a:uLnTx/>
                <a:uFillTx/>
                <a:latin typeface="Quicksand"/>
                <a:ea typeface="Open Sans" panose="020B0606030504020204" pitchFamily="34" charset="0"/>
                <a:cs typeface="Open Sans" panose="020B0606030504020204" pitchFamily="34" charset="0"/>
              </a:rPr>
              <a:t>MDPH</a:t>
            </a:r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srgbClr val="FAB5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Google Shape;159;p17">
            <a:extLst>
              <a:ext uri="{FF2B5EF4-FFF2-40B4-BE49-F238E27FC236}">
                <a16:creationId xmlns:a16="http://schemas.microsoft.com/office/drawing/2014/main" id="{F4427706-EF0D-926A-C1FB-BAC3F6D64809}"/>
              </a:ext>
            </a:extLst>
          </p:cNvPr>
          <p:cNvSpPr txBox="1"/>
          <p:nvPr/>
        </p:nvSpPr>
        <p:spPr>
          <a:xfrm>
            <a:off x="-62512" y="1954122"/>
            <a:ext cx="1221784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52646D"/>
                </a:solidFill>
                <a:effectLst/>
                <a:uLnTx/>
                <a:uFillTx/>
                <a:latin typeface="Quicksand"/>
                <a:ea typeface="Open Sans" panose="020B0606030504020204" pitchFamily="34" charset="0"/>
                <a:cs typeface="Open Sans" panose="020B0606030504020204" pitchFamily="34" charset="0"/>
              </a:rPr>
              <a:t>Personnes </a:t>
            </a:r>
            <a:r>
              <a:rPr lang="fr-FR" sz="1000" b="1">
                <a:solidFill>
                  <a:srgbClr val="52646D"/>
                </a:solidFill>
                <a:latin typeface="Quicksand"/>
                <a:ea typeface="Open Sans" panose="020B0606030504020204" pitchFamily="34" charset="0"/>
                <a:cs typeface="Open Sans" panose="020B0606030504020204" pitchFamily="34" charset="0"/>
              </a:rPr>
              <a:t>en situation de Handicap</a:t>
            </a:r>
            <a:endParaRPr kumimoji="0" lang="fr-FR" sz="1000" b="1" i="0" u="none" strike="noStrike" kern="1200" cap="none" spc="0" normalizeH="0" baseline="0" noProof="0">
              <a:ln>
                <a:noFill/>
              </a:ln>
              <a:solidFill>
                <a:srgbClr val="52646D"/>
              </a:solidFill>
              <a:effectLst/>
              <a:uLnTx/>
              <a:uFillTx/>
              <a:latin typeface="Quicksand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BA5F572-D7C2-BAD8-E3A5-CD74CDCDAEC8}"/>
              </a:ext>
            </a:extLst>
          </p:cNvPr>
          <p:cNvSpPr txBox="1"/>
          <p:nvPr/>
        </p:nvSpPr>
        <p:spPr>
          <a:xfrm>
            <a:off x="2915924" y="772813"/>
            <a:ext cx="1512000" cy="338554"/>
          </a:xfrm>
          <a:prstGeom prst="homePlate">
            <a:avLst/>
          </a:prstGeom>
          <a:solidFill>
            <a:srgbClr val="38BADB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Mise en ligne des notifications (DO)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AA12010-A068-10AD-CA41-FB85654CBEC8}"/>
              </a:ext>
            </a:extLst>
          </p:cNvPr>
          <p:cNvSpPr txBox="1"/>
          <p:nvPr/>
        </p:nvSpPr>
        <p:spPr>
          <a:xfrm>
            <a:off x="4434363" y="834368"/>
            <a:ext cx="1512000" cy="215444"/>
          </a:xfrm>
          <a:prstGeom prst="homePlate">
            <a:avLst/>
          </a:prstGeom>
          <a:solidFill>
            <a:srgbClr val="38BADB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Constitution DUA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49A5767-2F61-DC4D-1A27-62F7132C4E26}"/>
              </a:ext>
            </a:extLst>
          </p:cNvPr>
          <p:cNvSpPr txBox="1"/>
          <p:nvPr/>
        </p:nvSpPr>
        <p:spPr>
          <a:xfrm>
            <a:off x="5957638" y="762090"/>
            <a:ext cx="1512000" cy="360000"/>
          </a:xfrm>
          <a:prstGeom prst="homePlate">
            <a:avLst/>
          </a:prstGeom>
          <a:solidFill>
            <a:srgbClr val="38BADB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Envoi des demandes</a:t>
            </a:r>
          </a:p>
        </p:txBody>
      </p:sp>
      <p:sp>
        <p:nvSpPr>
          <p:cNvPr id="28" name="Freeform 850">
            <a:extLst>
              <a:ext uri="{FF2B5EF4-FFF2-40B4-BE49-F238E27FC236}">
                <a16:creationId xmlns:a16="http://schemas.microsoft.com/office/drawing/2014/main" id="{5AC02EB5-CE32-5551-EC11-B539C9A2131C}"/>
              </a:ext>
            </a:extLst>
          </p:cNvPr>
          <p:cNvSpPr>
            <a:spLocks/>
          </p:cNvSpPr>
          <p:nvPr/>
        </p:nvSpPr>
        <p:spPr bwMode="auto">
          <a:xfrm>
            <a:off x="5033433" y="1530776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1" name="Freeform 850">
            <a:extLst>
              <a:ext uri="{FF2B5EF4-FFF2-40B4-BE49-F238E27FC236}">
                <a16:creationId xmlns:a16="http://schemas.microsoft.com/office/drawing/2014/main" id="{1120E709-7C10-DC1D-A488-03576D313A30}"/>
              </a:ext>
            </a:extLst>
          </p:cNvPr>
          <p:cNvSpPr>
            <a:spLocks/>
          </p:cNvSpPr>
          <p:nvPr/>
        </p:nvSpPr>
        <p:spPr bwMode="auto">
          <a:xfrm>
            <a:off x="5116726" y="3067951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3" name="Freeform 850">
            <a:extLst>
              <a:ext uri="{FF2B5EF4-FFF2-40B4-BE49-F238E27FC236}">
                <a16:creationId xmlns:a16="http://schemas.microsoft.com/office/drawing/2014/main" id="{7A0B126F-F565-FB83-9BAD-E1208F5C1F26}"/>
              </a:ext>
            </a:extLst>
          </p:cNvPr>
          <p:cNvSpPr>
            <a:spLocks/>
          </p:cNvSpPr>
          <p:nvPr/>
        </p:nvSpPr>
        <p:spPr bwMode="auto">
          <a:xfrm>
            <a:off x="3522810" y="4436089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8" name="Freeform 850">
            <a:extLst>
              <a:ext uri="{FF2B5EF4-FFF2-40B4-BE49-F238E27FC236}">
                <a16:creationId xmlns:a16="http://schemas.microsoft.com/office/drawing/2014/main" id="{1C25407A-D79A-87E9-25A6-868EAF2EDFED}"/>
              </a:ext>
            </a:extLst>
          </p:cNvPr>
          <p:cNvSpPr>
            <a:spLocks/>
          </p:cNvSpPr>
          <p:nvPr/>
        </p:nvSpPr>
        <p:spPr bwMode="auto">
          <a:xfrm>
            <a:off x="6564524" y="1519069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9" name="Freeform 850">
            <a:extLst>
              <a:ext uri="{FF2B5EF4-FFF2-40B4-BE49-F238E27FC236}">
                <a16:creationId xmlns:a16="http://schemas.microsoft.com/office/drawing/2014/main" id="{E137D892-56A1-A7F6-4313-4D67BA733810}"/>
              </a:ext>
            </a:extLst>
          </p:cNvPr>
          <p:cNvSpPr>
            <a:spLocks/>
          </p:cNvSpPr>
          <p:nvPr/>
        </p:nvSpPr>
        <p:spPr bwMode="auto">
          <a:xfrm>
            <a:off x="6592007" y="3067951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43" name="Freeform 850">
            <a:extLst>
              <a:ext uri="{FF2B5EF4-FFF2-40B4-BE49-F238E27FC236}">
                <a16:creationId xmlns:a16="http://schemas.microsoft.com/office/drawing/2014/main" id="{EADAB540-7A6E-F706-3200-CC214A03D24A}"/>
              </a:ext>
            </a:extLst>
          </p:cNvPr>
          <p:cNvSpPr>
            <a:spLocks/>
          </p:cNvSpPr>
          <p:nvPr/>
        </p:nvSpPr>
        <p:spPr bwMode="auto">
          <a:xfrm>
            <a:off x="8111550" y="5751624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44" name="TextBox 14">
            <a:extLst>
              <a:ext uri="{FF2B5EF4-FFF2-40B4-BE49-F238E27FC236}">
                <a16:creationId xmlns:a16="http://schemas.microsoft.com/office/drawing/2014/main" id="{03A00FD0-1F02-8A04-C156-8CF2262AEFF9}"/>
              </a:ext>
            </a:extLst>
          </p:cNvPr>
          <p:cNvSpPr txBox="1"/>
          <p:nvPr/>
        </p:nvSpPr>
        <p:spPr>
          <a:xfrm>
            <a:off x="419100" y="110444"/>
            <a:ext cx="10520920" cy="4247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38BADB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Les acteurs sur ViaTrajectoire – module Handicap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F388C1E-CB0B-FDF9-567E-F5FE72D4B17D}"/>
              </a:ext>
            </a:extLst>
          </p:cNvPr>
          <p:cNvSpPr txBox="1"/>
          <p:nvPr/>
        </p:nvSpPr>
        <p:spPr>
          <a:xfrm>
            <a:off x="1351216" y="5697903"/>
            <a:ext cx="15097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Toutes les catégories soumise à DO</a:t>
            </a:r>
          </a:p>
          <a:p>
            <a:endParaRPr lang="fr-FR" sz="800">
              <a:solidFill>
                <a:schemeClr val="tx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8A2A1732-CC0D-ED34-C020-ED0DA69A48CE}"/>
              </a:ext>
            </a:extLst>
          </p:cNvPr>
          <p:cNvSpPr txBox="1"/>
          <p:nvPr/>
        </p:nvSpPr>
        <p:spPr>
          <a:xfrm>
            <a:off x="4512097" y="3379357"/>
            <a:ext cx="1516181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Accompagnement de l’usager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631DD507-E5DF-DE6C-EE50-100B902404C7}"/>
              </a:ext>
            </a:extLst>
          </p:cNvPr>
          <p:cNvSpPr txBox="1"/>
          <p:nvPr/>
        </p:nvSpPr>
        <p:spPr>
          <a:xfrm>
            <a:off x="5988977" y="3396681"/>
            <a:ext cx="1525489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Accompagnement de l’usager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5B6EB99-9C25-7689-FD3C-A0E1653E604C}"/>
              </a:ext>
            </a:extLst>
          </p:cNvPr>
          <p:cNvSpPr txBox="1"/>
          <p:nvPr/>
        </p:nvSpPr>
        <p:spPr>
          <a:xfrm>
            <a:off x="7504664" y="762090"/>
            <a:ext cx="1512000" cy="360000"/>
          </a:xfrm>
          <a:prstGeom prst="homePlate">
            <a:avLst/>
          </a:prstGeom>
          <a:solidFill>
            <a:srgbClr val="38BADB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Réponse &amp; admission</a:t>
            </a:r>
          </a:p>
        </p:txBody>
      </p:sp>
      <p:sp>
        <p:nvSpPr>
          <p:cNvPr id="60" name="Freeform 850">
            <a:extLst>
              <a:ext uri="{FF2B5EF4-FFF2-40B4-BE49-F238E27FC236}">
                <a16:creationId xmlns:a16="http://schemas.microsoft.com/office/drawing/2014/main" id="{F4E32F5E-8273-B4AE-1A22-1FE755A40335}"/>
              </a:ext>
            </a:extLst>
          </p:cNvPr>
          <p:cNvSpPr>
            <a:spLocks/>
          </p:cNvSpPr>
          <p:nvPr/>
        </p:nvSpPr>
        <p:spPr bwMode="auto">
          <a:xfrm>
            <a:off x="8111550" y="1453480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20A1A437-8A11-6EB2-EE95-6E042A3AD637}"/>
              </a:ext>
            </a:extLst>
          </p:cNvPr>
          <p:cNvSpPr txBox="1"/>
          <p:nvPr/>
        </p:nvSpPr>
        <p:spPr>
          <a:xfrm>
            <a:off x="7486985" y="1774097"/>
            <a:ext cx="1546362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Acceptation </a:t>
            </a:r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ou non des propositions d’admission</a:t>
            </a:r>
            <a:endParaRPr lang="fr-FR" sz="600" b="1">
              <a:solidFill>
                <a:schemeClr val="bg1">
                  <a:lumMod val="50000"/>
                </a:schemeClr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87E0D823-2EB7-6498-822B-3998D1227B80}"/>
              </a:ext>
            </a:extLst>
          </p:cNvPr>
          <p:cNvSpPr txBox="1"/>
          <p:nvPr/>
        </p:nvSpPr>
        <p:spPr>
          <a:xfrm>
            <a:off x="1173254" y="2656556"/>
            <a:ext cx="2049240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DAC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800" err="1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</a:t>
            </a: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Sociales du CD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Mandataires judiciaires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800" err="1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</a:t>
            </a: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Sociales des services hospitaliers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800" err="1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</a:t>
            </a: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Sociales des ESMS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France service, Maison des solidarités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CMPP, CAMSP, CCAS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Travailleurs sociaux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fr-FR" sz="800">
              <a:solidFill>
                <a:schemeClr val="tx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fr-FR" sz="800">
              <a:solidFill>
                <a:schemeClr val="tx1">
                  <a:lumMod val="50000"/>
                </a:schemeClr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3C5BFC1C-9FEC-7702-BC63-564EBA7C5EF9}"/>
              </a:ext>
            </a:extLst>
          </p:cNvPr>
          <p:cNvSpPr txBox="1"/>
          <p:nvPr/>
        </p:nvSpPr>
        <p:spPr>
          <a:xfrm>
            <a:off x="1315200" y="1877326"/>
            <a:ext cx="206158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 leurs proches aidants</a:t>
            </a:r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F0408CCB-EA7D-61DD-AEDA-55732DE8CE01}"/>
              </a:ext>
            </a:extLst>
          </p:cNvPr>
          <p:cNvCxnSpPr>
            <a:cxnSpLocks/>
          </p:cNvCxnSpPr>
          <p:nvPr/>
        </p:nvCxnSpPr>
        <p:spPr>
          <a:xfrm>
            <a:off x="4421706" y="1091401"/>
            <a:ext cx="21483" cy="5508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41F05DAC-72F6-7494-FB46-1CD42D57B79E}"/>
              </a:ext>
            </a:extLst>
          </p:cNvPr>
          <p:cNvCxnSpPr>
            <a:cxnSpLocks/>
          </p:cNvCxnSpPr>
          <p:nvPr/>
        </p:nvCxnSpPr>
        <p:spPr>
          <a:xfrm>
            <a:off x="5946713" y="1068251"/>
            <a:ext cx="21483" cy="5544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1CE42A9C-0946-1C1A-1477-A6C07F1BCF17}"/>
              </a:ext>
            </a:extLst>
          </p:cNvPr>
          <p:cNvCxnSpPr>
            <a:cxnSpLocks/>
          </p:cNvCxnSpPr>
          <p:nvPr/>
        </p:nvCxnSpPr>
        <p:spPr>
          <a:xfrm>
            <a:off x="7479469" y="1068251"/>
            <a:ext cx="21483" cy="5544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271A1D30-3C6D-4BFC-A87A-772BDBAD4664}"/>
              </a:ext>
            </a:extLst>
          </p:cNvPr>
          <p:cNvCxnSpPr>
            <a:cxnSpLocks/>
          </p:cNvCxnSpPr>
          <p:nvPr/>
        </p:nvCxnSpPr>
        <p:spPr>
          <a:xfrm>
            <a:off x="9039696" y="773901"/>
            <a:ext cx="21483" cy="583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ZoneTexte 75">
            <a:extLst>
              <a:ext uri="{FF2B5EF4-FFF2-40B4-BE49-F238E27FC236}">
                <a16:creationId xmlns:a16="http://schemas.microsoft.com/office/drawing/2014/main" id="{393BBC84-52FC-1ED9-930A-F62E48319BB9}"/>
              </a:ext>
            </a:extLst>
          </p:cNvPr>
          <p:cNvSpPr txBox="1"/>
          <p:nvPr/>
        </p:nvSpPr>
        <p:spPr>
          <a:xfrm>
            <a:off x="9873763" y="756453"/>
            <a:ext cx="1759437" cy="360000"/>
          </a:xfrm>
          <a:prstGeom prst="snipRoundRect">
            <a:avLst>
              <a:gd name="adj1" fmla="val 33536"/>
              <a:gd name="adj2" fmla="val 16667"/>
            </a:avLst>
          </a:prstGeom>
          <a:solidFill>
            <a:srgbClr val="0060A8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Messages clés à donner - AT</a:t>
            </a: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A2CC2497-F581-7ED1-EC83-6B1315E7C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0020" y="17119"/>
            <a:ext cx="1251980" cy="483720"/>
          </a:xfrm>
          <a:prstGeom prst="rect">
            <a:avLst/>
          </a:prstGeom>
        </p:spPr>
      </p:pic>
      <p:sp>
        <p:nvSpPr>
          <p:cNvPr id="79" name="Freeform 523">
            <a:extLst>
              <a:ext uri="{FF2B5EF4-FFF2-40B4-BE49-F238E27FC236}">
                <a16:creationId xmlns:a16="http://schemas.microsoft.com/office/drawing/2014/main" id="{879D8AD6-0646-D566-A0F1-2A345B4E359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499481" y="780090"/>
            <a:ext cx="322854" cy="324000"/>
          </a:xfrm>
          <a:custGeom>
            <a:avLst/>
            <a:gdLst>
              <a:gd name="T0" fmla="*/ 256 w 512"/>
              <a:gd name="T1" fmla="*/ 48 h 512"/>
              <a:gd name="T2" fmla="*/ 109 w 512"/>
              <a:gd name="T3" fmla="*/ 109 h 512"/>
              <a:gd name="T4" fmla="*/ 48 w 512"/>
              <a:gd name="T5" fmla="*/ 256 h 512"/>
              <a:gd name="T6" fmla="*/ 109 w 512"/>
              <a:gd name="T7" fmla="*/ 403 h 512"/>
              <a:gd name="T8" fmla="*/ 256 w 512"/>
              <a:gd name="T9" fmla="*/ 464 h 512"/>
              <a:gd name="T10" fmla="*/ 403 w 512"/>
              <a:gd name="T11" fmla="*/ 403 h 512"/>
              <a:gd name="T12" fmla="*/ 464 w 512"/>
              <a:gd name="T13" fmla="*/ 256 h 512"/>
              <a:gd name="T14" fmla="*/ 403 w 512"/>
              <a:gd name="T15" fmla="*/ 109 h 512"/>
              <a:gd name="T16" fmla="*/ 256 w 512"/>
              <a:gd name="T17" fmla="*/ 48 h 512"/>
              <a:gd name="T18" fmla="*/ 256 w 512"/>
              <a:gd name="T19" fmla="*/ 0 h 512"/>
              <a:gd name="T20" fmla="*/ 256 w 512"/>
              <a:gd name="T21" fmla="*/ 0 h 512"/>
              <a:gd name="T22" fmla="*/ 512 w 512"/>
              <a:gd name="T23" fmla="*/ 256 h 512"/>
              <a:gd name="T24" fmla="*/ 256 w 512"/>
              <a:gd name="T25" fmla="*/ 512 h 512"/>
              <a:gd name="T26" fmla="*/ 0 w 512"/>
              <a:gd name="T27" fmla="*/ 256 h 512"/>
              <a:gd name="T28" fmla="*/ 256 w 512"/>
              <a:gd name="T29" fmla="*/ 0 h 512"/>
              <a:gd name="T30" fmla="*/ 224 w 512"/>
              <a:gd name="T31" fmla="*/ 352 h 512"/>
              <a:gd name="T32" fmla="*/ 288 w 512"/>
              <a:gd name="T33" fmla="*/ 352 h 512"/>
              <a:gd name="T34" fmla="*/ 288 w 512"/>
              <a:gd name="T35" fmla="*/ 416 h 512"/>
              <a:gd name="T36" fmla="*/ 224 w 512"/>
              <a:gd name="T37" fmla="*/ 416 h 512"/>
              <a:gd name="T38" fmla="*/ 224 w 512"/>
              <a:gd name="T39" fmla="*/ 352 h 512"/>
              <a:gd name="T40" fmla="*/ 224 w 512"/>
              <a:gd name="T41" fmla="*/ 96 h 512"/>
              <a:gd name="T42" fmla="*/ 288 w 512"/>
              <a:gd name="T43" fmla="*/ 96 h 512"/>
              <a:gd name="T44" fmla="*/ 288 w 512"/>
              <a:gd name="T45" fmla="*/ 288 h 512"/>
              <a:gd name="T46" fmla="*/ 224 w 512"/>
              <a:gd name="T47" fmla="*/ 288 h 512"/>
              <a:gd name="T48" fmla="*/ 224 w 512"/>
              <a:gd name="T49" fmla="*/ 96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2" h="512">
                <a:moveTo>
                  <a:pt x="256" y="48"/>
                </a:moveTo>
                <a:cubicBezTo>
                  <a:pt x="200" y="48"/>
                  <a:pt x="148" y="70"/>
                  <a:pt x="109" y="109"/>
                </a:cubicBezTo>
                <a:cubicBezTo>
                  <a:pt x="70" y="148"/>
                  <a:pt x="48" y="200"/>
                  <a:pt x="48" y="256"/>
                </a:cubicBezTo>
                <a:cubicBezTo>
                  <a:pt x="48" y="312"/>
                  <a:pt x="70" y="364"/>
                  <a:pt x="109" y="403"/>
                </a:cubicBezTo>
                <a:cubicBezTo>
                  <a:pt x="148" y="442"/>
                  <a:pt x="200" y="464"/>
                  <a:pt x="256" y="464"/>
                </a:cubicBezTo>
                <a:cubicBezTo>
                  <a:pt x="312" y="464"/>
                  <a:pt x="364" y="442"/>
                  <a:pt x="403" y="403"/>
                </a:cubicBezTo>
                <a:cubicBezTo>
                  <a:pt x="442" y="364"/>
                  <a:pt x="464" y="312"/>
                  <a:pt x="464" y="256"/>
                </a:cubicBezTo>
                <a:cubicBezTo>
                  <a:pt x="464" y="200"/>
                  <a:pt x="442" y="148"/>
                  <a:pt x="403" y="109"/>
                </a:cubicBezTo>
                <a:cubicBezTo>
                  <a:pt x="364" y="70"/>
                  <a:pt x="312" y="48"/>
                  <a:pt x="256" y="48"/>
                </a:cubicBezTo>
                <a:close/>
                <a:moveTo>
                  <a:pt x="256" y="0"/>
                </a:moveTo>
                <a:cubicBezTo>
                  <a:pt x="256" y="0"/>
                  <a:pt x="256" y="0"/>
                  <a:pt x="256" y="0"/>
                </a:cubicBezTo>
                <a:cubicBezTo>
                  <a:pt x="397" y="0"/>
                  <a:pt x="512" y="115"/>
                  <a:pt x="512" y="256"/>
                </a:cubicBezTo>
                <a:cubicBezTo>
                  <a:pt x="512" y="397"/>
                  <a:pt x="397" y="512"/>
                  <a:pt x="256" y="512"/>
                </a:cubicBezTo>
                <a:cubicBezTo>
                  <a:pt x="115" y="512"/>
                  <a:pt x="0" y="397"/>
                  <a:pt x="0" y="256"/>
                </a:cubicBezTo>
                <a:cubicBezTo>
                  <a:pt x="0" y="115"/>
                  <a:pt x="115" y="0"/>
                  <a:pt x="256" y="0"/>
                </a:cubicBezTo>
                <a:close/>
                <a:moveTo>
                  <a:pt x="224" y="352"/>
                </a:moveTo>
                <a:cubicBezTo>
                  <a:pt x="288" y="352"/>
                  <a:pt x="288" y="352"/>
                  <a:pt x="288" y="352"/>
                </a:cubicBezTo>
                <a:cubicBezTo>
                  <a:pt x="288" y="416"/>
                  <a:pt x="288" y="416"/>
                  <a:pt x="288" y="416"/>
                </a:cubicBezTo>
                <a:cubicBezTo>
                  <a:pt x="224" y="416"/>
                  <a:pt x="224" y="416"/>
                  <a:pt x="224" y="416"/>
                </a:cubicBezTo>
                <a:lnTo>
                  <a:pt x="224" y="352"/>
                </a:lnTo>
                <a:close/>
                <a:moveTo>
                  <a:pt x="224" y="96"/>
                </a:moveTo>
                <a:cubicBezTo>
                  <a:pt x="288" y="96"/>
                  <a:pt x="288" y="96"/>
                  <a:pt x="288" y="96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24" y="288"/>
                  <a:pt x="224" y="288"/>
                  <a:pt x="224" y="288"/>
                </a:cubicBezTo>
                <a:lnTo>
                  <a:pt x="224" y="9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65BEB70E-A131-146C-93AB-31E0FDFB0ECA}"/>
              </a:ext>
            </a:extLst>
          </p:cNvPr>
          <p:cNvSpPr txBox="1"/>
          <p:nvPr/>
        </p:nvSpPr>
        <p:spPr>
          <a:xfrm>
            <a:off x="9127758" y="1503332"/>
            <a:ext cx="299131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ViaTrajectoire = canal de demande unique – zéro papier !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Assistance Usagers à disposition 0 801 110 110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Flyer VT 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PH Usagers 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pour les acculturer et montrer avantages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A1D9BCB0-C504-9345-C553-24CCAC2DAA3F}"/>
              </a:ext>
            </a:extLst>
          </p:cNvPr>
          <p:cNvSpPr txBox="1"/>
          <p:nvPr/>
        </p:nvSpPr>
        <p:spPr>
          <a:xfrm>
            <a:off x="9127758" y="2977036"/>
            <a:ext cx="2991313" cy="63094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Rôle d’ambassadeurs de ViaTrajectoire auprès des Usagers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Assistance Usagers à promouvoir 0 801 110 110 &amp; support utilisateur professionnel - CDS</a:t>
            </a:r>
            <a:endParaRPr lang="fr-FR" sz="700" b="1">
              <a:solidFill>
                <a:schemeClr val="tx1">
                  <a:lumMod val="50000"/>
                </a:schemeClr>
              </a:solidFill>
              <a:latin typeface="Quicksand" pitchFamily="2" charset="0"/>
              <a:cs typeface="Aharoni" panose="02010803020104030203" pitchFamily="2" charset="-79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Supports de Comm VT tous profils à leur fournir pour diffusion à leur réseau</a:t>
            </a:r>
            <a:endParaRPr lang="fr-FR" sz="700" b="1">
              <a:solidFill>
                <a:schemeClr val="tx1">
                  <a:lumMod val="50000"/>
                </a:schemeClr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92635299-2205-42AB-1209-F1BF32CA81DE}"/>
              </a:ext>
            </a:extLst>
          </p:cNvPr>
          <p:cNvSpPr txBox="1"/>
          <p:nvPr/>
        </p:nvSpPr>
        <p:spPr>
          <a:xfrm>
            <a:off x="9120292" y="4519580"/>
            <a:ext cx="2991313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Webinaires et documentation à disposition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Support utilisateur disponible - CDS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74A47374-D00D-11DB-65D1-E3EDF3AF7D1F}"/>
              </a:ext>
            </a:extLst>
          </p:cNvPr>
          <p:cNvSpPr txBox="1"/>
          <p:nvPr/>
        </p:nvSpPr>
        <p:spPr>
          <a:xfrm>
            <a:off x="9120293" y="5806581"/>
            <a:ext cx="299131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Webinaire et documentation à disposition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Support utilisateur disponible - CDS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 pitchFamily="2" charset="0"/>
                <a:cs typeface="Aharoni" panose="02010803020104030203" pitchFamily="2" charset="-79"/>
              </a:rPr>
              <a:t>Bonnes pratiques : lire et répondre aux demandes sur VT, tracer tout le parcours de l’usager </a:t>
            </a:r>
          </a:p>
        </p:txBody>
      </p: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A92CDA6C-7E3F-4E6D-5CEA-0768A8D1E0E4}"/>
              </a:ext>
            </a:extLst>
          </p:cNvPr>
          <p:cNvCxnSpPr>
            <a:cxnSpLocks/>
          </p:cNvCxnSpPr>
          <p:nvPr/>
        </p:nvCxnSpPr>
        <p:spPr>
          <a:xfrm>
            <a:off x="2898482" y="1122090"/>
            <a:ext cx="21483" cy="547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96610449-CC40-2ACC-A7C2-8D3190C95E63}"/>
              </a:ext>
            </a:extLst>
          </p:cNvPr>
          <p:cNvSpPr txBox="1"/>
          <p:nvPr/>
        </p:nvSpPr>
        <p:spPr>
          <a:xfrm>
            <a:off x="1332984" y="4264707"/>
            <a:ext cx="15097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 informatique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Coordinatrice instruction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Chargé de mission RAPT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Gestionnaire social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Instructeur </a:t>
            </a:r>
          </a:p>
          <a:p>
            <a:endParaRPr lang="fr-FR" sz="800">
              <a:solidFill>
                <a:schemeClr val="tx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Freeform 850">
            <a:extLst>
              <a:ext uri="{FF2B5EF4-FFF2-40B4-BE49-F238E27FC236}">
                <a16:creationId xmlns:a16="http://schemas.microsoft.com/office/drawing/2014/main" id="{83523F85-980F-2726-A512-FDFA75B12F9D}"/>
              </a:ext>
            </a:extLst>
          </p:cNvPr>
          <p:cNvSpPr>
            <a:spLocks/>
          </p:cNvSpPr>
          <p:nvPr/>
        </p:nvSpPr>
        <p:spPr bwMode="auto">
          <a:xfrm>
            <a:off x="8090620" y="3080837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78DA3B-4BF9-F174-508B-84D241AD2951}"/>
              </a:ext>
            </a:extLst>
          </p:cNvPr>
          <p:cNvSpPr txBox="1"/>
          <p:nvPr/>
        </p:nvSpPr>
        <p:spPr>
          <a:xfrm>
            <a:off x="7485991" y="3392243"/>
            <a:ext cx="1516181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Accompagnement de l’usager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CDB8B24-319A-32E5-39EE-0AADCB4539ED}"/>
              </a:ext>
            </a:extLst>
          </p:cNvPr>
          <p:cNvSpPr txBox="1"/>
          <p:nvPr/>
        </p:nvSpPr>
        <p:spPr>
          <a:xfrm>
            <a:off x="7485991" y="6078464"/>
            <a:ext cx="1516181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Evolution du parcours de l’usager 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7E69660-38AF-F448-C897-5078391E3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8708" y="1210292"/>
            <a:ext cx="748696" cy="625659"/>
          </a:xfrm>
          <a:prstGeom prst="rect">
            <a:avLst/>
          </a:prstGeom>
        </p:spPr>
      </p:pic>
      <p:pic>
        <p:nvPicPr>
          <p:cNvPr id="27" name="Picture 2" descr="La Maison départementale des personnes handicapées (Mdph) | Bienvenue sur  Caf.fr">
            <a:extLst>
              <a:ext uri="{FF2B5EF4-FFF2-40B4-BE49-F238E27FC236}">
                <a16:creationId xmlns:a16="http://schemas.microsoft.com/office/drawing/2014/main" id="{CB03FEA3-5853-7969-BAF1-0FEB75FCB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" y="4141152"/>
            <a:ext cx="1013176" cy="66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 descr="Une image contenant personne, habits, Blazer, vêtements habillés&#10;&#10;Description générée automatiquement">
            <a:extLst>
              <a:ext uri="{FF2B5EF4-FFF2-40B4-BE49-F238E27FC236}">
                <a16:creationId xmlns:a16="http://schemas.microsoft.com/office/drawing/2014/main" id="{AF2D1946-AC42-79FB-7257-0D2C9F64F7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949" t="5769" r="3194" b="50365"/>
          <a:stretch/>
        </p:blipFill>
        <p:spPr>
          <a:xfrm>
            <a:off x="189322" y="2701281"/>
            <a:ext cx="818074" cy="633642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F58A076-7228-A22E-56DB-0EEBF661A8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564" y="5476160"/>
            <a:ext cx="833537" cy="587224"/>
          </a:xfrm>
          <a:prstGeom prst="rect">
            <a:avLst/>
          </a:prstGeom>
        </p:spPr>
      </p:pic>
      <p:sp>
        <p:nvSpPr>
          <p:cNvPr id="37" name="Freeform 850">
            <a:extLst>
              <a:ext uri="{FF2B5EF4-FFF2-40B4-BE49-F238E27FC236}">
                <a16:creationId xmlns:a16="http://schemas.microsoft.com/office/drawing/2014/main" id="{EBC5F6A6-C36C-F8A1-56D0-BA7F73E2F893}"/>
              </a:ext>
            </a:extLst>
          </p:cNvPr>
          <p:cNvSpPr>
            <a:spLocks/>
          </p:cNvSpPr>
          <p:nvPr/>
        </p:nvSpPr>
        <p:spPr bwMode="auto">
          <a:xfrm>
            <a:off x="8090620" y="4434308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82130F9-8962-2923-8226-447D309B5DED}"/>
              </a:ext>
            </a:extLst>
          </p:cNvPr>
          <p:cNvSpPr txBox="1"/>
          <p:nvPr/>
        </p:nvSpPr>
        <p:spPr>
          <a:xfrm>
            <a:off x="7456936" y="4832168"/>
            <a:ext cx="1516181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Gestion admissions impossibles + suivi parcours usager </a:t>
            </a:r>
          </a:p>
        </p:txBody>
      </p:sp>
      <p:sp>
        <p:nvSpPr>
          <p:cNvPr id="45" name="Freeform 850">
            <a:extLst>
              <a:ext uri="{FF2B5EF4-FFF2-40B4-BE49-F238E27FC236}">
                <a16:creationId xmlns:a16="http://schemas.microsoft.com/office/drawing/2014/main" id="{3D002CBF-5CDD-01C7-5EB4-4230ED15EF11}"/>
              </a:ext>
            </a:extLst>
          </p:cNvPr>
          <p:cNvSpPr>
            <a:spLocks/>
          </p:cNvSpPr>
          <p:nvPr/>
        </p:nvSpPr>
        <p:spPr bwMode="auto">
          <a:xfrm>
            <a:off x="5082407" y="5751624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2B611B7E-4911-06FE-5AA2-2897B88F60A5}"/>
              </a:ext>
            </a:extLst>
          </p:cNvPr>
          <p:cNvSpPr txBox="1"/>
          <p:nvPr/>
        </p:nvSpPr>
        <p:spPr>
          <a:xfrm>
            <a:off x="4479377" y="6080354"/>
            <a:ext cx="1525489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Accompagnement de l’usager</a:t>
            </a:r>
          </a:p>
        </p:txBody>
      </p:sp>
    </p:spTree>
    <p:extLst>
      <p:ext uri="{BB962C8B-B14F-4D97-AF65-F5344CB8AC3E}">
        <p14:creationId xmlns:p14="http://schemas.microsoft.com/office/powerpoint/2010/main" val="2133100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3C3044CB-9B5D-7906-4E53-B71647397379}"/>
              </a:ext>
            </a:extLst>
          </p:cNvPr>
          <p:cNvSpPr txBox="1"/>
          <p:nvPr/>
        </p:nvSpPr>
        <p:spPr>
          <a:xfrm>
            <a:off x="5522897" y="6211669"/>
            <a:ext cx="1498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r-FR" sz="3600" b="1">
              <a:solidFill>
                <a:schemeClr val="tx1">
                  <a:lumMod val="75000"/>
                  <a:lumOff val="25000"/>
                </a:schemeClr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9F09C2-9B0A-CFCE-E92C-E4AC7622A096}"/>
              </a:ext>
            </a:extLst>
          </p:cNvPr>
          <p:cNvSpPr/>
          <p:nvPr/>
        </p:nvSpPr>
        <p:spPr>
          <a:xfrm>
            <a:off x="0" y="2688398"/>
            <a:ext cx="12192000" cy="1195792"/>
          </a:xfrm>
          <a:prstGeom prst="rect">
            <a:avLst/>
          </a:prstGeom>
          <a:solidFill>
            <a:srgbClr val="DD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330CB6-7590-4E57-5344-C9F635986D40}"/>
              </a:ext>
            </a:extLst>
          </p:cNvPr>
          <p:cNvSpPr/>
          <p:nvPr/>
        </p:nvSpPr>
        <p:spPr>
          <a:xfrm>
            <a:off x="-2313" y="4158386"/>
            <a:ext cx="12194313" cy="1128738"/>
          </a:xfrm>
          <a:prstGeom prst="rect">
            <a:avLst/>
          </a:prstGeom>
          <a:solidFill>
            <a:srgbClr val="FFF9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D70F2D-1F76-4CF4-BD44-634AFED025C8}"/>
              </a:ext>
            </a:extLst>
          </p:cNvPr>
          <p:cNvSpPr/>
          <p:nvPr/>
        </p:nvSpPr>
        <p:spPr>
          <a:xfrm>
            <a:off x="0" y="5451867"/>
            <a:ext cx="12192000" cy="1199983"/>
          </a:xfrm>
          <a:prstGeom prst="rect">
            <a:avLst/>
          </a:prstGeom>
          <a:solidFill>
            <a:srgbClr val="F0F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42619F-D6DA-CAA9-6A24-49C20BD489D2}"/>
              </a:ext>
            </a:extLst>
          </p:cNvPr>
          <p:cNvSpPr/>
          <p:nvPr/>
        </p:nvSpPr>
        <p:spPr>
          <a:xfrm>
            <a:off x="0" y="1312823"/>
            <a:ext cx="12192000" cy="11957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Google Shape;162;p17">
            <a:extLst>
              <a:ext uri="{FF2B5EF4-FFF2-40B4-BE49-F238E27FC236}">
                <a16:creationId xmlns:a16="http://schemas.microsoft.com/office/drawing/2014/main" id="{43B83717-1797-663C-E182-B729BD395A57}"/>
              </a:ext>
            </a:extLst>
          </p:cNvPr>
          <p:cNvSpPr txBox="1"/>
          <p:nvPr/>
        </p:nvSpPr>
        <p:spPr>
          <a:xfrm>
            <a:off x="902627" y="5745782"/>
            <a:ext cx="172516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20000"/>
              </a:lnSpc>
              <a:defRPr/>
            </a:pPr>
            <a:endParaRPr lang="fr-FR" sz="1000" b="1">
              <a:solidFill>
                <a:schemeClr val="tx2"/>
              </a:solidFill>
              <a:latin typeface="Quicksand"/>
              <a:ea typeface="Open Sans"/>
              <a:cs typeface="Open Sans"/>
            </a:endParaRPr>
          </a:p>
          <a:p>
            <a:pPr>
              <a:lnSpc>
                <a:spcPct val="120000"/>
              </a:lnSpc>
              <a:defRPr/>
            </a:pPr>
            <a:r>
              <a:rPr lang="fr-FR" sz="8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+ Spécialistes</a:t>
            </a:r>
          </a:p>
          <a:p>
            <a:pPr>
              <a:lnSpc>
                <a:spcPct val="120000"/>
              </a:lnSpc>
              <a:defRPr/>
            </a:pPr>
            <a:r>
              <a:rPr lang="fr-FR" sz="8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+ Médecins coordonnateurs</a:t>
            </a:r>
          </a:p>
          <a:p>
            <a:pPr>
              <a:lnSpc>
                <a:spcPct val="120000"/>
              </a:lnSpc>
              <a:defRPr/>
            </a:pPr>
            <a:r>
              <a:rPr lang="fr-FR" sz="8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+ Généralistes</a:t>
            </a:r>
          </a:p>
        </p:txBody>
      </p:sp>
      <p:sp>
        <p:nvSpPr>
          <p:cNvPr id="11" name="Google Shape;159;p17">
            <a:extLst>
              <a:ext uri="{FF2B5EF4-FFF2-40B4-BE49-F238E27FC236}">
                <a16:creationId xmlns:a16="http://schemas.microsoft.com/office/drawing/2014/main" id="{F4427706-EF0D-926A-C1FB-BAC3F6D64809}"/>
              </a:ext>
            </a:extLst>
          </p:cNvPr>
          <p:cNvSpPr txBox="1"/>
          <p:nvPr/>
        </p:nvSpPr>
        <p:spPr>
          <a:xfrm>
            <a:off x="72303" y="1375539"/>
            <a:ext cx="2783884" cy="2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fr-FR" sz="1000" b="1">
                <a:solidFill>
                  <a:srgbClr val="52646D"/>
                </a:solidFill>
                <a:latin typeface="Quicksand"/>
                <a:ea typeface="Open Sans"/>
                <a:cs typeface="Open Sans"/>
              </a:rPr>
              <a:t>Etablissements sanitaires </a:t>
            </a:r>
            <a:r>
              <a:rPr lang="fr-FR" sz="1000" b="1" i="1">
                <a:solidFill>
                  <a:srgbClr val="52646D"/>
                </a:solidFill>
                <a:latin typeface="Quicksand"/>
                <a:ea typeface="Open Sans"/>
                <a:cs typeface="Open Sans"/>
              </a:rPr>
              <a:t>prescripteurs </a:t>
            </a:r>
            <a:endParaRPr lang="fr-FR" i="1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49A5767-2F61-DC4D-1A27-62F7132C4E26}"/>
              </a:ext>
            </a:extLst>
          </p:cNvPr>
          <p:cNvSpPr txBox="1"/>
          <p:nvPr/>
        </p:nvSpPr>
        <p:spPr>
          <a:xfrm>
            <a:off x="4443407" y="841198"/>
            <a:ext cx="1512000" cy="338554"/>
          </a:xfrm>
          <a:prstGeom prst="homePlate">
            <a:avLst/>
          </a:prstGeom>
          <a:solidFill>
            <a:srgbClr val="38BADB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/>
                <a:cs typeface="Aharoni"/>
              </a:rPr>
              <a:t>Rédaction &amp; envoi des demandes</a:t>
            </a:r>
          </a:p>
        </p:txBody>
      </p:sp>
      <p:sp>
        <p:nvSpPr>
          <p:cNvPr id="28" name="Freeform 850">
            <a:extLst>
              <a:ext uri="{FF2B5EF4-FFF2-40B4-BE49-F238E27FC236}">
                <a16:creationId xmlns:a16="http://schemas.microsoft.com/office/drawing/2014/main" id="{5AC02EB5-CE32-5551-EC11-B539C9A2131C}"/>
              </a:ext>
            </a:extLst>
          </p:cNvPr>
          <p:cNvSpPr>
            <a:spLocks/>
          </p:cNvSpPr>
          <p:nvPr/>
        </p:nvSpPr>
        <p:spPr bwMode="auto">
          <a:xfrm>
            <a:off x="3519459" y="1671144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1" name="Freeform 850">
            <a:extLst>
              <a:ext uri="{FF2B5EF4-FFF2-40B4-BE49-F238E27FC236}">
                <a16:creationId xmlns:a16="http://schemas.microsoft.com/office/drawing/2014/main" id="{1120E709-7C10-DC1D-A488-03576D313A30}"/>
              </a:ext>
            </a:extLst>
          </p:cNvPr>
          <p:cNvSpPr>
            <a:spLocks/>
          </p:cNvSpPr>
          <p:nvPr/>
        </p:nvSpPr>
        <p:spPr bwMode="auto">
          <a:xfrm>
            <a:off x="3524341" y="3038643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3" name="Freeform 850">
            <a:extLst>
              <a:ext uri="{FF2B5EF4-FFF2-40B4-BE49-F238E27FC236}">
                <a16:creationId xmlns:a16="http://schemas.microsoft.com/office/drawing/2014/main" id="{7A0B126F-F565-FB83-9BAD-E1208F5C1F26}"/>
              </a:ext>
            </a:extLst>
          </p:cNvPr>
          <p:cNvSpPr>
            <a:spLocks/>
          </p:cNvSpPr>
          <p:nvPr/>
        </p:nvSpPr>
        <p:spPr bwMode="auto">
          <a:xfrm>
            <a:off x="6492656" y="4426320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8" name="Freeform 850">
            <a:extLst>
              <a:ext uri="{FF2B5EF4-FFF2-40B4-BE49-F238E27FC236}">
                <a16:creationId xmlns:a16="http://schemas.microsoft.com/office/drawing/2014/main" id="{1C25407A-D79A-87E9-25A6-868EAF2EDFED}"/>
              </a:ext>
            </a:extLst>
          </p:cNvPr>
          <p:cNvSpPr>
            <a:spLocks/>
          </p:cNvSpPr>
          <p:nvPr/>
        </p:nvSpPr>
        <p:spPr bwMode="auto">
          <a:xfrm>
            <a:off x="4972139" y="1675377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39" name="Freeform 850">
            <a:extLst>
              <a:ext uri="{FF2B5EF4-FFF2-40B4-BE49-F238E27FC236}">
                <a16:creationId xmlns:a16="http://schemas.microsoft.com/office/drawing/2014/main" id="{E137D892-56A1-A7F6-4313-4D67BA733810}"/>
              </a:ext>
            </a:extLst>
          </p:cNvPr>
          <p:cNvSpPr>
            <a:spLocks/>
          </p:cNvSpPr>
          <p:nvPr/>
        </p:nvSpPr>
        <p:spPr bwMode="auto">
          <a:xfrm>
            <a:off x="6496139" y="3059560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44" name="TextBox 14">
            <a:extLst>
              <a:ext uri="{FF2B5EF4-FFF2-40B4-BE49-F238E27FC236}">
                <a16:creationId xmlns:a16="http://schemas.microsoft.com/office/drawing/2014/main" id="{03A00FD0-1F02-8A04-C156-8CF2262AEFF9}"/>
              </a:ext>
            </a:extLst>
          </p:cNvPr>
          <p:cNvSpPr txBox="1"/>
          <p:nvPr/>
        </p:nvSpPr>
        <p:spPr>
          <a:xfrm>
            <a:off x="419100" y="110444"/>
            <a:ext cx="10520920" cy="4247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38BADB"/>
                </a:solidFill>
                <a:effectLst/>
                <a:uLnTx/>
                <a:uFillTx/>
                <a:latin typeface="Quicksand"/>
              </a:rPr>
              <a:t>Les acteurs sur </a:t>
            </a:r>
            <a:r>
              <a:rPr kumimoji="0" lang="fr-FR" sz="2400" b="1" i="0" u="none" strike="noStrike" kern="1200" cap="none" spc="0" normalizeH="0" baseline="0" noProof="0" err="1">
                <a:ln>
                  <a:noFill/>
                </a:ln>
                <a:solidFill>
                  <a:srgbClr val="38BADB"/>
                </a:solidFill>
                <a:effectLst/>
                <a:uLnTx/>
                <a:uFillTx/>
                <a:latin typeface="Quicksand"/>
              </a:rPr>
              <a:t>ViaTrajectoire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38BADB"/>
                </a:solidFill>
                <a:effectLst/>
                <a:uLnTx/>
                <a:uFillTx/>
                <a:latin typeface="Quicksand"/>
              </a:rPr>
              <a:t> – module </a:t>
            </a:r>
            <a:r>
              <a:rPr lang="fr-FR" sz="2400" b="1">
                <a:solidFill>
                  <a:srgbClr val="38BADB"/>
                </a:solidFill>
                <a:latin typeface="Quicksand"/>
              </a:rPr>
              <a:t>Sanitaire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38BADB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4AD4FEF-0FE6-757F-AF2B-C2A5B99CF0C6}"/>
              </a:ext>
            </a:extLst>
          </p:cNvPr>
          <p:cNvSpPr txBox="1"/>
          <p:nvPr/>
        </p:nvSpPr>
        <p:spPr>
          <a:xfrm>
            <a:off x="7511364" y="6059077"/>
            <a:ext cx="1543466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endParaRPr lang="fr-FR" sz="600" b="1">
              <a:solidFill>
                <a:schemeClr val="bg1">
                  <a:lumMod val="50000"/>
                </a:schemeClr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5B6EB99-9C25-7689-FD3C-A0E1653E604C}"/>
              </a:ext>
            </a:extLst>
          </p:cNvPr>
          <p:cNvSpPr txBox="1"/>
          <p:nvPr/>
        </p:nvSpPr>
        <p:spPr>
          <a:xfrm>
            <a:off x="6029510" y="902753"/>
            <a:ext cx="1512000" cy="215444"/>
          </a:xfrm>
          <a:prstGeom prst="homePlate">
            <a:avLst/>
          </a:prstGeom>
          <a:solidFill>
            <a:srgbClr val="38BADB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/>
                <a:cs typeface="Aharoni"/>
              </a:rPr>
              <a:t>Réponse </a:t>
            </a:r>
            <a:endParaRPr lang="fr-FR" sz="800" b="1">
              <a:solidFill>
                <a:schemeClr val="bg1"/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60" name="Freeform 850">
            <a:extLst>
              <a:ext uri="{FF2B5EF4-FFF2-40B4-BE49-F238E27FC236}">
                <a16:creationId xmlns:a16="http://schemas.microsoft.com/office/drawing/2014/main" id="{F4E32F5E-8273-B4AE-1A22-1FE755A40335}"/>
              </a:ext>
            </a:extLst>
          </p:cNvPr>
          <p:cNvSpPr>
            <a:spLocks/>
          </p:cNvSpPr>
          <p:nvPr/>
        </p:nvSpPr>
        <p:spPr bwMode="auto">
          <a:xfrm>
            <a:off x="6480088" y="1678172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87E0D823-2EB7-6498-822B-3998D1227B80}"/>
              </a:ext>
            </a:extLst>
          </p:cNvPr>
          <p:cNvSpPr txBox="1"/>
          <p:nvPr/>
        </p:nvSpPr>
        <p:spPr>
          <a:xfrm>
            <a:off x="842852" y="4354198"/>
            <a:ext cx="1709532" cy="6924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/>
                <a:ea typeface="Open Sans"/>
                <a:cs typeface="Open Sans"/>
              </a:rPr>
              <a:t>PRADO:</a:t>
            </a:r>
            <a:endParaRPr lang="fr-FR" sz="800">
              <a:solidFill>
                <a:schemeClr val="tx1">
                  <a:lumMod val="50000"/>
                </a:schemeClr>
              </a:solidFill>
              <a:ea typeface="Open Sans"/>
              <a:cs typeface="Open Sans"/>
            </a:endParaRPr>
          </a:p>
          <a:p>
            <a:pPr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/>
                <a:ea typeface="Open Sans"/>
                <a:cs typeface="Open Sans"/>
              </a:rPr>
              <a:t>BPCO, AVC, Personnes âgées, Chirurgie, insuffisance cardiaque</a:t>
            </a:r>
          </a:p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fr-FR" sz="700">
              <a:solidFill>
                <a:schemeClr val="tx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3C5BFC1C-9FEC-7702-BC63-564EBA7C5EF9}"/>
              </a:ext>
            </a:extLst>
          </p:cNvPr>
          <p:cNvSpPr txBox="1"/>
          <p:nvPr/>
        </p:nvSpPr>
        <p:spPr>
          <a:xfrm>
            <a:off x="768097" y="1653241"/>
            <a:ext cx="2280664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latin typeface="Open Sans"/>
                <a:ea typeface="Open Sans"/>
                <a:cs typeface="Open Sans"/>
              </a:rPr>
              <a:t>Centres Hospitaliers, Cliniques privées</a:t>
            </a: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ea typeface="Open Sans"/>
                <a:cs typeface="Open Sans"/>
              </a:rPr>
              <a:t>Hospitalisations à domicile (HAD)</a:t>
            </a: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ea typeface="Open Sans"/>
                <a:cs typeface="Open Sans"/>
              </a:rPr>
              <a:t>SMR</a:t>
            </a: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ea typeface="Open Sans"/>
                <a:cs typeface="Open Sans"/>
              </a:rPr>
              <a:t>USP</a:t>
            </a: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ea typeface="Open Sans"/>
                <a:cs typeface="Open Sans"/>
              </a:rPr>
              <a:t>Aider </a:t>
            </a: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ea typeface="Open Sans"/>
                <a:cs typeface="Open Sans"/>
              </a:rPr>
              <a:t>Centres de santé </a:t>
            </a:r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F0408CCB-EA7D-61DD-AEDA-55732DE8CE01}"/>
              </a:ext>
            </a:extLst>
          </p:cNvPr>
          <p:cNvCxnSpPr>
            <a:cxnSpLocks/>
          </p:cNvCxnSpPr>
          <p:nvPr/>
        </p:nvCxnSpPr>
        <p:spPr>
          <a:xfrm>
            <a:off x="4421706" y="1091401"/>
            <a:ext cx="21483" cy="5508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41F05DAC-72F6-7494-FB46-1CD42D57B79E}"/>
              </a:ext>
            </a:extLst>
          </p:cNvPr>
          <p:cNvCxnSpPr>
            <a:cxnSpLocks/>
          </p:cNvCxnSpPr>
          <p:nvPr/>
        </p:nvCxnSpPr>
        <p:spPr>
          <a:xfrm>
            <a:off x="5946713" y="1068251"/>
            <a:ext cx="21483" cy="5544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1CE42A9C-0946-1C1A-1477-A6C07F1BCF17}"/>
              </a:ext>
            </a:extLst>
          </p:cNvPr>
          <p:cNvCxnSpPr>
            <a:cxnSpLocks/>
          </p:cNvCxnSpPr>
          <p:nvPr/>
        </p:nvCxnSpPr>
        <p:spPr>
          <a:xfrm>
            <a:off x="7479469" y="1068251"/>
            <a:ext cx="21483" cy="5544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271A1D30-3C6D-4BFC-A87A-772BDBAD4664}"/>
              </a:ext>
            </a:extLst>
          </p:cNvPr>
          <p:cNvCxnSpPr>
            <a:cxnSpLocks/>
          </p:cNvCxnSpPr>
          <p:nvPr/>
        </p:nvCxnSpPr>
        <p:spPr>
          <a:xfrm>
            <a:off x="9039696" y="773901"/>
            <a:ext cx="21483" cy="583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ZoneTexte 75">
            <a:extLst>
              <a:ext uri="{FF2B5EF4-FFF2-40B4-BE49-F238E27FC236}">
                <a16:creationId xmlns:a16="http://schemas.microsoft.com/office/drawing/2014/main" id="{393BBC84-52FC-1ED9-930A-F62E48319BB9}"/>
              </a:ext>
            </a:extLst>
          </p:cNvPr>
          <p:cNvSpPr txBox="1"/>
          <p:nvPr/>
        </p:nvSpPr>
        <p:spPr>
          <a:xfrm>
            <a:off x="9873763" y="756453"/>
            <a:ext cx="1759437" cy="360000"/>
          </a:xfrm>
          <a:prstGeom prst="snipRoundRect">
            <a:avLst>
              <a:gd name="adj1" fmla="val 33536"/>
              <a:gd name="adj2" fmla="val 16667"/>
            </a:avLst>
          </a:prstGeom>
          <a:solidFill>
            <a:srgbClr val="0060A8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Messages clés à donner - AT</a:t>
            </a: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A2CC2497-F581-7ED1-EC83-6B1315E7C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0020" y="17119"/>
            <a:ext cx="1251980" cy="483720"/>
          </a:xfrm>
          <a:prstGeom prst="rect">
            <a:avLst/>
          </a:prstGeom>
        </p:spPr>
      </p:pic>
      <p:sp>
        <p:nvSpPr>
          <p:cNvPr id="79" name="Freeform 523">
            <a:extLst>
              <a:ext uri="{FF2B5EF4-FFF2-40B4-BE49-F238E27FC236}">
                <a16:creationId xmlns:a16="http://schemas.microsoft.com/office/drawing/2014/main" id="{879D8AD6-0646-D566-A0F1-2A345B4E359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499481" y="780090"/>
            <a:ext cx="322854" cy="324000"/>
          </a:xfrm>
          <a:custGeom>
            <a:avLst/>
            <a:gdLst>
              <a:gd name="T0" fmla="*/ 256 w 512"/>
              <a:gd name="T1" fmla="*/ 48 h 512"/>
              <a:gd name="T2" fmla="*/ 109 w 512"/>
              <a:gd name="T3" fmla="*/ 109 h 512"/>
              <a:gd name="T4" fmla="*/ 48 w 512"/>
              <a:gd name="T5" fmla="*/ 256 h 512"/>
              <a:gd name="T6" fmla="*/ 109 w 512"/>
              <a:gd name="T7" fmla="*/ 403 h 512"/>
              <a:gd name="T8" fmla="*/ 256 w 512"/>
              <a:gd name="T9" fmla="*/ 464 h 512"/>
              <a:gd name="T10" fmla="*/ 403 w 512"/>
              <a:gd name="T11" fmla="*/ 403 h 512"/>
              <a:gd name="T12" fmla="*/ 464 w 512"/>
              <a:gd name="T13" fmla="*/ 256 h 512"/>
              <a:gd name="T14" fmla="*/ 403 w 512"/>
              <a:gd name="T15" fmla="*/ 109 h 512"/>
              <a:gd name="T16" fmla="*/ 256 w 512"/>
              <a:gd name="T17" fmla="*/ 48 h 512"/>
              <a:gd name="T18" fmla="*/ 256 w 512"/>
              <a:gd name="T19" fmla="*/ 0 h 512"/>
              <a:gd name="T20" fmla="*/ 256 w 512"/>
              <a:gd name="T21" fmla="*/ 0 h 512"/>
              <a:gd name="T22" fmla="*/ 512 w 512"/>
              <a:gd name="T23" fmla="*/ 256 h 512"/>
              <a:gd name="T24" fmla="*/ 256 w 512"/>
              <a:gd name="T25" fmla="*/ 512 h 512"/>
              <a:gd name="T26" fmla="*/ 0 w 512"/>
              <a:gd name="T27" fmla="*/ 256 h 512"/>
              <a:gd name="T28" fmla="*/ 256 w 512"/>
              <a:gd name="T29" fmla="*/ 0 h 512"/>
              <a:gd name="T30" fmla="*/ 224 w 512"/>
              <a:gd name="T31" fmla="*/ 352 h 512"/>
              <a:gd name="T32" fmla="*/ 288 w 512"/>
              <a:gd name="T33" fmla="*/ 352 h 512"/>
              <a:gd name="T34" fmla="*/ 288 w 512"/>
              <a:gd name="T35" fmla="*/ 416 h 512"/>
              <a:gd name="T36" fmla="*/ 224 w 512"/>
              <a:gd name="T37" fmla="*/ 416 h 512"/>
              <a:gd name="T38" fmla="*/ 224 w 512"/>
              <a:gd name="T39" fmla="*/ 352 h 512"/>
              <a:gd name="T40" fmla="*/ 224 w 512"/>
              <a:gd name="T41" fmla="*/ 96 h 512"/>
              <a:gd name="T42" fmla="*/ 288 w 512"/>
              <a:gd name="T43" fmla="*/ 96 h 512"/>
              <a:gd name="T44" fmla="*/ 288 w 512"/>
              <a:gd name="T45" fmla="*/ 288 h 512"/>
              <a:gd name="T46" fmla="*/ 224 w 512"/>
              <a:gd name="T47" fmla="*/ 288 h 512"/>
              <a:gd name="T48" fmla="*/ 224 w 512"/>
              <a:gd name="T49" fmla="*/ 96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2" h="512">
                <a:moveTo>
                  <a:pt x="256" y="48"/>
                </a:moveTo>
                <a:cubicBezTo>
                  <a:pt x="200" y="48"/>
                  <a:pt x="148" y="70"/>
                  <a:pt x="109" y="109"/>
                </a:cubicBezTo>
                <a:cubicBezTo>
                  <a:pt x="70" y="148"/>
                  <a:pt x="48" y="200"/>
                  <a:pt x="48" y="256"/>
                </a:cubicBezTo>
                <a:cubicBezTo>
                  <a:pt x="48" y="312"/>
                  <a:pt x="70" y="364"/>
                  <a:pt x="109" y="403"/>
                </a:cubicBezTo>
                <a:cubicBezTo>
                  <a:pt x="148" y="442"/>
                  <a:pt x="200" y="464"/>
                  <a:pt x="256" y="464"/>
                </a:cubicBezTo>
                <a:cubicBezTo>
                  <a:pt x="312" y="464"/>
                  <a:pt x="364" y="442"/>
                  <a:pt x="403" y="403"/>
                </a:cubicBezTo>
                <a:cubicBezTo>
                  <a:pt x="442" y="364"/>
                  <a:pt x="464" y="312"/>
                  <a:pt x="464" y="256"/>
                </a:cubicBezTo>
                <a:cubicBezTo>
                  <a:pt x="464" y="200"/>
                  <a:pt x="442" y="148"/>
                  <a:pt x="403" y="109"/>
                </a:cubicBezTo>
                <a:cubicBezTo>
                  <a:pt x="364" y="70"/>
                  <a:pt x="312" y="48"/>
                  <a:pt x="256" y="48"/>
                </a:cubicBezTo>
                <a:close/>
                <a:moveTo>
                  <a:pt x="256" y="0"/>
                </a:moveTo>
                <a:cubicBezTo>
                  <a:pt x="256" y="0"/>
                  <a:pt x="256" y="0"/>
                  <a:pt x="256" y="0"/>
                </a:cubicBezTo>
                <a:cubicBezTo>
                  <a:pt x="397" y="0"/>
                  <a:pt x="512" y="115"/>
                  <a:pt x="512" y="256"/>
                </a:cubicBezTo>
                <a:cubicBezTo>
                  <a:pt x="512" y="397"/>
                  <a:pt x="397" y="512"/>
                  <a:pt x="256" y="512"/>
                </a:cubicBezTo>
                <a:cubicBezTo>
                  <a:pt x="115" y="512"/>
                  <a:pt x="0" y="397"/>
                  <a:pt x="0" y="256"/>
                </a:cubicBezTo>
                <a:cubicBezTo>
                  <a:pt x="0" y="115"/>
                  <a:pt x="115" y="0"/>
                  <a:pt x="256" y="0"/>
                </a:cubicBezTo>
                <a:close/>
                <a:moveTo>
                  <a:pt x="224" y="352"/>
                </a:moveTo>
                <a:cubicBezTo>
                  <a:pt x="288" y="352"/>
                  <a:pt x="288" y="352"/>
                  <a:pt x="288" y="352"/>
                </a:cubicBezTo>
                <a:cubicBezTo>
                  <a:pt x="288" y="416"/>
                  <a:pt x="288" y="416"/>
                  <a:pt x="288" y="416"/>
                </a:cubicBezTo>
                <a:cubicBezTo>
                  <a:pt x="224" y="416"/>
                  <a:pt x="224" y="416"/>
                  <a:pt x="224" y="416"/>
                </a:cubicBezTo>
                <a:lnTo>
                  <a:pt x="224" y="352"/>
                </a:lnTo>
                <a:close/>
                <a:moveTo>
                  <a:pt x="224" y="96"/>
                </a:moveTo>
                <a:cubicBezTo>
                  <a:pt x="288" y="96"/>
                  <a:pt x="288" y="96"/>
                  <a:pt x="288" y="96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24" y="288"/>
                  <a:pt x="224" y="288"/>
                  <a:pt x="224" y="288"/>
                </a:cubicBezTo>
                <a:lnTo>
                  <a:pt x="224" y="9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65BEB70E-A131-146C-93AB-31E0FDFB0ECA}"/>
              </a:ext>
            </a:extLst>
          </p:cNvPr>
          <p:cNvSpPr txBox="1"/>
          <p:nvPr/>
        </p:nvSpPr>
        <p:spPr>
          <a:xfrm>
            <a:off x="9127758" y="1503332"/>
            <a:ext cx="2991313" cy="73866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 err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ViaTrajectoire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 = canal de demande unique – zéro papier !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Multiples habilitations selon profil (administratif, médical)</a:t>
            </a:r>
            <a:endParaRPr lang="fr-FR" sz="700" b="1">
              <a:solidFill>
                <a:schemeClr val="tx1">
                  <a:lumMod val="50000"/>
                </a:schemeClr>
              </a:solidFill>
              <a:latin typeface="Quicksand" pitchFamily="2" charset="0"/>
              <a:cs typeface="Aharoni" panose="02010803020104030203" pitchFamily="2" charset="-79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Réactivité pour les réponses de la part des receveurs quant aux demandes adressées </a:t>
            </a:r>
            <a:endParaRPr lang="fr-FR" sz="700" b="1">
              <a:solidFill>
                <a:schemeClr val="tx1">
                  <a:lumMod val="50000"/>
                </a:schemeClr>
              </a:solidFill>
              <a:latin typeface="Quicksand" pitchFamily="2" charset="0"/>
              <a:cs typeface="Aharoni" panose="02010803020104030203" pitchFamily="2" charset="-79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Suivi en temps réel des demandes </a:t>
            </a:r>
            <a:endParaRPr lang="fr-FR" sz="700" b="1">
              <a:solidFill>
                <a:schemeClr val="tx1">
                  <a:lumMod val="50000"/>
                </a:schemeClr>
              </a:solidFill>
              <a:latin typeface="Quicksand" pitchFamily="2" charset="0"/>
              <a:cs typeface="Aharoni" panose="02010803020104030203" pitchFamily="2" charset="-79"/>
            </a:endParaRPr>
          </a:p>
          <a:p>
            <a:endParaRPr lang="fr-FR" sz="700" b="1">
              <a:solidFill>
                <a:schemeClr val="tx1">
                  <a:lumMod val="50000"/>
                </a:schemeClr>
              </a:solidFill>
              <a:latin typeface="Quicksand" pitchFamily="2" charset="0"/>
              <a:cs typeface="Aharoni" panose="02010803020104030203" pitchFamily="2" charset="-79"/>
            </a:endParaRP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A1D9BCB0-C504-9345-C553-24CCAC2DAA3F}"/>
              </a:ext>
            </a:extLst>
          </p:cNvPr>
          <p:cNvSpPr txBox="1"/>
          <p:nvPr/>
        </p:nvSpPr>
        <p:spPr>
          <a:xfrm>
            <a:off x="9051558" y="5910736"/>
            <a:ext cx="2991313" cy="415498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Peuvent rédiger demande d'admission pendant ou après consultation </a:t>
            </a:r>
            <a:endParaRPr lang="fr-FR">
              <a:solidFill>
                <a:schemeClr val="tx1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Accès direct à </a:t>
            </a:r>
            <a:r>
              <a:rPr lang="fr-FR" sz="700" b="1" err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ViaTrajectoire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 sur le site Améli.fr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700" b="1">
              <a:solidFill>
                <a:schemeClr val="tx1">
                  <a:lumMod val="50000"/>
                </a:schemeClr>
              </a:solidFill>
              <a:latin typeface="Quicksand"/>
              <a:cs typeface="Aharoni"/>
            </a:endParaRP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92635299-2205-42AB-1209-F1BF32CA81DE}"/>
              </a:ext>
            </a:extLst>
          </p:cNvPr>
          <p:cNvSpPr txBox="1"/>
          <p:nvPr/>
        </p:nvSpPr>
        <p:spPr>
          <a:xfrm>
            <a:off x="9169138" y="4509811"/>
            <a:ext cx="2991313" cy="415498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Retour anticipé au domicile</a:t>
            </a:r>
            <a:endParaRPr lang="fr-FR">
              <a:solidFill>
                <a:schemeClr val="tx1">
                  <a:lumMod val="50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Meilleure gestion des lits (DMS réduite)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Confort pour le patient et son entourage </a:t>
            </a:r>
          </a:p>
        </p:txBody>
      </p: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A92CDA6C-7E3F-4E6D-5CEA-0768A8D1E0E4}"/>
              </a:ext>
            </a:extLst>
          </p:cNvPr>
          <p:cNvCxnSpPr>
            <a:cxnSpLocks/>
          </p:cNvCxnSpPr>
          <p:nvPr/>
        </p:nvCxnSpPr>
        <p:spPr>
          <a:xfrm>
            <a:off x="2898482" y="1122090"/>
            <a:ext cx="21483" cy="547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2D566E00-B095-8368-FC8F-DB8A3BCCDEA0}"/>
              </a:ext>
            </a:extLst>
          </p:cNvPr>
          <p:cNvSpPr txBox="1"/>
          <p:nvPr/>
        </p:nvSpPr>
        <p:spPr>
          <a:xfrm>
            <a:off x="2910620" y="897868"/>
            <a:ext cx="1521769" cy="215444"/>
          </a:xfrm>
          <a:prstGeom prst="homePlate">
            <a:avLst/>
          </a:prstGeom>
          <a:solidFill>
            <a:srgbClr val="38BADB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/>
                <a:cs typeface="Aharoni"/>
              </a:rPr>
              <a:t>Initiation d'un dossier VT</a:t>
            </a:r>
            <a:endParaRPr lang="fr-FR">
              <a:solidFill>
                <a:schemeClr val="bg1"/>
              </a:solidFill>
              <a:ea typeface="+mn-ea"/>
            </a:endParaRPr>
          </a:p>
        </p:txBody>
      </p:sp>
      <p:sp>
        <p:nvSpPr>
          <p:cNvPr id="3" name="Google Shape;162;p17">
            <a:extLst>
              <a:ext uri="{FF2B5EF4-FFF2-40B4-BE49-F238E27FC236}">
                <a16:creationId xmlns:a16="http://schemas.microsoft.com/office/drawing/2014/main" id="{5CCBF569-1265-4B58-603B-3046AA2C1590}"/>
              </a:ext>
            </a:extLst>
          </p:cNvPr>
          <p:cNvSpPr txBox="1"/>
          <p:nvPr/>
        </p:nvSpPr>
        <p:spPr>
          <a:xfrm>
            <a:off x="416851" y="4046912"/>
            <a:ext cx="172516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fr-FR" sz="1000" b="1">
                <a:solidFill>
                  <a:srgbClr val="050000"/>
                </a:solidFill>
                <a:latin typeface="Quicksand"/>
                <a:ea typeface="Open Sans"/>
                <a:cs typeface="Open Sans"/>
              </a:rPr>
              <a:t>CPAM</a:t>
            </a:r>
            <a:endParaRPr lang="fr-FR">
              <a:solidFill>
                <a:srgbClr val="050000"/>
              </a:solidFill>
              <a:ea typeface="Open Sans"/>
              <a:cs typeface="Open San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01859E-4AB8-090C-0A90-C2667E201DBC}"/>
              </a:ext>
            </a:extLst>
          </p:cNvPr>
          <p:cNvSpPr txBox="1"/>
          <p:nvPr/>
        </p:nvSpPr>
        <p:spPr>
          <a:xfrm>
            <a:off x="5879788" y="4913127"/>
            <a:ext cx="1535719" cy="276999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/>
                <a:cs typeface="Aharoni"/>
              </a:rPr>
              <a:t>Visite obligatoire au chevet du patient pour réponse </a:t>
            </a:r>
            <a:endParaRPr lang="fr-FR">
              <a:solidFill>
                <a:schemeClr val="bg1">
                  <a:lumMod val="50000"/>
                </a:schemeClr>
              </a:solidFill>
              <a:ea typeface="+mn-ea"/>
            </a:endParaRPr>
          </a:p>
        </p:txBody>
      </p:sp>
      <p:sp>
        <p:nvSpPr>
          <p:cNvPr id="6" name="Freeform 850">
            <a:extLst>
              <a:ext uri="{FF2B5EF4-FFF2-40B4-BE49-F238E27FC236}">
                <a16:creationId xmlns:a16="http://schemas.microsoft.com/office/drawing/2014/main" id="{FB05169C-FB88-309C-ECA4-1B67C3CF5441}"/>
              </a:ext>
            </a:extLst>
          </p:cNvPr>
          <p:cNvSpPr>
            <a:spLocks/>
          </p:cNvSpPr>
          <p:nvPr/>
        </p:nvSpPr>
        <p:spPr bwMode="auto">
          <a:xfrm>
            <a:off x="4970187" y="3058181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020A8A3-D6D4-9508-10E9-A119B5B870F4}"/>
              </a:ext>
            </a:extLst>
          </p:cNvPr>
          <p:cNvSpPr txBox="1"/>
          <p:nvPr/>
        </p:nvSpPr>
        <p:spPr>
          <a:xfrm>
            <a:off x="7612125" y="912522"/>
            <a:ext cx="1512000" cy="215444"/>
          </a:xfrm>
          <a:prstGeom prst="homePlate">
            <a:avLst/>
          </a:prstGeom>
          <a:solidFill>
            <a:srgbClr val="38BADB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/>
                <a:cs typeface="Aharoni"/>
              </a:rPr>
              <a:t>Admission</a:t>
            </a:r>
            <a:endParaRPr lang="fr-FR">
              <a:solidFill>
                <a:schemeClr val="bg1"/>
              </a:solidFill>
              <a:ea typeface="+mn-ea"/>
            </a:endParaRPr>
          </a:p>
        </p:txBody>
      </p:sp>
      <p:sp>
        <p:nvSpPr>
          <p:cNvPr id="9" name="Freeform 850">
            <a:extLst>
              <a:ext uri="{FF2B5EF4-FFF2-40B4-BE49-F238E27FC236}">
                <a16:creationId xmlns:a16="http://schemas.microsoft.com/office/drawing/2014/main" id="{D47CA89E-A773-367B-723E-927FF5752DDC}"/>
              </a:ext>
            </a:extLst>
          </p:cNvPr>
          <p:cNvSpPr>
            <a:spLocks/>
          </p:cNvSpPr>
          <p:nvPr/>
        </p:nvSpPr>
        <p:spPr bwMode="auto">
          <a:xfrm>
            <a:off x="8062703" y="1687941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15" name="Freeform 850">
            <a:extLst>
              <a:ext uri="{FF2B5EF4-FFF2-40B4-BE49-F238E27FC236}">
                <a16:creationId xmlns:a16="http://schemas.microsoft.com/office/drawing/2014/main" id="{F3B66144-0BA4-7B0A-684A-C28865EC87DC}"/>
              </a:ext>
            </a:extLst>
          </p:cNvPr>
          <p:cNvSpPr>
            <a:spLocks/>
          </p:cNvSpPr>
          <p:nvPr/>
        </p:nvSpPr>
        <p:spPr bwMode="auto">
          <a:xfrm>
            <a:off x="8075271" y="4436089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0E483A7-48E7-0108-8191-C2CC86F9440A}"/>
              </a:ext>
            </a:extLst>
          </p:cNvPr>
          <p:cNvSpPr txBox="1"/>
          <p:nvPr/>
        </p:nvSpPr>
        <p:spPr>
          <a:xfrm>
            <a:off x="7511249" y="4913126"/>
            <a:ext cx="1535719" cy="184666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/>
                <a:cs typeface="Aharoni"/>
              </a:rPr>
              <a:t>Validation de la prise en charge</a:t>
            </a:r>
          </a:p>
        </p:txBody>
      </p:sp>
      <p:pic>
        <p:nvPicPr>
          <p:cNvPr id="8" name="Image 7" descr="Une image contenant horloge, dessin&#10;&#10;Description générée automatiquement">
            <a:extLst>
              <a:ext uri="{FF2B5EF4-FFF2-40B4-BE49-F238E27FC236}">
                <a16:creationId xmlns:a16="http://schemas.microsoft.com/office/drawing/2014/main" id="{598AB2D1-0785-4915-ADB4-1A2AE583F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8" y="5757863"/>
            <a:ext cx="638175" cy="581025"/>
          </a:xfrm>
          <a:prstGeom prst="rect">
            <a:avLst/>
          </a:prstGeom>
        </p:spPr>
      </p:pic>
      <p:pic>
        <p:nvPicPr>
          <p:cNvPr id="12" name="Image 11" descr="Une image contenant ordinateur portable, ordinateur, Visage humain, personne&#10;&#10;Description générée automatiquement">
            <a:extLst>
              <a:ext uri="{FF2B5EF4-FFF2-40B4-BE49-F238E27FC236}">
                <a16:creationId xmlns:a16="http://schemas.microsoft.com/office/drawing/2014/main" id="{4FAA239C-2D5E-7ABC-EB50-31CCB4299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63" y="4419600"/>
            <a:ext cx="619125" cy="495300"/>
          </a:xfrm>
          <a:prstGeom prst="rect">
            <a:avLst/>
          </a:prstGeom>
        </p:spPr>
      </p:pic>
      <p:pic>
        <p:nvPicPr>
          <p:cNvPr id="16" name="Espace réservé pour une image  24" descr="Une image contenant assis, pièce, horloge, signe&#10;&#10;Description générée automatiquement">
            <a:extLst>
              <a:ext uri="{FF2B5EF4-FFF2-40B4-BE49-F238E27FC236}">
                <a16:creationId xmlns:a16="http://schemas.microsoft.com/office/drawing/2014/main" id="{7189D71D-3E44-ED77-31FC-A62554FBC5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69" y="1589752"/>
            <a:ext cx="689019" cy="641394"/>
          </a:xfrm>
          <a:prstGeom prst="rect">
            <a:avLst/>
          </a:prstGeom>
        </p:spPr>
      </p:pic>
      <p:sp>
        <p:nvSpPr>
          <p:cNvPr id="18" name="Freeform 850">
            <a:extLst>
              <a:ext uri="{FF2B5EF4-FFF2-40B4-BE49-F238E27FC236}">
                <a16:creationId xmlns:a16="http://schemas.microsoft.com/office/drawing/2014/main" id="{FA8879DE-E5FE-D318-1257-6A0D42B17F6B}"/>
              </a:ext>
            </a:extLst>
          </p:cNvPr>
          <p:cNvSpPr>
            <a:spLocks/>
          </p:cNvSpPr>
          <p:nvPr/>
        </p:nvSpPr>
        <p:spPr bwMode="auto">
          <a:xfrm>
            <a:off x="8134438" y="3059560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24" name="Freeform 850">
            <a:extLst>
              <a:ext uri="{FF2B5EF4-FFF2-40B4-BE49-F238E27FC236}">
                <a16:creationId xmlns:a16="http://schemas.microsoft.com/office/drawing/2014/main" id="{C0BCA458-4CC3-D7E5-CC4C-D3A53D4927B8}"/>
              </a:ext>
            </a:extLst>
          </p:cNvPr>
          <p:cNvSpPr>
            <a:spLocks/>
          </p:cNvSpPr>
          <p:nvPr/>
        </p:nvSpPr>
        <p:spPr bwMode="auto">
          <a:xfrm>
            <a:off x="3429090" y="5829468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25" name="Freeform 850">
            <a:extLst>
              <a:ext uri="{FF2B5EF4-FFF2-40B4-BE49-F238E27FC236}">
                <a16:creationId xmlns:a16="http://schemas.microsoft.com/office/drawing/2014/main" id="{767CCA47-DAFE-9D59-C055-1781CF20A12D}"/>
              </a:ext>
            </a:extLst>
          </p:cNvPr>
          <p:cNvSpPr>
            <a:spLocks/>
          </p:cNvSpPr>
          <p:nvPr/>
        </p:nvSpPr>
        <p:spPr bwMode="auto">
          <a:xfrm>
            <a:off x="5048340" y="5848518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26" name="Freeform 850">
            <a:extLst>
              <a:ext uri="{FF2B5EF4-FFF2-40B4-BE49-F238E27FC236}">
                <a16:creationId xmlns:a16="http://schemas.microsoft.com/office/drawing/2014/main" id="{9CF717DC-314B-1A0C-F152-8BBBF2676CB2}"/>
              </a:ext>
            </a:extLst>
          </p:cNvPr>
          <p:cNvSpPr>
            <a:spLocks/>
          </p:cNvSpPr>
          <p:nvPr/>
        </p:nvSpPr>
        <p:spPr bwMode="auto">
          <a:xfrm>
            <a:off x="6572340" y="5829468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27" name="Freeform 850">
            <a:extLst>
              <a:ext uri="{FF2B5EF4-FFF2-40B4-BE49-F238E27FC236}">
                <a16:creationId xmlns:a16="http://schemas.microsoft.com/office/drawing/2014/main" id="{EBE3FB1F-368C-7E7C-E6B3-88D7775540CC}"/>
              </a:ext>
            </a:extLst>
          </p:cNvPr>
          <p:cNvSpPr>
            <a:spLocks/>
          </p:cNvSpPr>
          <p:nvPr/>
        </p:nvSpPr>
        <p:spPr bwMode="auto">
          <a:xfrm>
            <a:off x="8077291" y="5848518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29" name="ZoneTexte 48">
            <a:extLst>
              <a:ext uri="{FF2B5EF4-FFF2-40B4-BE49-F238E27FC236}">
                <a16:creationId xmlns:a16="http://schemas.microsoft.com/office/drawing/2014/main" id="{8A2A1732-CC0D-ED34-C020-ED0DA69A48CE}"/>
              </a:ext>
            </a:extLst>
          </p:cNvPr>
          <p:cNvSpPr txBox="1"/>
          <p:nvPr/>
        </p:nvSpPr>
        <p:spPr>
          <a:xfrm>
            <a:off x="2909943" y="6175067"/>
            <a:ext cx="1516181" cy="184666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600" b="1">
                <a:solidFill>
                  <a:schemeClr val="bg1">
                    <a:lumMod val="50000"/>
                  </a:schemeClr>
                </a:solidFill>
                <a:latin typeface="Quicksand"/>
                <a:cs typeface="Aharoni"/>
              </a:rPr>
              <a:t>Lors de la consultation ou en EHPAD</a:t>
            </a:r>
            <a:endParaRPr lang="fr-FR">
              <a:solidFill>
                <a:schemeClr val="bg1">
                  <a:lumMod val="50000"/>
                </a:schemeClr>
              </a:solidFill>
              <a:ea typeface="+mn-ea"/>
            </a:endParaRPr>
          </a:p>
        </p:txBody>
      </p:sp>
      <p:sp>
        <p:nvSpPr>
          <p:cNvPr id="30" name="Google Shape;159;p17">
            <a:extLst>
              <a:ext uri="{FF2B5EF4-FFF2-40B4-BE49-F238E27FC236}">
                <a16:creationId xmlns:a16="http://schemas.microsoft.com/office/drawing/2014/main" id="{56F426FF-60E4-FE99-615C-C504A8138D78}"/>
              </a:ext>
            </a:extLst>
          </p:cNvPr>
          <p:cNvSpPr txBox="1"/>
          <p:nvPr/>
        </p:nvSpPr>
        <p:spPr>
          <a:xfrm>
            <a:off x="53253" y="2689988"/>
            <a:ext cx="2783884" cy="2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fr-FR" sz="1000" b="1">
                <a:solidFill>
                  <a:srgbClr val="52646D"/>
                </a:solidFill>
                <a:latin typeface="Quicksand"/>
                <a:ea typeface="Open Sans"/>
                <a:cs typeface="Open Sans"/>
              </a:rPr>
              <a:t>Etablissements sanitaires </a:t>
            </a:r>
            <a:r>
              <a:rPr lang="fr-FR" sz="1000" b="1" i="1">
                <a:solidFill>
                  <a:srgbClr val="52646D"/>
                </a:solidFill>
                <a:latin typeface="Quicksand"/>
                <a:ea typeface="Open Sans"/>
                <a:cs typeface="Open Sans"/>
              </a:rPr>
              <a:t>receveurs</a:t>
            </a:r>
            <a:endParaRPr lang="fr-FR" i="1"/>
          </a:p>
        </p:txBody>
      </p:sp>
      <p:pic>
        <p:nvPicPr>
          <p:cNvPr id="32" name="Espace réservé pour une image  24" descr="Une image contenant assis, pièce, horloge, signe&#10;&#10;Description générée automatiquement">
            <a:extLst>
              <a:ext uri="{FF2B5EF4-FFF2-40B4-BE49-F238E27FC236}">
                <a16:creationId xmlns:a16="http://schemas.microsoft.com/office/drawing/2014/main" id="{A0F2F31B-D8EF-3F30-E313-E9F128D92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69" y="2970877"/>
            <a:ext cx="689019" cy="641394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9D8DC606-CD05-3D73-F5A6-72776414D8D5}"/>
              </a:ext>
            </a:extLst>
          </p:cNvPr>
          <p:cNvSpPr txBox="1"/>
          <p:nvPr/>
        </p:nvSpPr>
        <p:spPr>
          <a:xfrm>
            <a:off x="739521" y="3024841"/>
            <a:ext cx="2280664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endParaRPr lang="fr-FR" sz="800">
              <a:solidFill>
                <a:schemeClr val="tx1">
                  <a:lumMod val="50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ea typeface="Open Sans"/>
                <a:cs typeface="Open Sans"/>
              </a:rPr>
              <a:t>Hospitalisations à domicile (HAD)</a:t>
            </a: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800">
                <a:solidFill>
                  <a:schemeClr val="tx1">
                    <a:lumMod val="50000"/>
                  </a:schemeClr>
                </a:solidFill>
                <a:ea typeface="Open Sans"/>
                <a:cs typeface="Open Sans"/>
              </a:rPr>
              <a:t>SMR</a:t>
            </a:r>
          </a:p>
          <a:p>
            <a:pPr>
              <a:defRPr/>
            </a:pPr>
            <a:endParaRPr lang="fr-FR" sz="800">
              <a:solidFill>
                <a:schemeClr val="tx1">
                  <a:lumMod val="50000"/>
                </a:schemeClr>
              </a:solidFill>
              <a:ea typeface="Open Sans"/>
              <a:cs typeface="Open San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785298C-2577-4251-7428-362E7250B44E}"/>
              </a:ext>
            </a:extLst>
          </p:cNvPr>
          <p:cNvSpPr txBox="1"/>
          <p:nvPr/>
        </p:nvSpPr>
        <p:spPr>
          <a:xfrm>
            <a:off x="9127757" y="2970181"/>
            <a:ext cx="2991313" cy="630942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 err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ViaTrajectoire</a:t>
            </a: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 = canal de demande unique – zéro papier !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Multiples habilitations selon profil (administratif, médical)</a:t>
            </a:r>
            <a:endParaRPr lang="fr-FR" sz="700" b="1">
              <a:solidFill>
                <a:schemeClr val="tx1">
                  <a:lumMod val="50000"/>
                </a:schemeClr>
              </a:solidFill>
              <a:latin typeface="Quicksand" pitchFamily="2" charset="0"/>
              <a:cs typeface="Aharoni" panose="02010803020104030203" pitchFamily="2" charset="-79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Réactivité pour donner une réponse aux demandeurs</a:t>
            </a:r>
            <a:endParaRPr lang="fr-FR" sz="700" b="1">
              <a:solidFill>
                <a:schemeClr val="tx1">
                  <a:lumMod val="50000"/>
                </a:schemeClr>
              </a:solidFill>
              <a:latin typeface="Quicksand" pitchFamily="2" charset="0"/>
              <a:cs typeface="Aharoni" panose="02010803020104030203" pitchFamily="2" charset="-79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7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Suivi en temps réel des demandes</a:t>
            </a:r>
            <a:endParaRPr lang="fr-FR" sz="700" b="1">
              <a:solidFill>
                <a:schemeClr val="tx1">
                  <a:lumMod val="50000"/>
                </a:schemeClr>
              </a:solidFill>
              <a:latin typeface="Quicksand" pitchFamily="2" charset="0"/>
              <a:cs typeface="Aharoni" panose="02010803020104030203" pitchFamily="2" charset="-79"/>
            </a:endParaRPr>
          </a:p>
          <a:p>
            <a:endParaRPr lang="fr-FR" sz="700" b="1">
              <a:solidFill>
                <a:schemeClr val="tx1">
                  <a:lumMod val="50000"/>
                </a:schemeClr>
              </a:solidFill>
              <a:latin typeface="Quicksand" pitchFamily="2" charset="0"/>
              <a:cs typeface="Aharoni" panose="02010803020104030203" pitchFamily="2" charset="-79"/>
            </a:endParaRPr>
          </a:p>
        </p:txBody>
      </p:sp>
      <p:sp>
        <p:nvSpPr>
          <p:cNvPr id="36" name="Google Shape;162;p17">
            <a:extLst>
              <a:ext uri="{FF2B5EF4-FFF2-40B4-BE49-F238E27FC236}">
                <a16:creationId xmlns:a16="http://schemas.microsoft.com/office/drawing/2014/main" id="{606F2971-ED4F-687A-80A7-48E80930ABA8}"/>
              </a:ext>
            </a:extLst>
          </p:cNvPr>
          <p:cNvSpPr txBox="1"/>
          <p:nvPr/>
        </p:nvSpPr>
        <p:spPr>
          <a:xfrm>
            <a:off x="416850" y="5361361"/>
            <a:ext cx="172516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fr-FR" sz="1000" b="1">
                <a:solidFill>
                  <a:srgbClr val="050000"/>
                </a:solidFill>
                <a:latin typeface="Quicksand"/>
                <a:ea typeface="Open Sans"/>
                <a:cs typeface="Open Sans"/>
              </a:rPr>
              <a:t>Médecins</a:t>
            </a:r>
            <a:endParaRPr lang="fr-FR">
              <a:solidFill>
                <a:srgbClr val="050000"/>
              </a:solidFill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182660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3C3044CB-9B5D-7906-4E53-B71647397379}"/>
              </a:ext>
            </a:extLst>
          </p:cNvPr>
          <p:cNvSpPr txBox="1"/>
          <p:nvPr/>
        </p:nvSpPr>
        <p:spPr>
          <a:xfrm>
            <a:off x="5543774" y="6138600"/>
            <a:ext cx="1498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r-FR" sz="3600" b="1">
              <a:solidFill>
                <a:schemeClr val="tx1">
                  <a:lumMod val="75000"/>
                  <a:lumOff val="25000"/>
                </a:schemeClr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D70F2D-1F76-4CF4-BD44-634AFED025C8}"/>
              </a:ext>
            </a:extLst>
          </p:cNvPr>
          <p:cNvSpPr/>
          <p:nvPr/>
        </p:nvSpPr>
        <p:spPr>
          <a:xfrm>
            <a:off x="52192" y="3775783"/>
            <a:ext cx="12087618" cy="1557923"/>
          </a:xfrm>
          <a:prstGeom prst="rect">
            <a:avLst/>
          </a:prstGeom>
          <a:solidFill>
            <a:srgbClr val="F0F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42619F-D6DA-CAA9-6A24-49C20BD489D2}"/>
              </a:ext>
            </a:extLst>
          </p:cNvPr>
          <p:cNvSpPr/>
          <p:nvPr/>
        </p:nvSpPr>
        <p:spPr>
          <a:xfrm>
            <a:off x="62630" y="1170493"/>
            <a:ext cx="12066741" cy="20798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Espace réservé pour une image  19" descr="Une image contenant horloge, dessin&#10;&#10;Description générée automatiquement">
            <a:extLst>
              <a:ext uri="{FF2B5EF4-FFF2-40B4-BE49-F238E27FC236}">
                <a16:creationId xmlns:a16="http://schemas.microsoft.com/office/drawing/2014/main" id="{0C21AD16-298C-00FD-D4E1-745140F45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673" y="1778769"/>
            <a:ext cx="594316" cy="594316"/>
          </a:xfrm>
          <a:prstGeom prst="rect">
            <a:avLst/>
          </a:prstGeom>
        </p:spPr>
      </p:pic>
      <p:pic>
        <p:nvPicPr>
          <p:cNvPr id="5" name="Espace réservé pour une image  24" descr="Une image contenant assis, pièce, horloge, signe&#10;&#10;Description générée automatiquement">
            <a:extLst>
              <a:ext uri="{FF2B5EF4-FFF2-40B4-BE49-F238E27FC236}">
                <a16:creationId xmlns:a16="http://schemas.microsoft.com/office/drawing/2014/main" id="{E5DFA1FE-6753-73EE-0FEA-2526CE4AC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671" y="4263537"/>
            <a:ext cx="603294" cy="603294"/>
          </a:xfrm>
          <a:prstGeom prst="rect">
            <a:avLst/>
          </a:prstGeom>
        </p:spPr>
      </p:pic>
      <p:sp>
        <p:nvSpPr>
          <p:cNvPr id="8" name="Google Shape;160;p17">
            <a:extLst>
              <a:ext uri="{FF2B5EF4-FFF2-40B4-BE49-F238E27FC236}">
                <a16:creationId xmlns:a16="http://schemas.microsoft.com/office/drawing/2014/main" id="{767A11FE-1BD2-0063-806E-DBB1B4AD5DBE}"/>
              </a:ext>
            </a:extLst>
          </p:cNvPr>
          <p:cNvSpPr txBox="1"/>
          <p:nvPr/>
        </p:nvSpPr>
        <p:spPr>
          <a:xfrm>
            <a:off x="764266" y="3985836"/>
            <a:ext cx="2345734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rgbClr val="98C221"/>
                </a:solidFill>
                <a:effectLst/>
                <a:uLnTx/>
                <a:uFillTx/>
                <a:latin typeface="Quicksand"/>
                <a:ea typeface="Open Sans"/>
                <a:cs typeface="Open Sans"/>
              </a:rPr>
              <a:t>Etablissements </a:t>
            </a:r>
            <a:r>
              <a:rPr lang="fr-FR" sz="1050" b="1">
                <a:solidFill>
                  <a:srgbClr val="98C221"/>
                </a:solidFill>
                <a:latin typeface="Quicksand"/>
                <a:ea typeface="Open Sans"/>
                <a:cs typeface="Open Sans"/>
              </a:rPr>
              <a:t>receveur</a:t>
            </a: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srgbClr val="98C22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Google Shape;159;p17">
            <a:extLst>
              <a:ext uri="{FF2B5EF4-FFF2-40B4-BE49-F238E27FC236}">
                <a16:creationId xmlns:a16="http://schemas.microsoft.com/office/drawing/2014/main" id="{F4427706-EF0D-926A-C1FB-BAC3F6D64809}"/>
              </a:ext>
            </a:extLst>
          </p:cNvPr>
          <p:cNvSpPr txBox="1"/>
          <p:nvPr/>
        </p:nvSpPr>
        <p:spPr>
          <a:xfrm>
            <a:off x="767194" y="1206277"/>
            <a:ext cx="1221784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00" b="1" err="1">
                <a:solidFill>
                  <a:srgbClr val="52646D"/>
                </a:solidFill>
                <a:latin typeface="Quicksand"/>
                <a:ea typeface="Open Sans"/>
                <a:cs typeface="Open Sans"/>
              </a:rPr>
              <a:t>Adresseurs</a:t>
            </a:r>
            <a:endParaRPr kumimoji="0" lang="fr-FR" sz="1100" b="1" i="0" u="none" strike="noStrike" kern="1200" cap="none" spc="0" normalizeH="0" baseline="0" noProof="0" err="1">
              <a:ln>
                <a:noFill/>
              </a:ln>
              <a:solidFill>
                <a:srgbClr val="52646D"/>
              </a:solidFill>
              <a:effectLst/>
              <a:uLnTx/>
              <a:uFillTx/>
              <a:latin typeface="Quicksand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BA5F572-D7C2-BAD8-E3A5-CD74CDCDAEC8}"/>
              </a:ext>
            </a:extLst>
          </p:cNvPr>
          <p:cNvSpPr txBox="1"/>
          <p:nvPr/>
        </p:nvSpPr>
        <p:spPr>
          <a:xfrm>
            <a:off x="2915924" y="772813"/>
            <a:ext cx="1512000" cy="338554"/>
          </a:xfrm>
          <a:prstGeom prst="homePlate">
            <a:avLst/>
          </a:prstGeom>
          <a:solidFill>
            <a:srgbClr val="38BADB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/>
                <a:cs typeface="Aharoni"/>
              </a:rPr>
              <a:t>Constitution dossier &amp; évaluation d'éligibilité</a:t>
            </a:r>
            <a:endParaRPr lang="fr-FR" sz="800" b="1">
              <a:solidFill>
                <a:schemeClr val="bg1"/>
              </a:solidFill>
              <a:latin typeface="Quicksand" pitchFamily="2" charset="0"/>
              <a:cs typeface="Aharoni" panose="02010803020104030203" pitchFamily="2" charset="-79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AA12010-A068-10AD-CA41-FB85654CBEC8}"/>
              </a:ext>
            </a:extLst>
          </p:cNvPr>
          <p:cNvSpPr txBox="1"/>
          <p:nvPr/>
        </p:nvSpPr>
        <p:spPr>
          <a:xfrm>
            <a:off x="4434363" y="711258"/>
            <a:ext cx="1512000" cy="461665"/>
          </a:xfrm>
          <a:prstGeom prst="homePlate">
            <a:avLst/>
          </a:prstGeom>
          <a:solidFill>
            <a:srgbClr val="38BADB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/>
                <a:cs typeface="Aharoni"/>
              </a:rPr>
              <a:t>Renseignement du formulaire d'adressage &amp; envoi de la demande</a:t>
            </a:r>
            <a:endParaRPr lang="fr-FR" sz="800" b="1">
              <a:solidFill>
                <a:schemeClr val="bg1"/>
              </a:solidFill>
              <a:latin typeface="Quicksand" pitchFamily="2" charset="0"/>
              <a:cs typeface="Aharoni" panose="02010803020104030203" pitchFamily="2" charset="-79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49A5767-2F61-DC4D-1A27-62F7132C4E26}"/>
              </a:ext>
            </a:extLst>
          </p:cNvPr>
          <p:cNvSpPr txBox="1"/>
          <p:nvPr/>
        </p:nvSpPr>
        <p:spPr>
          <a:xfrm>
            <a:off x="5957638" y="772813"/>
            <a:ext cx="1512000" cy="338554"/>
          </a:xfrm>
          <a:prstGeom prst="homePlate">
            <a:avLst/>
          </a:prstGeom>
          <a:solidFill>
            <a:srgbClr val="38BADB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/>
                <a:cs typeface="Aharoni"/>
              </a:rPr>
              <a:t>Etude de la demande &amp; réponse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28" name="Freeform 850">
            <a:extLst>
              <a:ext uri="{FF2B5EF4-FFF2-40B4-BE49-F238E27FC236}">
                <a16:creationId xmlns:a16="http://schemas.microsoft.com/office/drawing/2014/main" id="{5AC02EB5-CE32-5551-EC11-B539C9A2131C}"/>
              </a:ext>
            </a:extLst>
          </p:cNvPr>
          <p:cNvSpPr>
            <a:spLocks/>
          </p:cNvSpPr>
          <p:nvPr/>
        </p:nvSpPr>
        <p:spPr bwMode="auto">
          <a:xfrm>
            <a:off x="3522810" y="2061864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43" name="Freeform 850">
            <a:extLst>
              <a:ext uri="{FF2B5EF4-FFF2-40B4-BE49-F238E27FC236}">
                <a16:creationId xmlns:a16="http://schemas.microsoft.com/office/drawing/2014/main" id="{EADAB540-7A6E-F706-3200-CC214A03D24A}"/>
              </a:ext>
            </a:extLst>
          </p:cNvPr>
          <p:cNvSpPr>
            <a:spLocks/>
          </p:cNvSpPr>
          <p:nvPr/>
        </p:nvSpPr>
        <p:spPr bwMode="auto">
          <a:xfrm>
            <a:off x="8111550" y="4312208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44" name="TextBox 14">
            <a:extLst>
              <a:ext uri="{FF2B5EF4-FFF2-40B4-BE49-F238E27FC236}">
                <a16:creationId xmlns:a16="http://schemas.microsoft.com/office/drawing/2014/main" id="{03A00FD0-1F02-8A04-C156-8CF2262AEFF9}"/>
              </a:ext>
            </a:extLst>
          </p:cNvPr>
          <p:cNvSpPr txBox="1"/>
          <p:nvPr/>
        </p:nvSpPr>
        <p:spPr>
          <a:xfrm>
            <a:off x="419100" y="110444"/>
            <a:ext cx="10520920" cy="4247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38BADB"/>
                </a:solidFill>
                <a:effectLst/>
                <a:uLnTx/>
                <a:uFillTx/>
                <a:latin typeface="Quicksand"/>
              </a:rPr>
              <a:t>Les acteurs sur </a:t>
            </a:r>
            <a:r>
              <a:rPr kumimoji="0" lang="fr-FR" sz="2400" b="1" i="0" u="none" strike="noStrike" kern="1200" cap="none" spc="0" normalizeH="0" baseline="0" noProof="0" err="1">
                <a:ln>
                  <a:noFill/>
                </a:ln>
                <a:solidFill>
                  <a:srgbClr val="38BADB"/>
                </a:solidFill>
                <a:effectLst/>
                <a:uLnTx/>
                <a:uFillTx/>
                <a:latin typeface="Quicksand"/>
              </a:rPr>
              <a:t>ViaTrajectoire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38BADB"/>
                </a:solidFill>
                <a:effectLst/>
                <a:uLnTx/>
                <a:uFillTx/>
                <a:latin typeface="Quicksand"/>
              </a:rPr>
              <a:t> – module </a:t>
            </a:r>
            <a:r>
              <a:rPr lang="fr-FR" sz="2400" b="1">
                <a:solidFill>
                  <a:srgbClr val="38BADB"/>
                </a:solidFill>
                <a:latin typeface="Quicksand"/>
              </a:rPr>
              <a:t>TND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38BADB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F388C1E-CB0B-FDF9-567E-F5FE72D4B17D}"/>
              </a:ext>
            </a:extLst>
          </p:cNvPr>
          <p:cNvSpPr txBox="1"/>
          <p:nvPr/>
        </p:nvSpPr>
        <p:spPr>
          <a:xfrm>
            <a:off x="771526" y="4419002"/>
            <a:ext cx="1831831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Open Sans"/>
                <a:ea typeface="Open Sans"/>
                <a:cs typeface="Open Sans"/>
              </a:rPr>
              <a:t>PCO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000" i="1">
                <a:solidFill>
                  <a:schemeClr val="tx1">
                    <a:lumMod val="50000"/>
                  </a:schemeClr>
                </a:solidFill>
                <a:ea typeface="Open Sans"/>
                <a:cs typeface="Open Sans"/>
              </a:rPr>
              <a:t>Cf. annuaire des 14 PCO</a:t>
            </a:r>
            <a:r>
              <a:rPr lang="fr-FR" sz="1000">
                <a:solidFill>
                  <a:schemeClr val="tx1">
                    <a:lumMod val="50000"/>
                  </a:schemeClr>
                </a:solidFill>
                <a:ea typeface="Open Sans"/>
                <a:cs typeface="Open Sans"/>
              </a:rPr>
              <a:t>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5B6EB99-9C25-7689-FD3C-A0E1653E604C}"/>
              </a:ext>
            </a:extLst>
          </p:cNvPr>
          <p:cNvSpPr txBox="1"/>
          <p:nvPr/>
        </p:nvSpPr>
        <p:spPr>
          <a:xfrm>
            <a:off x="7504664" y="772813"/>
            <a:ext cx="1512000" cy="338554"/>
          </a:xfrm>
          <a:prstGeom prst="homePlate">
            <a:avLst/>
          </a:prstGeom>
          <a:solidFill>
            <a:srgbClr val="38BADB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/>
                <a:cs typeface="Aharoni"/>
              </a:rPr>
              <a:t>Déclaration entrée et sortie du dispositif</a:t>
            </a:r>
            <a:endParaRPr lang="fr-FR" sz="800" b="1">
              <a:solidFill>
                <a:schemeClr val="bg1"/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3C5BFC1C-9FEC-7702-BC63-564EBA7C5EF9}"/>
              </a:ext>
            </a:extLst>
          </p:cNvPr>
          <p:cNvSpPr txBox="1"/>
          <p:nvPr/>
        </p:nvSpPr>
        <p:spPr>
          <a:xfrm>
            <a:off x="758338" y="1770056"/>
            <a:ext cx="2259917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Wingdings"/>
              <a:buChar char="Ø"/>
              <a:defRPr/>
            </a:pPr>
            <a:r>
              <a:rPr lang="fr-FR" sz="1000">
                <a:solidFill>
                  <a:srgbClr val="3B3838"/>
                </a:solidFill>
                <a:latin typeface="Quicksand"/>
                <a:ea typeface="Open Sans"/>
                <a:cs typeface="Open Sans"/>
              </a:rPr>
              <a:t>Médecins généralistes libéraux</a:t>
            </a:r>
            <a:endParaRPr lang="fr-FR" sz="1000">
              <a:ea typeface="Open Sans"/>
              <a:cs typeface="Open Sans"/>
            </a:endParaRPr>
          </a:p>
          <a:p>
            <a:pPr marL="171450" indent="-171450">
              <a:buFont typeface="Wingdings"/>
              <a:buChar char="Ø"/>
              <a:defRPr/>
            </a:pPr>
            <a:r>
              <a:rPr lang="fr-FR" sz="1000">
                <a:solidFill>
                  <a:srgbClr val="3B3838"/>
                </a:solidFill>
                <a:latin typeface="Quicksand"/>
                <a:ea typeface="Open Sans"/>
                <a:cs typeface="Open Sans"/>
              </a:rPr>
              <a:t>Pédiatres libéraux hospitaliers</a:t>
            </a:r>
            <a:endParaRPr lang="fr-FR" sz="1000">
              <a:ea typeface="Open Sans"/>
              <a:cs typeface="Open Sans"/>
            </a:endParaRPr>
          </a:p>
          <a:p>
            <a:pPr marL="171450" indent="-171450">
              <a:buFont typeface="Wingdings"/>
              <a:buChar char="Ø"/>
              <a:defRPr/>
            </a:pPr>
            <a:r>
              <a:rPr lang="fr-FR" sz="1000">
                <a:solidFill>
                  <a:srgbClr val="3B3838"/>
                </a:solidFill>
                <a:latin typeface="Quicksand"/>
                <a:ea typeface="Open Sans"/>
                <a:cs typeface="Open Sans"/>
              </a:rPr>
              <a:t>Pédopsychiatres libéraux hospitaliers</a:t>
            </a:r>
            <a:endParaRPr lang="fr-FR" sz="1000">
              <a:ea typeface="Open Sans"/>
              <a:cs typeface="Open Sans"/>
            </a:endParaRPr>
          </a:p>
          <a:p>
            <a:pPr marL="171450" indent="-171450">
              <a:buFont typeface="Wingdings"/>
              <a:buChar char="Ø"/>
              <a:defRPr/>
            </a:pPr>
            <a:r>
              <a:rPr lang="fr-FR" sz="1000">
                <a:solidFill>
                  <a:srgbClr val="3B3838"/>
                </a:solidFill>
                <a:latin typeface="Quicksand"/>
                <a:ea typeface="Open Sans"/>
                <a:cs typeface="Open Sans"/>
              </a:rPr>
              <a:t>Médecins scolaires</a:t>
            </a:r>
            <a:endParaRPr lang="fr-FR" sz="1000">
              <a:ea typeface="Open Sans"/>
              <a:cs typeface="Open Sans"/>
            </a:endParaRPr>
          </a:p>
          <a:p>
            <a:pPr marL="171450" indent="-171450">
              <a:buFont typeface="Wingdings"/>
              <a:buChar char="Ø"/>
              <a:defRPr/>
            </a:pPr>
            <a:r>
              <a:rPr lang="fr-FR" sz="1000">
                <a:solidFill>
                  <a:srgbClr val="3B3838"/>
                </a:solidFill>
                <a:latin typeface="Quicksand"/>
                <a:ea typeface="Open Sans"/>
                <a:cs typeface="Open Sans"/>
              </a:rPr>
              <a:t>Médecins de PMI</a:t>
            </a:r>
            <a:endParaRPr lang="fr-FR" sz="1000">
              <a:ea typeface="Open Sans"/>
              <a:cs typeface="Open Sans"/>
            </a:endParaRPr>
          </a:p>
          <a:p>
            <a:pPr marL="171450" indent="-171450">
              <a:buFont typeface="Wingdings"/>
              <a:buChar char="Ø"/>
              <a:defRPr/>
            </a:pPr>
            <a:r>
              <a:rPr lang="fr-FR" sz="1000">
                <a:solidFill>
                  <a:srgbClr val="3B3838"/>
                </a:solidFill>
                <a:latin typeface="Quicksand"/>
                <a:ea typeface="Open Sans"/>
                <a:cs typeface="Open Sans"/>
              </a:rPr>
              <a:t>Médecins structures CAMSP</a:t>
            </a:r>
            <a:endParaRPr lang="fr-FR" sz="1000">
              <a:ea typeface="Open Sans"/>
              <a:cs typeface="Open Sans"/>
            </a:endParaRPr>
          </a:p>
          <a:p>
            <a:pPr marL="171450" indent="-171450">
              <a:buFont typeface="Wingdings"/>
              <a:buChar char="Ø"/>
              <a:defRPr/>
            </a:pPr>
            <a:r>
              <a:rPr lang="fr-FR" sz="1000">
                <a:solidFill>
                  <a:srgbClr val="3B3838"/>
                </a:solidFill>
                <a:latin typeface="Quicksand"/>
                <a:ea typeface="Open Sans"/>
                <a:cs typeface="Open Sans"/>
              </a:rPr>
              <a:t>Médecins structures CMPP </a:t>
            </a:r>
            <a:endParaRPr lang="fr-FR" sz="1000">
              <a:ea typeface="Open Sans"/>
              <a:cs typeface="Open Sans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  <a:tabLst/>
              <a:defRPr/>
            </a:pPr>
            <a:endParaRPr lang="fr-FR" sz="1000">
              <a:solidFill>
                <a:schemeClr val="tx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F0408CCB-EA7D-61DD-AEDA-55732DE8CE01}"/>
              </a:ext>
            </a:extLst>
          </p:cNvPr>
          <p:cNvCxnSpPr>
            <a:cxnSpLocks/>
          </p:cNvCxnSpPr>
          <p:nvPr/>
        </p:nvCxnSpPr>
        <p:spPr>
          <a:xfrm>
            <a:off x="4442583" y="1018332"/>
            <a:ext cx="21483" cy="5508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41F05DAC-72F6-7494-FB46-1CD42D57B79E}"/>
              </a:ext>
            </a:extLst>
          </p:cNvPr>
          <p:cNvCxnSpPr>
            <a:cxnSpLocks/>
          </p:cNvCxnSpPr>
          <p:nvPr/>
        </p:nvCxnSpPr>
        <p:spPr>
          <a:xfrm>
            <a:off x="5967590" y="995182"/>
            <a:ext cx="21483" cy="5544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1CE42A9C-0946-1C1A-1477-A6C07F1BCF17}"/>
              </a:ext>
            </a:extLst>
          </p:cNvPr>
          <p:cNvCxnSpPr>
            <a:cxnSpLocks/>
          </p:cNvCxnSpPr>
          <p:nvPr/>
        </p:nvCxnSpPr>
        <p:spPr>
          <a:xfrm>
            <a:off x="7500346" y="995182"/>
            <a:ext cx="21483" cy="5544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271A1D30-3C6D-4BFC-A87A-772BDBAD4664}"/>
              </a:ext>
            </a:extLst>
          </p:cNvPr>
          <p:cNvCxnSpPr>
            <a:cxnSpLocks/>
          </p:cNvCxnSpPr>
          <p:nvPr/>
        </p:nvCxnSpPr>
        <p:spPr>
          <a:xfrm>
            <a:off x="9112765" y="700832"/>
            <a:ext cx="21483" cy="583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ZoneTexte 75">
            <a:extLst>
              <a:ext uri="{FF2B5EF4-FFF2-40B4-BE49-F238E27FC236}">
                <a16:creationId xmlns:a16="http://schemas.microsoft.com/office/drawing/2014/main" id="{393BBC84-52FC-1ED9-930A-F62E48319BB9}"/>
              </a:ext>
            </a:extLst>
          </p:cNvPr>
          <p:cNvSpPr txBox="1"/>
          <p:nvPr/>
        </p:nvSpPr>
        <p:spPr>
          <a:xfrm>
            <a:off x="9873763" y="756453"/>
            <a:ext cx="1759437" cy="360000"/>
          </a:xfrm>
          <a:prstGeom prst="snipRoundRect">
            <a:avLst>
              <a:gd name="adj1" fmla="val 33536"/>
              <a:gd name="adj2" fmla="val 16667"/>
            </a:avLst>
          </a:prstGeom>
          <a:solidFill>
            <a:srgbClr val="0060A8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Messages clés à donner - AT</a:t>
            </a: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A2CC2497-F581-7ED1-EC83-6B1315E7C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0020" y="17119"/>
            <a:ext cx="1251980" cy="483720"/>
          </a:xfrm>
          <a:prstGeom prst="rect">
            <a:avLst/>
          </a:prstGeom>
        </p:spPr>
      </p:pic>
      <p:sp>
        <p:nvSpPr>
          <p:cNvPr id="79" name="Freeform 523">
            <a:extLst>
              <a:ext uri="{FF2B5EF4-FFF2-40B4-BE49-F238E27FC236}">
                <a16:creationId xmlns:a16="http://schemas.microsoft.com/office/drawing/2014/main" id="{879D8AD6-0646-D566-A0F1-2A345B4E359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499481" y="780090"/>
            <a:ext cx="322854" cy="324000"/>
          </a:xfrm>
          <a:custGeom>
            <a:avLst/>
            <a:gdLst>
              <a:gd name="T0" fmla="*/ 256 w 512"/>
              <a:gd name="T1" fmla="*/ 48 h 512"/>
              <a:gd name="T2" fmla="*/ 109 w 512"/>
              <a:gd name="T3" fmla="*/ 109 h 512"/>
              <a:gd name="T4" fmla="*/ 48 w 512"/>
              <a:gd name="T5" fmla="*/ 256 h 512"/>
              <a:gd name="T6" fmla="*/ 109 w 512"/>
              <a:gd name="T7" fmla="*/ 403 h 512"/>
              <a:gd name="T8" fmla="*/ 256 w 512"/>
              <a:gd name="T9" fmla="*/ 464 h 512"/>
              <a:gd name="T10" fmla="*/ 403 w 512"/>
              <a:gd name="T11" fmla="*/ 403 h 512"/>
              <a:gd name="T12" fmla="*/ 464 w 512"/>
              <a:gd name="T13" fmla="*/ 256 h 512"/>
              <a:gd name="T14" fmla="*/ 403 w 512"/>
              <a:gd name="T15" fmla="*/ 109 h 512"/>
              <a:gd name="T16" fmla="*/ 256 w 512"/>
              <a:gd name="T17" fmla="*/ 48 h 512"/>
              <a:gd name="T18" fmla="*/ 256 w 512"/>
              <a:gd name="T19" fmla="*/ 0 h 512"/>
              <a:gd name="T20" fmla="*/ 256 w 512"/>
              <a:gd name="T21" fmla="*/ 0 h 512"/>
              <a:gd name="T22" fmla="*/ 512 w 512"/>
              <a:gd name="T23" fmla="*/ 256 h 512"/>
              <a:gd name="T24" fmla="*/ 256 w 512"/>
              <a:gd name="T25" fmla="*/ 512 h 512"/>
              <a:gd name="T26" fmla="*/ 0 w 512"/>
              <a:gd name="T27" fmla="*/ 256 h 512"/>
              <a:gd name="T28" fmla="*/ 256 w 512"/>
              <a:gd name="T29" fmla="*/ 0 h 512"/>
              <a:gd name="T30" fmla="*/ 224 w 512"/>
              <a:gd name="T31" fmla="*/ 352 h 512"/>
              <a:gd name="T32" fmla="*/ 288 w 512"/>
              <a:gd name="T33" fmla="*/ 352 h 512"/>
              <a:gd name="T34" fmla="*/ 288 w 512"/>
              <a:gd name="T35" fmla="*/ 416 h 512"/>
              <a:gd name="T36" fmla="*/ 224 w 512"/>
              <a:gd name="T37" fmla="*/ 416 h 512"/>
              <a:gd name="T38" fmla="*/ 224 w 512"/>
              <a:gd name="T39" fmla="*/ 352 h 512"/>
              <a:gd name="T40" fmla="*/ 224 w 512"/>
              <a:gd name="T41" fmla="*/ 96 h 512"/>
              <a:gd name="T42" fmla="*/ 288 w 512"/>
              <a:gd name="T43" fmla="*/ 96 h 512"/>
              <a:gd name="T44" fmla="*/ 288 w 512"/>
              <a:gd name="T45" fmla="*/ 288 h 512"/>
              <a:gd name="T46" fmla="*/ 224 w 512"/>
              <a:gd name="T47" fmla="*/ 288 h 512"/>
              <a:gd name="T48" fmla="*/ 224 w 512"/>
              <a:gd name="T49" fmla="*/ 96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2" h="512">
                <a:moveTo>
                  <a:pt x="256" y="48"/>
                </a:moveTo>
                <a:cubicBezTo>
                  <a:pt x="200" y="48"/>
                  <a:pt x="148" y="70"/>
                  <a:pt x="109" y="109"/>
                </a:cubicBezTo>
                <a:cubicBezTo>
                  <a:pt x="70" y="148"/>
                  <a:pt x="48" y="200"/>
                  <a:pt x="48" y="256"/>
                </a:cubicBezTo>
                <a:cubicBezTo>
                  <a:pt x="48" y="312"/>
                  <a:pt x="70" y="364"/>
                  <a:pt x="109" y="403"/>
                </a:cubicBezTo>
                <a:cubicBezTo>
                  <a:pt x="148" y="442"/>
                  <a:pt x="200" y="464"/>
                  <a:pt x="256" y="464"/>
                </a:cubicBezTo>
                <a:cubicBezTo>
                  <a:pt x="312" y="464"/>
                  <a:pt x="364" y="442"/>
                  <a:pt x="403" y="403"/>
                </a:cubicBezTo>
                <a:cubicBezTo>
                  <a:pt x="442" y="364"/>
                  <a:pt x="464" y="312"/>
                  <a:pt x="464" y="256"/>
                </a:cubicBezTo>
                <a:cubicBezTo>
                  <a:pt x="464" y="200"/>
                  <a:pt x="442" y="148"/>
                  <a:pt x="403" y="109"/>
                </a:cubicBezTo>
                <a:cubicBezTo>
                  <a:pt x="364" y="70"/>
                  <a:pt x="312" y="48"/>
                  <a:pt x="256" y="48"/>
                </a:cubicBezTo>
                <a:close/>
                <a:moveTo>
                  <a:pt x="256" y="0"/>
                </a:moveTo>
                <a:cubicBezTo>
                  <a:pt x="256" y="0"/>
                  <a:pt x="256" y="0"/>
                  <a:pt x="256" y="0"/>
                </a:cubicBezTo>
                <a:cubicBezTo>
                  <a:pt x="397" y="0"/>
                  <a:pt x="512" y="115"/>
                  <a:pt x="512" y="256"/>
                </a:cubicBezTo>
                <a:cubicBezTo>
                  <a:pt x="512" y="397"/>
                  <a:pt x="397" y="512"/>
                  <a:pt x="256" y="512"/>
                </a:cubicBezTo>
                <a:cubicBezTo>
                  <a:pt x="115" y="512"/>
                  <a:pt x="0" y="397"/>
                  <a:pt x="0" y="256"/>
                </a:cubicBezTo>
                <a:cubicBezTo>
                  <a:pt x="0" y="115"/>
                  <a:pt x="115" y="0"/>
                  <a:pt x="256" y="0"/>
                </a:cubicBezTo>
                <a:close/>
                <a:moveTo>
                  <a:pt x="224" y="352"/>
                </a:moveTo>
                <a:cubicBezTo>
                  <a:pt x="288" y="352"/>
                  <a:pt x="288" y="352"/>
                  <a:pt x="288" y="352"/>
                </a:cubicBezTo>
                <a:cubicBezTo>
                  <a:pt x="288" y="416"/>
                  <a:pt x="288" y="416"/>
                  <a:pt x="288" y="416"/>
                </a:cubicBezTo>
                <a:cubicBezTo>
                  <a:pt x="224" y="416"/>
                  <a:pt x="224" y="416"/>
                  <a:pt x="224" y="416"/>
                </a:cubicBezTo>
                <a:lnTo>
                  <a:pt x="224" y="352"/>
                </a:lnTo>
                <a:close/>
                <a:moveTo>
                  <a:pt x="224" y="96"/>
                </a:moveTo>
                <a:cubicBezTo>
                  <a:pt x="288" y="96"/>
                  <a:pt x="288" y="96"/>
                  <a:pt x="288" y="96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24" y="288"/>
                  <a:pt x="224" y="288"/>
                  <a:pt x="224" y="288"/>
                </a:cubicBezTo>
                <a:lnTo>
                  <a:pt x="224" y="9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65BEB70E-A131-146C-93AB-31E0FDFB0ECA}"/>
              </a:ext>
            </a:extLst>
          </p:cNvPr>
          <p:cNvSpPr txBox="1"/>
          <p:nvPr/>
        </p:nvSpPr>
        <p:spPr>
          <a:xfrm>
            <a:off x="9127758" y="1503332"/>
            <a:ext cx="2991313" cy="86177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,Sans-Serif" panose="05000000000000000000" pitchFamily="2" charset="2"/>
              <a:buChar char="§"/>
            </a:pPr>
            <a:r>
              <a:rPr lang="fr-FR" sz="1000" b="1" err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ViaTrajectoire</a:t>
            </a:r>
            <a:r>
              <a:rPr lang="fr-FR" sz="10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 = canal de demande unique – zéro papier !</a:t>
            </a:r>
            <a:endParaRPr lang="en-US" sz="1000">
              <a:solidFill>
                <a:schemeClr val="tx1">
                  <a:lumMod val="50000"/>
                </a:schemeClr>
              </a:solidFill>
              <a:latin typeface="Quicksand"/>
              <a:cs typeface="Aharoni"/>
            </a:endParaRPr>
          </a:p>
          <a:p>
            <a:pPr marL="171450" indent="-171450">
              <a:buFont typeface="Wingdings,Sans-Serif" panose="05000000000000000000" pitchFamily="2" charset="2"/>
              <a:buChar char="§"/>
            </a:pPr>
            <a:r>
              <a:rPr lang="fr-FR" sz="10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Accès direct via </a:t>
            </a:r>
            <a:r>
              <a:rPr lang="fr-FR" sz="1000" b="1" err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AmeliPro</a:t>
            </a:r>
            <a:r>
              <a:rPr lang="fr-FR" sz="10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 à promouvoir</a:t>
            </a:r>
            <a:endParaRPr lang="en-US" sz="1000">
              <a:solidFill>
                <a:schemeClr val="tx1">
                  <a:lumMod val="50000"/>
                </a:schemeClr>
              </a:solidFill>
              <a:latin typeface="Quicksand"/>
              <a:cs typeface="Aharoni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Webinaires et documentation à disposition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Support utilisateur disponible - CDS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74A47374-D00D-11DB-65D1-E3EDF3AF7D1F}"/>
              </a:ext>
            </a:extLst>
          </p:cNvPr>
          <p:cNvSpPr txBox="1"/>
          <p:nvPr/>
        </p:nvSpPr>
        <p:spPr>
          <a:xfrm>
            <a:off x="9130732" y="4137522"/>
            <a:ext cx="2991313" cy="861774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Webinaire et documentation à disposition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Support utilisateur disponible - CDS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Bonnes pratiques : lire et répondre aux demandes sur VT, aller jusqu’au bout en l'entrée et la sortie du dispositif</a:t>
            </a:r>
          </a:p>
        </p:txBody>
      </p: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A92CDA6C-7E3F-4E6D-5CEA-0768A8D1E0E4}"/>
              </a:ext>
            </a:extLst>
          </p:cNvPr>
          <p:cNvCxnSpPr>
            <a:cxnSpLocks/>
          </p:cNvCxnSpPr>
          <p:nvPr/>
        </p:nvCxnSpPr>
        <p:spPr>
          <a:xfrm>
            <a:off x="2919359" y="1049021"/>
            <a:ext cx="21483" cy="547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850">
            <a:extLst>
              <a:ext uri="{FF2B5EF4-FFF2-40B4-BE49-F238E27FC236}">
                <a16:creationId xmlns:a16="http://schemas.microsoft.com/office/drawing/2014/main" id="{E281BC94-47D7-40ED-EFE6-9C43B5EF3FB9}"/>
              </a:ext>
            </a:extLst>
          </p:cNvPr>
          <p:cNvSpPr>
            <a:spLocks/>
          </p:cNvSpPr>
          <p:nvPr/>
        </p:nvSpPr>
        <p:spPr bwMode="auto">
          <a:xfrm>
            <a:off x="5048950" y="2072302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  <p:sp>
        <p:nvSpPr>
          <p:cNvPr id="13" name="Freeform 850">
            <a:extLst>
              <a:ext uri="{FF2B5EF4-FFF2-40B4-BE49-F238E27FC236}">
                <a16:creationId xmlns:a16="http://schemas.microsoft.com/office/drawing/2014/main" id="{CABC43CB-7885-58BB-7BCF-65EDED4905EC}"/>
              </a:ext>
            </a:extLst>
          </p:cNvPr>
          <p:cNvSpPr>
            <a:spLocks/>
          </p:cNvSpPr>
          <p:nvPr/>
        </p:nvSpPr>
        <p:spPr bwMode="auto">
          <a:xfrm>
            <a:off x="6572068" y="4309509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7039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5529F19-0FFE-C633-36E5-3899D7F73B3A}"/>
              </a:ext>
            </a:extLst>
          </p:cNvPr>
          <p:cNvSpPr txBox="1"/>
          <p:nvPr/>
        </p:nvSpPr>
        <p:spPr>
          <a:xfrm>
            <a:off x="5522897" y="6211669"/>
            <a:ext cx="1498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r-FR" sz="3600" b="1">
              <a:solidFill>
                <a:schemeClr val="tx1">
                  <a:lumMod val="75000"/>
                  <a:lumOff val="25000"/>
                </a:schemeClr>
              </a:solidFill>
              <a:latin typeface="Quicksan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B3C72A-BF41-5234-997F-D1DE611315CB}"/>
              </a:ext>
            </a:extLst>
          </p:cNvPr>
          <p:cNvSpPr/>
          <p:nvPr/>
        </p:nvSpPr>
        <p:spPr>
          <a:xfrm>
            <a:off x="0" y="2359389"/>
            <a:ext cx="12143154" cy="1089268"/>
          </a:xfrm>
          <a:prstGeom prst="rect">
            <a:avLst/>
          </a:prstGeom>
          <a:solidFill>
            <a:srgbClr val="DD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Quicksand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57166E-BD11-8C7C-4AEB-2E54E3E7930B}"/>
              </a:ext>
            </a:extLst>
          </p:cNvPr>
          <p:cNvSpPr/>
          <p:nvPr/>
        </p:nvSpPr>
        <p:spPr>
          <a:xfrm>
            <a:off x="0" y="3659496"/>
            <a:ext cx="12133385" cy="1890345"/>
          </a:xfrm>
          <a:prstGeom prst="rect">
            <a:avLst/>
          </a:prstGeom>
          <a:solidFill>
            <a:srgbClr val="FCE9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Quicksand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A6BF2A-E595-2FB8-453D-E3481DC4B746}"/>
              </a:ext>
            </a:extLst>
          </p:cNvPr>
          <p:cNvSpPr/>
          <p:nvPr/>
        </p:nvSpPr>
        <p:spPr>
          <a:xfrm>
            <a:off x="0" y="1264436"/>
            <a:ext cx="12192000" cy="952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>
              <a:latin typeface="Quicksand"/>
            </a:endParaRPr>
          </a:p>
          <a:p>
            <a:pPr algn="ctr"/>
            <a:endParaRPr lang="fr-FR">
              <a:latin typeface="Quicksand"/>
              <a:ea typeface="Open Sans"/>
              <a:cs typeface="Open Sans"/>
            </a:endParaRPr>
          </a:p>
          <a:p>
            <a:pPr algn="ctr"/>
            <a:endParaRPr lang="fr-FR">
              <a:latin typeface="Quicksand"/>
              <a:ea typeface="Open Sans"/>
              <a:cs typeface="Open Sans"/>
            </a:endParaRPr>
          </a:p>
        </p:txBody>
      </p:sp>
      <p:sp>
        <p:nvSpPr>
          <p:cNvPr id="29" name="Google Shape;161;p17">
            <a:extLst>
              <a:ext uri="{FF2B5EF4-FFF2-40B4-BE49-F238E27FC236}">
                <a16:creationId xmlns:a16="http://schemas.microsoft.com/office/drawing/2014/main" id="{6540E121-65F4-B3EF-E6A9-4A45B87770BC}"/>
              </a:ext>
            </a:extLst>
          </p:cNvPr>
          <p:cNvSpPr txBox="1"/>
          <p:nvPr/>
        </p:nvSpPr>
        <p:spPr>
          <a:xfrm>
            <a:off x="867594" y="4281834"/>
            <a:ext cx="1549514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ED6C4D"/>
                </a:solidFill>
                <a:effectLst/>
                <a:uLnTx/>
                <a:uFillTx/>
                <a:latin typeface="Quicksand"/>
                <a:ea typeface="Open Sans" panose="020B0606030504020204" pitchFamily="34" charset="0"/>
                <a:cs typeface="Open Sans" panose="020B0606030504020204" pitchFamily="34" charset="0"/>
              </a:rPr>
              <a:t>Médecins de ville</a:t>
            </a:r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srgbClr val="ED6C4D"/>
              </a:solidFill>
              <a:effectLst/>
              <a:uLnTx/>
              <a:uFillTx/>
              <a:latin typeface="Quicksand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Google Shape;162;p17">
            <a:extLst>
              <a:ext uri="{FF2B5EF4-FFF2-40B4-BE49-F238E27FC236}">
                <a16:creationId xmlns:a16="http://schemas.microsoft.com/office/drawing/2014/main" id="{560B8DC3-E6D0-E57D-EEAD-A0C0F5C3CADC}"/>
              </a:ext>
            </a:extLst>
          </p:cNvPr>
          <p:cNvSpPr txBox="1"/>
          <p:nvPr/>
        </p:nvSpPr>
        <p:spPr>
          <a:xfrm>
            <a:off x="750624" y="1335460"/>
            <a:ext cx="1979159" cy="497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fr-FR" sz="1000" b="1">
                <a:solidFill>
                  <a:srgbClr val="00B050"/>
                </a:solidFill>
                <a:latin typeface="Quicksand"/>
                <a:ea typeface="Open Sans"/>
                <a:cs typeface="Open Sans"/>
              </a:rPr>
              <a:t>Établissements Prescripteurs formés au module HNP</a:t>
            </a:r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Quicksand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Freeform 850">
            <a:extLst>
              <a:ext uri="{FF2B5EF4-FFF2-40B4-BE49-F238E27FC236}">
                <a16:creationId xmlns:a16="http://schemas.microsoft.com/office/drawing/2014/main" id="{B8A5CEF5-3210-9EE3-D722-C9F2C31C5D50}"/>
              </a:ext>
            </a:extLst>
          </p:cNvPr>
          <p:cNvSpPr>
            <a:spLocks/>
          </p:cNvSpPr>
          <p:nvPr/>
        </p:nvSpPr>
        <p:spPr bwMode="auto">
          <a:xfrm>
            <a:off x="3522810" y="1519069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  <a:latin typeface="Quicksand"/>
            </a:endParaRPr>
          </a:p>
        </p:txBody>
      </p:sp>
      <p:sp>
        <p:nvSpPr>
          <p:cNvPr id="45" name="Freeform 850">
            <a:extLst>
              <a:ext uri="{FF2B5EF4-FFF2-40B4-BE49-F238E27FC236}">
                <a16:creationId xmlns:a16="http://schemas.microsoft.com/office/drawing/2014/main" id="{9770D26D-A944-76D4-A5A7-FB0C310E1A14}"/>
              </a:ext>
            </a:extLst>
          </p:cNvPr>
          <p:cNvSpPr>
            <a:spLocks/>
          </p:cNvSpPr>
          <p:nvPr/>
        </p:nvSpPr>
        <p:spPr bwMode="auto">
          <a:xfrm>
            <a:off x="3522810" y="4291636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  <a:latin typeface="Quicksand"/>
            </a:endParaRPr>
          </a:p>
        </p:txBody>
      </p:sp>
      <p:sp>
        <p:nvSpPr>
          <p:cNvPr id="49" name="Freeform 850">
            <a:extLst>
              <a:ext uri="{FF2B5EF4-FFF2-40B4-BE49-F238E27FC236}">
                <a16:creationId xmlns:a16="http://schemas.microsoft.com/office/drawing/2014/main" id="{C5F50C12-AA55-E479-D01F-CDFBA4F31AA4}"/>
              </a:ext>
            </a:extLst>
          </p:cNvPr>
          <p:cNvSpPr>
            <a:spLocks/>
          </p:cNvSpPr>
          <p:nvPr/>
        </p:nvSpPr>
        <p:spPr bwMode="auto">
          <a:xfrm>
            <a:off x="5910710" y="4360020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  <a:latin typeface="Quicksand"/>
            </a:endParaRPr>
          </a:p>
        </p:txBody>
      </p:sp>
      <p:sp>
        <p:nvSpPr>
          <p:cNvPr id="55" name="Freeform 850">
            <a:extLst>
              <a:ext uri="{FF2B5EF4-FFF2-40B4-BE49-F238E27FC236}">
                <a16:creationId xmlns:a16="http://schemas.microsoft.com/office/drawing/2014/main" id="{DBBED09C-2FDE-3B18-483A-589FD9D30F11}"/>
              </a:ext>
            </a:extLst>
          </p:cNvPr>
          <p:cNvSpPr>
            <a:spLocks/>
          </p:cNvSpPr>
          <p:nvPr/>
        </p:nvSpPr>
        <p:spPr bwMode="auto">
          <a:xfrm>
            <a:off x="7746601" y="2753590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  <a:latin typeface="Quicksand"/>
            </a:endParaRPr>
          </a:p>
        </p:txBody>
      </p:sp>
      <p:sp>
        <p:nvSpPr>
          <p:cNvPr id="63" name="TextBox 14">
            <a:extLst>
              <a:ext uri="{FF2B5EF4-FFF2-40B4-BE49-F238E27FC236}">
                <a16:creationId xmlns:a16="http://schemas.microsoft.com/office/drawing/2014/main" id="{6FC5361B-C2B4-3953-FECD-44A39F5254D4}"/>
              </a:ext>
            </a:extLst>
          </p:cNvPr>
          <p:cNvSpPr txBox="1"/>
          <p:nvPr/>
        </p:nvSpPr>
        <p:spPr>
          <a:xfrm>
            <a:off x="419100" y="110444"/>
            <a:ext cx="10520920" cy="4247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38BADB"/>
                </a:solidFill>
                <a:effectLst/>
                <a:uLnTx/>
                <a:uFillTx/>
                <a:latin typeface="Quicksand"/>
              </a:rPr>
              <a:t>Les acteurs sur </a:t>
            </a:r>
            <a:r>
              <a:rPr kumimoji="0" lang="fr-FR" sz="2400" b="1" i="0" u="none" strike="noStrike" kern="1200" cap="none" spc="0" normalizeH="0" baseline="0" noProof="0" err="1">
                <a:ln>
                  <a:noFill/>
                </a:ln>
                <a:solidFill>
                  <a:srgbClr val="38BADB"/>
                </a:solidFill>
                <a:effectLst/>
                <a:uLnTx/>
                <a:uFillTx/>
                <a:latin typeface="Quicksand"/>
              </a:rPr>
              <a:t>ViaTrajectoire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38BADB"/>
                </a:solidFill>
                <a:effectLst/>
                <a:uLnTx/>
                <a:uFillTx/>
                <a:latin typeface="Quicksand"/>
              </a:rPr>
              <a:t> – module </a:t>
            </a:r>
            <a:r>
              <a:rPr lang="fr-FR" sz="2400" b="1">
                <a:solidFill>
                  <a:srgbClr val="38BADB"/>
                </a:solidFill>
                <a:latin typeface="Quicksand"/>
              </a:rPr>
              <a:t>HNP 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38BADB"/>
              </a:solidFill>
              <a:effectLst/>
              <a:uLnTx/>
              <a:uFillTx/>
              <a:latin typeface="Quicksand"/>
            </a:endParaRPr>
          </a:p>
        </p:txBody>
      </p: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2B42651F-7BC1-BFC9-7B89-F65C92DAF24E}"/>
              </a:ext>
            </a:extLst>
          </p:cNvPr>
          <p:cNvCxnSpPr>
            <a:cxnSpLocks/>
          </p:cNvCxnSpPr>
          <p:nvPr/>
        </p:nvCxnSpPr>
        <p:spPr>
          <a:xfrm>
            <a:off x="4626860" y="1110939"/>
            <a:ext cx="21483" cy="5508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>
            <a:extLst>
              <a:ext uri="{FF2B5EF4-FFF2-40B4-BE49-F238E27FC236}">
                <a16:creationId xmlns:a16="http://schemas.microsoft.com/office/drawing/2014/main" id="{997D43D2-AB92-A1CE-94C9-6A43A84473B5}"/>
              </a:ext>
            </a:extLst>
          </p:cNvPr>
          <p:cNvCxnSpPr>
            <a:cxnSpLocks/>
          </p:cNvCxnSpPr>
          <p:nvPr/>
        </p:nvCxnSpPr>
        <p:spPr>
          <a:xfrm>
            <a:off x="6913867" y="1058482"/>
            <a:ext cx="21483" cy="5544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>
            <a:extLst>
              <a:ext uri="{FF2B5EF4-FFF2-40B4-BE49-F238E27FC236}">
                <a16:creationId xmlns:a16="http://schemas.microsoft.com/office/drawing/2014/main" id="{99403F13-C8C6-75AF-4041-2D0F919619C4}"/>
              </a:ext>
            </a:extLst>
          </p:cNvPr>
          <p:cNvCxnSpPr>
            <a:cxnSpLocks/>
          </p:cNvCxnSpPr>
          <p:nvPr/>
        </p:nvCxnSpPr>
        <p:spPr>
          <a:xfrm>
            <a:off x="9039696" y="773901"/>
            <a:ext cx="21483" cy="583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ZoneTexte 106">
            <a:extLst>
              <a:ext uri="{FF2B5EF4-FFF2-40B4-BE49-F238E27FC236}">
                <a16:creationId xmlns:a16="http://schemas.microsoft.com/office/drawing/2014/main" id="{F621088C-F7A8-B585-BA12-D1A15C168345}"/>
              </a:ext>
            </a:extLst>
          </p:cNvPr>
          <p:cNvSpPr txBox="1"/>
          <p:nvPr/>
        </p:nvSpPr>
        <p:spPr>
          <a:xfrm>
            <a:off x="9873763" y="756453"/>
            <a:ext cx="1759437" cy="360000"/>
          </a:xfrm>
          <a:prstGeom prst="snipRoundRect">
            <a:avLst>
              <a:gd name="adj1" fmla="val 33536"/>
              <a:gd name="adj2" fmla="val 16667"/>
            </a:avLst>
          </a:prstGeom>
          <a:solidFill>
            <a:srgbClr val="0060A8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Messages clés à donner - AT</a:t>
            </a:r>
          </a:p>
        </p:txBody>
      </p:sp>
      <p:pic>
        <p:nvPicPr>
          <p:cNvPr id="109" name="Image 108">
            <a:extLst>
              <a:ext uri="{FF2B5EF4-FFF2-40B4-BE49-F238E27FC236}">
                <a16:creationId xmlns:a16="http://schemas.microsoft.com/office/drawing/2014/main" id="{15FD5FCD-A84D-63DD-235E-2B3242B1E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0020" y="17119"/>
            <a:ext cx="1251980" cy="483720"/>
          </a:xfrm>
          <a:prstGeom prst="rect">
            <a:avLst/>
          </a:prstGeom>
        </p:spPr>
      </p:pic>
      <p:sp>
        <p:nvSpPr>
          <p:cNvPr id="111" name="Freeform 523">
            <a:extLst>
              <a:ext uri="{FF2B5EF4-FFF2-40B4-BE49-F238E27FC236}">
                <a16:creationId xmlns:a16="http://schemas.microsoft.com/office/drawing/2014/main" id="{4DAA3157-9678-1135-60C3-3F24DBE4214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499481" y="780090"/>
            <a:ext cx="322854" cy="324000"/>
          </a:xfrm>
          <a:custGeom>
            <a:avLst/>
            <a:gdLst>
              <a:gd name="T0" fmla="*/ 256 w 512"/>
              <a:gd name="T1" fmla="*/ 48 h 512"/>
              <a:gd name="T2" fmla="*/ 109 w 512"/>
              <a:gd name="T3" fmla="*/ 109 h 512"/>
              <a:gd name="T4" fmla="*/ 48 w 512"/>
              <a:gd name="T5" fmla="*/ 256 h 512"/>
              <a:gd name="T6" fmla="*/ 109 w 512"/>
              <a:gd name="T7" fmla="*/ 403 h 512"/>
              <a:gd name="T8" fmla="*/ 256 w 512"/>
              <a:gd name="T9" fmla="*/ 464 h 512"/>
              <a:gd name="T10" fmla="*/ 403 w 512"/>
              <a:gd name="T11" fmla="*/ 403 h 512"/>
              <a:gd name="T12" fmla="*/ 464 w 512"/>
              <a:gd name="T13" fmla="*/ 256 h 512"/>
              <a:gd name="T14" fmla="*/ 403 w 512"/>
              <a:gd name="T15" fmla="*/ 109 h 512"/>
              <a:gd name="T16" fmla="*/ 256 w 512"/>
              <a:gd name="T17" fmla="*/ 48 h 512"/>
              <a:gd name="T18" fmla="*/ 256 w 512"/>
              <a:gd name="T19" fmla="*/ 0 h 512"/>
              <a:gd name="T20" fmla="*/ 256 w 512"/>
              <a:gd name="T21" fmla="*/ 0 h 512"/>
              <a:gd name="T22" fmla="*/ 512 w 512"/>
              <a:gd name="T23" fmla="*/ 256 h 512"/>
              <a:gd name="T24" fmla="*/ 256 w 512"/>
              <a:gd name="T25" fmla="*/ 512 h 512"/>
              <a:gd name="T26" fmla="*/ 0 w 512"/>
              <a:gd name="T27" fmla="*/ 256 h 512"/>
              <a:gd name="T28" fmla="*/ 256 w 512"/>
              <a:gd name="T29" fmla="*/ 0 h 512"/>
              <a:gd name="T30" fmla="*/ 224 w 512"/>
              <a:gd name="T31" fmla="*/ 352 h 512"/>
              <a:gd name="T32" fmla="*/ 288 w 512"/>
              <a:gd name="T33" fmla="*/ 352 h 512"/>
              <a:gd name="T34" fmla="*/ 288 w 512"/>
              <a:gd name="T35" fmla="*/ 416 h 512"/>
              <a:gd name="T36" fmla="*/ 224 w 512"/>
              <a:gd name="T37" fmla="*/ 416 h 512"/>
              <a:gd name="T38" fmla="*/ 224 w 512"/>
              <a:gd name="T39" fmla="*/ 352 h 512"/>
              <a:gd name="T40" fmla="*/ 224 w 512"/>
              <a:gd name="T41" fmla="*/ 96 h 512"/>
              <a:gd name="T42" fmla="*/ 288 w 512"/>
              <a:gd name="T43" fmla="*/ 96 h 512"/>
              <a:gd name="T44" fmla="*/ 288 w 512"/>
              <a:gd name="T45" fmla="*/ 288 h 512"/>
              <a:gd name="T46" fmla="*/ 224 w 512"/>
              <a:gd name="T47" fmla="*/ 288 h 512"/>
              <a:gd name="T48" fmla="*/ 224 w 512"/>
              <a:gd name="T49" fmla="*/ 96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2" h="512">
                <a:moveTo>
                  <a:pt x="256" y="48"/>
                </a:moveTo>
                <a:cubicBezTo>
                  <a:pt x="200" y="48"/>
                  <a:pt x="148" y="70"/>
                  <a:pt x="109" y="109"/>
                </a:cubicBezTo>
                <a:cubicBezTo>
                  <a:pt x="70" y="148"/>
                  <a:pt x="48" y="200"/>
                  <a:pt x="48" y="256"/>
                </a:cubicBezTo>
                <a:cubicBezTo>
                  <a:pt x="48" y="312"/>
                  <a:pt x="70" y="364"/>
                  <a:pt x="109" y="403"/>
                </a:cubicBezTo>
                <a:cubicBezTo>
                  <a:pt x="148" y="442"/>
                  <a:pt x="200" y="464"/>
                  <a:pt x="256" y="464"/>
                </a:cubicBezTo>
                <a:cubicBezTo>
                  <a:pt x="312" y="464"/>
                  <a:pt x="364" y="442"/>
                  <a:pt x="403" y="403"/>
                </a:cubicBezTo>
                <a:cubicBezTo>
                  <a:pt x="442" y="364"/>
                  <a:pt x="464" y="312"/>
                  <a:pt x="464" y="256"/>
                </a:cubicBezTo>
                <a:cubicBezTo>
                  <a:pt x="464" y="200"/>
                  <a:pt x="442" y="148"/>
                  <a:pt x="403" y="109"/>
                </a:cubicBezTo>
                <a:cubicBezTo>
                  <a:pt x="364" y="70"/>
                  <a:pt x="312" y="48"/>
                  <a:pt x="256" y="48"/>
                </a:cubicBezTo>
                <a:close/>
                <a:moveTo>
                  <a:pt x="256" y="0"/>
                </a:moveTo>
                <a:cubicBezTo>
                  <a:pt x="256" y="0"/>
                  <a:pt x="256" y="0"/>
                  <a:pt x="256" y="0"/>
                </a:cubicBezTo>
                <a:cubicBezTo>
                  <a:pt x="397" y="0"/>
                  <a:pt x="512" y="115"/>
                  <a:pt x="512" y="256"/>
                </a:cubicBezTo>
                <a:cubicBezTo>
                  <a:pt x="512" y="397"/>
                  <a:pt x="397" y="512"/>
                  <a:pt x="256" y="512"/>
                </a:cubicBezTo>
                <a:cubicBezTo>
                  <a:pt x="115" y="512"/>
                  <a:pt x="0" y="397"/>
                  <a:pt x="0" y="256"/>
                </a:cubicBezTo>
                <a:cubicBezTo>
                  <a:pt x="0" y="115"/>
                  <a:pt x="115" y="0"/>
                  <a:pt x="256" y="0"/>
                </a:cubicBezTo>
                <a:close/>
                <a:moveTo>
                  <a:pt x="224" y="352"/>
                </a:moveTo>
                <a:cubicBezTo>
                  <a:pt x="288" y="352"/>
                  <a:pt x="288" y="352"/>
                  <a:pt x="288" y="352"/>
                </a:cubicBezTo>
                <a:cubicBezTo>
                  <a:pt x="288" y="416"/>
                  <a:pt x="288" y="416"/>
                  <a:pt x="288" y="416"/>
                </a:cubicBezTo>
                <a:cubicBezTo>
                  <a:pt x="224" y="416"/>
                  <a:pt x="224" y="416"/>
                  <a:pt x="224" y="416"/>
                </a:cubicBezTo>
                <a:lnTo>
                  <a:pt x="224" y="352"/>
                </a:lnTo>
                <a:close/>
                <a:moveTo>
                  <a:pt x="224" y="96"/>
                </a:moveTo>
                <a:cubicBezTo>
                  <a:pt x="288" y="96"/>
                  <a:pt x="288" y="96"/>
                  <a:pt x="288" y="96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24" y="288"/>
                  <a:pt x="224" y="288"/>
                  <a:pt x="224" y="288"/>
                </a:cubicBezTo>
                <a:lnTo>
                  <a:pt x="224" y="9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  <a:latin typeface="Quicksand"/>
            </a:endParaRP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76A5C6C6-F03D-6FA3-F68B-84DA1C355ECF}"/>
              </a:ext>
            </a:extLst>
          </p:cNvPr>
          <p:cNvSpPr txBox="1"/>
          <p:nvPr/>
        </p:nvSpPr>
        <p:spPr>
          <a:xfrm>
            <a:off x="9117989" y="3815520"/>
            <a:ext cx="2991313" cy="1585049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endParaRPr lang="fr-FR" sz="700">
              <a:solidFill>
                <a:schemeClr val="tx1">
                  <a:lumMod val="50000"/>
                </a:schemeClr>
              </a:solidFill>
              <a:latin typeface="Quicksand"/>
              <a:cs typeface="Aharoni"/>
            </a:endParaRPr>
          </a:p>
          <a:p>
            <a:pPr marL="171450" indent="-171450">
              <a:buFont typeface="Wingdings,Sans-Serif" panose="05000000000000000000" pitchFamily="2" charset="2"/>
              <a:buChar char="§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Expérimental en Occitanie sur 4 départements 11 -31 –34 –66</a:t>
            </a:r>
          </a:p>
          <a:p>
            <a:pPr marL="171450" indent="-171450">
              <a:buFont typeface="Wingdings,Sans-Serif" panose="05000000000000000000" pitchFamily="2" charset="2"/>
              <a:buChar char="§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Accompagnement ORU via les coordonnateurs </a:t>
            </a:r>
          </a:p>
          <a:p>
            <a:pPr marL="171450" indent="-171450">
              <a:buFont typeface="Wingdings,Sans-Serif" panose="05000000000000000000" pitchFamily="2" charset="2"/>
              <a:buChar char="§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Accompagnement via les CPAM départementales</a:t>
            </a:r>
          </a:p>
          <a:p>
            <a:pPr marL="171450" indent="-171450">
              <a:buFont typeface="Wingdings,Sans-Serif" panose="05000000000000000000" pitchFamily="2" charset="2"/>
              <a:buChar char="§"/>
            </a:pPr>
            <a:endParaRPr lang="fr-FR" sz="1000">
              <a:solidFill>
                <a:schemeClr val="tx1">
                  <a:lumMod val="50000"/>
                </a:schemeClr>
              </a:solidFill>
              <a:latin typeface="Quicksand"/>
              <a:cs typeface="Aharoni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Accès direct via </a:t>
            </a:r>
            <a:r>
              <a:rPr lang="fr-FR" sz="1000" err="1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AmeliPro</a:t>
            </a: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 à promouvoir</a:t>
            </a:r>
            <a:endParaRPr lang="fr-FR" sz="1000">
              <a:solidFill>
                <a:schemeClr val="tx1">
                  <a:lumMod val="50000"/>
                </a:schemeClr>
              </a:solidFill>
              <a:latin typeface="Quicksand"/>
              <a:ea typeface="Open Sans"/>
              <a:cs typeface="Open Sans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Flyer VT Médecin de Ville pour les acculturer et montrer avantages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Support utilisateur disponible - CDS</a:t>
            </a:r>
          </a:p>
        </p:txBody>
      </p:sp>
      <p:cxnSp>
        <p:nvCxnSpPr>
          <p:cNvPr id="123" name="Connecteur droit 122">
            <a:extLst>
              <a:ext uri="{FF2B5EF4-FFF2-40B4-BE49-F238E27FC236}">
                <a16:creationId xmlns:a16="http://schemas.microsoft.com/office/drawing/2014/main" id="{F262C6BD-F684-CD4F-8B96-B32E7F524DD5}"/>
              </a:ext>
            </a:extLst>
          </p:cNvPr>
          <p:cNvCxnSpPr>
            <a:cxnSpLocks/>
          </p:cNvCxnSpPr>
          <p:nvPr/>
        </p:nvCxnSpPr>
        <p:spPr>
          <a:xfrm>
            <a:off x="2898482" y="1122090"/>
            <a:ext cx="21483" cy="547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5" name="Espace réservé pour une image  19" descr="Une image contenant horloge, dessin&#10;&#10;Description générée automatiquement">
            <a:extLst>
              <a:ext uri="{FF2B5EF4-FFF2-40B4-BE49-F238E27FC236}">
                <a16:creationId xmlns:a16="http://schemas.microsoft.com/office/drawing/2014/main" id="{6ABB0424-B85F-23AD-416D-21784EB22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796" y="4214520"/>
            <a:ext cx="594316" cy="594316"/>
          </a:xfrm>
          <a:prstGeom prst="rect">
            <a:avLst/>
          </a:prstGeom>
        </p:spPr>
      </p:pic>
      <p:sp>
        <p:nvSpPr>
          <p:cNvPr id="127" name="ZoneTexte 126">
            <a:extLst>
              <a:ext uri="{FF2B5EF4-FFF2-40B4-BE49-F238E27FC236}">
                <a16:creationId xmlns:a16="http://schemas.microsoft.com/office/drawing/2014/main" id="{ED0D61F5-86F7-B4A6-AE08-3EF99D564F79}"/>
              </a:ext>
            </a:extLst>
          </p:cNvPr>
          <p:cNvSpPr txBox="1"/>
          <p:nvPr/>
        </p:nvSpPr>
        <p:spPr>
          <a:xfrm>
            <a:off x="5049099" y="821660"/>
            <a:ext cx="1512000" cy="338554"/>
          </a:xfrm>
          <a:prstGeom prst="homePlate">
            <a:avLst/>
          </a:prstGeom>
          <a:solidFill>
            <a:srgbClr val="38BADB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/>
                <a:cs typeface="Aharoni"/>
              </a:rPr>
              <a:t>Rédiger et envoyer  la demande </a:t>
            </a:r>
          </a:p>
        </p:txBody>
      </p:sp>
      <p:sp>
        <p:nvSpPr>
          <p:cNvPr id="129" name="ZoneTexte 128">
            <a:extLst>
              <a:ext uri="{FF2B5EF4-FFF2-40B4-BE49-F238E27FC236}">
                <a16:creationId xmlns:a16="http://schemas.microsoft.com/office/drawing/2014/main" id="{C1E91AD0-F95F-7012-E05F-E41801C9D4E0}"/>
              </a:ext>
            </a:extLst>
          </p:cNvPr>
          <p:cNvSpPr txBox="1"/>
          <p:nvPr/>
        </p:nvSpPr>
        <p:spPr>
          <a:xfrm>
            <a:off x="7133433" y="892984"/>
            <a:ext cx="1512000" cy="215444"/>
          </a:xfrm>
          <a:prstGeom prst="homePlate">
            <a:avLst/>
          </a:prstGeom>
          <a:solidFill>
            <a:srgbClr val="38BADB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/>
                <a:cs typeface="Aharoni"/>
              </a:rPr>
              <a:t>Répondre à la demande</a:t>
            </a:r>
            <a:endParaRPr lang="fr-FR" sz="800" b="1">
              <a:solidFill>
                <a:schemeClr val="bg1"/>
              </a:solidFill>
              <a:latin typeface="Quicksand"/>
              <a:cs typeface="Aharoni" panose="02010803020104030203" pitchFamily="2" charset="-79"/>
            </a:endParaRP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9AED151F-B46E-A385-007E-20F741028E1F}"/>
              </a:ext>
            </a:extLst>
          </p:cNvPr>
          <p:cNvSpPr txBox="1"/>
          <p:nvPr/>
        </p:nvSpPr>
        <p:spPr>
          <a:xfrm>
            <a:off x="2910620" y="836313"/>
            <a:ext cx="1521769" cy="338554"/>
          </a:xfrm>
          <a:prstGeom prst="homePlate">
            <a:avLst/>
          </a:prstGeom>
          <a:solidFill>
            <a:srgbClr val="38BADB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Quicksand"/>
                <a:cs typeface="Aharoni"/>
              </a:rPr>
              <a:t>Rechercher une place de spécialité</a:t>
            </a:r>
          </a:p>
        </p:txBody>
      </p:sp>
      <p:sp>
        <p:nvSpPr>
          <p:cNvPr id="143" name="Google Shape;159;p17">
            <a:extLst>
              <a:ext uri="{FF2B5EF4-FFF2-40B4-BE49-F238E27FC236}">
                <a16:creationId xmlns:a16="http://schemas.microsoft.com/office/drawing/2014/main" id="{7943B02F-D351-02EE-FDE4-E8372BA59A49}"/>
              </a:ext>
            </a:extLst>
          </p:cNvPr>
          <p:cNvSpPr txBox="1"/>
          <p:nvPr/>
        </p:nvSpPr>
        <p:spPr>
          <a:xfrm>
            <a:off x="750624" y="2361582"/>
            <a:ext cx="1659933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fr-FR" sz="1000" b="1">
                <a:solidFill>
                  <a:srgbClr val="0060A7"/>
                </a:solidFill>
                <a:latin typeface="Quicksand"/>
                <a:ea typeface="Open Sans"/>
                <a:cs typeface="Open Sans"/>
              </a:rPr>
              <a:t>Établissements receveurs formés au module HNP</a:t>
            </a:r>
            <a:endParaRPr kumimoji="0" lang="fr-FR" sz="1000" b="1" i="0" u="none" strike="noStrike" kern="1200" cap="none" spc="0" normalizeH="0" baseline="0" noProof="0">
              <a:ln>
                <a:noFill/>
              </a:ln>
              <a:solidFill>
                <a:srgbClr val="0060A7"/>
              </a:solidFill>
              <a:effectLst/>
              <a:uLnTx/>
              <a:uFillTx/>
              <a:latin typeface="Quicksand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5D4C2078-27F2-0050-CB98-EA0F81D03AEF}"/>
              </a:ext>
            </a:extLst>
          </p:cNvPr>
          <p:cNvSpPr txBox="1"/>
          <p:nvPr/>
        </p:nvSpPr>
        <p:spPr>
          <a:xfrm>
            <a:off x="9130061" y="1364502"/>
            <a:ext cx="2991313" cy="707886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Expérimental en Occitanie sur 4 départements 11 -31 –34 -66</a:t>
            </a:r>
            <a:endParaRPr lang="fr-FR">
              <a:solidFill>
                <a:schemeClr val="tx1">
                  <a:lumMod val="50000"/>
                </a:schemeClr>
              </a:solidFill>
              <a:latin typeface="Quicksand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Accompagnement ORU via les coordonnateurs </a:t>
            </a:r>
            <a:endParaRPr lang="fr-FR" sz="1000">
              <a:solidFill>
                <a:schemeClr val="tx1">
                  <a:lumMod val="50000"/>
                </a:schemeClr>
              </a:solidFill>
              <a:latin typeface="Quicksand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Support utilisateur disponible - CDS</a:t>
            </a:r>
            <a:endParaRPr lang="fr-FR" sz="1000">
              <a:solidFill>
                <a:schemeClr val="tx1">
                  <a:lumMod val="50000"/>
                </a:schemeClr>
              </a:solidFill>
              <a:latin typeface="Quicksand"/>
            </a:endParaRP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12DAE99E-AA16-89E4-D2E4-FF80E2B3010C}"/>
              </a:ext>
            </a:extLst>
          </p:cNvPr>
          <p:cNvSpPr txBox="1"/>
          <p:nvPr/>
        </p:nvSpPr>
        <p:spPr>
          <a:xfrm>
            <a:off x="9139830" y="2536808"/>
            <a:ext cx="2991313" cy="815608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,Sans-Serif"/>
              <a:buChar char="§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Expérimental en Occitanie sur 4 départements 11 -31 –34 -66</a:t>
            </a:r>
          </a:p>
          <a:p>
            <a:pPr marL="171450" indent="-171450">
              <a:buFont typeface="Wingdings,Sans-Serif"/>
              <a:buChar char="§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cs typeface="Aharoni" panose="02010803020104030203" pitchFamily="2" charset="-79"/>
              </a:rPr>
              <a:t>Accompagnement ORU via les coordonnateurs </a:t>
            </a:r>
          </a:p>
          <a:p>
            <a:pPr marL="171450" indent="-171450">
              <a:buFont typeface="Wingdings,Sans-Serif"/>
              <a:buChar char="§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cs typeface="Aharoni"/>
              </a:rPr>
              <a:t>Support utilisateur disponible - CDS</a:t>
            </a:r>
          </a:p>
          <a:p>
            <a:endParaRPr lang="fr-FR" sz="700">
              <a:solidFill>
                <a:schemeClr val="tx1">
                  <a:lumMod val="50000"/>
                </a:schemeClr>
              </a:solidFill>
              <a:latin typeface="Quicksand"/>
              <a:cs typeface="Aharoni"/>
            </a:endParaRPr>
          </a:p>
        </p:txBody>
      </p:sp>
      <p:sp>
        <p:nvSpPr>
          <p:cNvPr id="147" name="Freeform 850">
            <a:extLst>
              <a:ext uri="{FF2B5EF4-FFF2-40B4-BE49-F238E27FC236}">
                <a16:creationId xmlns:a16="http://schemas.microsoft.com/office/drawing/2014/main" id="{6991FF92-6588-EC09-7C29-F46DCBAA83CC}"/>
              </a:ext>
            </a:extLst>
          </p:cNvPr>
          <p:cNvSpPr>
            <a:spLocks/>
          </p:cNvSpPr>
          <p:nvPr/>
        </p:nvSpPr>
        <p:spPr bwMode="auto">
          <a:xfrm>
            <a:off x="5662271" y="1519068"/>
            <a:ext cx="298229" cy="307453"/>
          </a:xfrm>
          <a:custGeom>
            <a:avLst/>
            <a:gdLst>
              <a:gd name="T0" fmla="*/ 131 w 351"/>
              <a:gd name="T1" fmla="*/ 363 h 363"/>
              <a:gd name="T2" fmla="*/ 103 w 351"/>
              <a:gd name="T3" fmla="*/ 349 h 363"/>
              <a:gd name="T4" fmla="*/ 11 w 351"/>
              <a:gd name="T5" fmla="*/ 228 h 363"/>
              <a:gd name="T6" fmla="*/ 18 w 351"/>
              <a:gd name="T7" fmla="*/ 178 h 363"/>
              <a:gd name="T8" fmla="*/ 68 w 351"/>
              <a:gd name="T9" fmla="*/ 185 h 363"/>
              <a:gd name="T10" fmla="*/ 129 w 351"/>
              <a:gd name="T11" fmla="*/ 265 h 363"/>
              <a:gd name="T12" fmla="*/ 280 w 351"/>
              <a:gd name="T13" fmla="*/ 22 h 363"/>
              <a:gd name="T14" fmla="*/ 329 w 351"/>
              <a:gd name="T15" fmla="*/ 10 h 363"/>
              <a:gd name="T16" fmla="*/ 340 w 351"/>
              <a:gd name="T17" fmla="*/ 59 h 363"/>
              <a:gd name="T18" fmla="*/ 162 w 351"/>
              <a:gd name="T19" fmla="*/ 346 h 363"/>
              <a:gd name="T20" fmla="*/ 133 w 351"/>
              <a:gd name="T21" fmla="*/ 363 h 363"/>
              <a:gd name="T22" fmla="*/ 131 w 351"/>
              <a:gd name="T23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1" h="363">
                <a:moveTo>
                  <a:pt x="131" y="363"/>
                </a:moveTo>
                <a:cubicBezTo>
                  <a:pt x="120" y="363"/>
                  <a:pt x="110" y="358"/>
                  <a:pt x="103" y="349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0" y="213"/>
                  <a:pt x="3" y="190"/>
                  <a:pt x="18" y="178"/>
                </a:cubicBezTo>
                <a:cubicBezTo>
                  <a:pt x="34" y="166"/>
                  <a:pt x="56" y="169"/>
                  <a:pt x="68" y="185"/>
                </a:cubicBezTo>
                <a:cubicBezTo>
                  <a:pt x="129" y="265"/>
                  <a:pt x="129" y="265"/>
                  <a:pt x="129" y="265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90" y="5"/>
                  <a:pt x="312" y="0"/>
                  <a:pt x="329" y="10"/>
                </a:cubicBezTo>
                <a:cubicBezTo>
                  <a:pt x="346" y="21"/>
                  <a:pt x="351" y="43"/>
                  <a:pt x="340" y="59"/>
                </a:cubicBezTo>
                <a:cubicBezTo>
                  <a:pt x="162" y="346"/>
                  <a:pt x="162" y="346"/>
                  <a:pt x="162" y="346"/>
                </a:cubicBezTo>
                <a:cubicBezTo>
                  <a:pt x="155" y="356"/>
                  <a:pt x="145" y="363"/>
                  <a:pt x="133" y="363"/>
                </a:cubicBezTo>
                <a:cubicBezTo>
                  <a:pt x="132" y="363"/>
                  <a:pt x="132" y="363"/>
                  <a:pt x="131" y="36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98DB"/>
              </a:solidFill>
              <a:effectLst/>
              <a:uLnTx/>
              <a:uFillTx/>
              <a:latin typeface="Quicksand"/>
            </a:endParaRP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38E0D855-C5E0-AAD4-1109-B7704F3EE191}"/>
              </a:ext>
            </a:extLst>
          </p:cNvPr>
          <p:cNvSpPr txBox="1"/>
          <p:nvPr/>
        </p:nvSpPr>
        <p:spPr>
          <a:xfrm>
            <a:off x="599339" y="1778630"/>
            <a:ext cx="2264702" cy="2462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000" dirty="0">
                <a:solidFill>
                  <a:schemeClr val="tx1">
                    <a:lumMod val="50000"/>
                  </a:schemeClr>
                </a:solidFill>
                <a:latin typeface="Quicksand"/>
                <a:ea typeface="Open Sans"/>
                <a:cs typeface="Open Sans"/>
              </a:rPr>
              <a:t>Médecins hospitaliers – profil HNP</a:t>
            </a:r>
            <a:endParaRPr lang="fr-FR" sz="1000" dirty="0">
              <a:solidFill>
                <a:schemeClr val="tx1">
                  <a:lumMod val="50000"/>
                </a:schemeClr>
              </a:solidFill>
              <a:latin typeface="Quicksand"/>
            </a:endParaRPr>
          </a:p>
        </p:txBody>
      </p:sp>
      <p:sp>
        <p:nvSpPr>
          <p:cNvPr id="152" name="ZoneTexte 151">
            <a:extLst>
              <a:ext uri="{FF2B5EF4-FFF2-40B4-BE49-F238E27FC236}">
                <a16:creationId xmlns:a16="http://schemas.microsoft.com/office/drawing/2014/main" id="{66F71BB6-1033-06B6-923D-83197998185E}"/>
              </a:ext>
            </a:extLst>
          </p:cNvPr>
          <p:cNvSpPr txBox="1"/>
          <p:nvPr/>
        </p:nvSpPr>
        <p:spPr>
          <a:xfrm>
            <a:off x="738524" y="2790655"/>
            <a:ext cx="1854395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ea typeface="Open Sans"/>
                <a:cs typeface="Open Sans"/>
              </a:rPr>
              <a:t>Médecins hospitaliers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000" err="1">
                <a:solidFill>
                  <a:schemeClr val="tx1">
                    <a:lumMod val="50000"/>
                  </a:schemeClr>
                </a:solidFill>
                <a:latin typeface="Quicksand"/>
                <a:ea typeface="Open Sans"/>
                <a:cs typeface="Open Sans"/>
              </a:rPr>
              <a:t>Bed</a:t>
            </a: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ea typeface="Open Sans"/>
                <a:cs typeface="Open Sans"/>
              </a:rPr>
              <a:t> manager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000">
                <a:solidFill>
                  <a:schemeClr val="tx1">
                    <a:lumMod val="50000"/>
                  </a:schemeClr>
                </a:solidFill>
                <a:latin typeface="Quicksand"/>
                <a:ea typeface="Open Sans"/>
                <a:cs typeface="Open Sans"/>
              </a:rPr>
              <a:t>Plateforme de gestion des lits </a:t>
            </a:r>
          </a:p>
        </p:txBody>
      </p:sp>
      <p:pic>
        <p:nvPicPr>
          <p:cNvPr id="159" name="Espace réservé pour une image  25" descr="Une image contenant horloge&#10;&#10;Description générée automatiquement">
            <a:extLst>
              <a:ext uri="{FF2B5EF4-FFF2-40B4-BE49-F238E27FC236}">
                <a16:creationId xmlns:a16="http://schemas.microsoft.com/office/drawing/2014/main" id="{C3E40938-DC73-EECF-9035-08CDBA83E5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9" y="1421212"/>
            <a:ext cx="585342" cy="585342"/>
          </a:xfrm>
          <a:prstGeom prst="rect">
            <a:avLst/>
          </a:prstGeom>
        </p:spPr>
      </p:pic>
      <p:pic>
        <p:nvPicPr>
          <p:cNvPr id="160" name="Image 159" descr="Une image contenant dessin humoristique, clipart, Visage humain&#10;&#10;Description générée automatiquement">
            <a:extLst>
              <a:ext uri="{FF2B5EF4-FFF2-40B4-BE49-F238E27FC236}">
                <a16:creationId xmlns:a16="http://schemas.microsoft.com/office/drawing/2014/main" id="{62BBBFA1-230D-AA56-B36F-D3CA7B921D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28" y="2593732"/>
            <a:ext cx="625234" cy="62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00208"/>
      </p:ext>
    </p:extLst>
  </p:cSld>
  <p:clrMapOvr>
    <a:masterClrMapping/>
  </p:clrMapOvr>
</p:sld>
</file>

<file path=ppt/theme/theme1.xml><?xml version="1.0" encoding="utf-8"?>
<a:theme xmlns:a="http://schemas.openxmlformats.org/drawingml/2006/main" name="1_Slides de contenus">
  <a:themeElements>
    <a:clrScheme name="Personnalisé 1">
      <a:dk1>
        <a:srgbClr val="52646D"/>
      </a:dk1>
      <a:lt1>
        <a:srgbClr val="FFFFFF"/>
      </a:lt1>
      <a:dk2>
        <a:srgbClr val="0060A7"/>
      </a:dk2>
      <a:lt2>
        <a:srgbClr val="44BADC"/>
      </a:lt2>
      <a:accent1>
        <a:srgbClr val="0060A7"/>
      </a:accent1>
      <a:accent2>
        <a:srgbClr val="ED6C4D"/>
      </a:accent2>
      <a:accent3>
        <a:srgbClr val="FAB500"/>
      </a:accent3>
      <a:accent4>
        <a:srgbClr val="98C221"/>
      </a:accent4>
      <a:accent5>
        <a:srgbClr val="E5134C"/>
      </a:accent5>
      <a:accent6>
        <a:srgbClr val="5E3E7F"/>
      </a:accent6>
      <a:hlink>
        <a:srgbClr val="52646D"/>
      </a:hlink>
      <a:folHlink>
        <a:srgbClr val="44BADC"/>
      </a:folHlink>
    </a:clrScheme>
    <a:fontScheme name="Polices e-santé Occitanie">
      <a:majorFont>
        <a:latin typeface="Quicksan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ctr">
          <a:defRPr sz="3600" b="1" dirty="0">
            <a:solidFill>
              <a:schemeClr val="tx1">
                <a:lumMod val="75000"/>
                <a:lumOff val="25000"/>
              </a:schemeClr>
            </a:solidFill>
            <a:latin typeface="Quicksand" pitchFamily="2" charset="0"/>
            <a:ea typeface="+mn-ea"/>
            <a:cs typeface="Aharoni" panose="02010803020104030203" pitchFamily="2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3 Beta-test modèle powerpoint v3.potx" id="{E060F8CB-4B41-4F8C-B00A-911E237959F9}" vid="{EC57AC3F-35DC-463E-B746-286151DAE58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a7cc02-f579-403b-9706-1a34385f9866">
      <Terms xmlns="http://schemas.microsoft.com/office/infopath/2007/PartnerControls"/>
    </lcf76f155ced4ddcb4097134ff3c332f>
    <TaxCatchAll xmlns="4b654bf5-04c1-4fe8-98fa-e122cb0f18bf" xsi:nil="true"/>
    <Miseenprod xmlns="01a7cc02-f579-403b-9706-1a34385f9866" xsi:nil="true"/>
    <P_x00e9_riodepr_x00e9_vue xmlns="01a7cc02-f579-403b-9706-1a34385f9866" xsi:nil="true"/>
    <Tempsestim_x00e9_ xmlns="01a7cc02-f579-403b-9706-1a34385f9866" xsi:nil="true"/>
    <Demandefaitepar xmlns="01a7cc02-f579-403b-9706-1a34385f9866">
      <UserInfo>
        <DisplayName/>
        <AccountId xsi:nil="true"/>
        <AccountType/>
      </UserInfo>
    </Demandefaitepar>
    <Formation xmlns="01a7cc02-f579-403b-9706-1a34385f9866" xsi:nil="true"/>
    <Datebutoirpr_x00e9_prod xmlns="01a7cc02-f579-403b-9706-1a34385f9866" xsi:nil="true"/>
    <Etatdelademande xmlns="01a7cc02-f579-403b-9706-1a34385f9866" xsi:nil="true"/>
    <Commentaire xmlns="01a7cc02-f579-403b-9706-1a34385f9866" xsi:nil="true"/>
    <Th_x00e8_me xmlns="01a7cc02-f579-403b-9706-1a34385f986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23" ma:contentTypeDescription="Crée un document." ma:contentTypeScope="" ma:versionID="aad1afdf7b6e10e108cd127841412408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867da8afb0bd5e12fada42e8142d4836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Th_x00e8_me" minOccurs="0"/>
                <xsd:element ref="ns2:P_x00e9_riodepr_x00e9_vue" minOccurs="0"/>
                <xsd:element ref="ns2:Tempsestim_x00e9_" minOccurs="0"/>
                <xsd:element ref="ns2:Demandefaitepar" minOccurs="0"/>
                <xsd:element ref="ns2:Datebutoirpr_x00e9_prod" minOccurs="0"/>
                <xsd:element ref="ns2:Etatdelademande" minOccurs="0"/>
                <xsd:element ref="ns2:Miseenprod" minOccurs="0"/>
                <xsd:element ref="ns2:Commentaire" minOccurs="0"/>
                <xsd:element ref="ns2:Form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Th_x00e8_me" ma:index="22" nillable="true" ma:displayName="Thème" ma:format="Dropdown" ma:internalName="Th_x00e8_me">
      <xsd:simpleType>
        <xsd:restriction base="dms:Text">
          <xsd:maxLength value="255"/>
        </xsd:restriction>
      </xsd:simpleType>
    </xsd:element>
    <xsd:element name="P_x00e9_riodepr_x00e9_vue" ma:index="23" nillable="true" ma:displayName="Période prévue" ma:format="Dropdown" ma:internalName="P_x00e9_riodepr_x00e9_vue">
      <xsd:simpleType>
        <xsd:restriction base="dms:Text">
          <xsd:maxLength value="255"/>
        </xsd:restriction>
      </xsd:simpleType>
    </xsd:element>
    <xsd:element name="Tempsestim_x00e9_" ma:index="24" nillable="true" ma:displayName="Temps estimé" ma:format="Dropdown" ma:internalName="Tempsestim_x00e9_">
      <xsd:simpleType>
        <xsd:union memberTypes="dms:Text">
          <xsd:simpleType>
            <xsd:restriction base="dms:Choice">
              <xsd:enumeration value="0.5 jour"/>
              <xsd:enumeration value="1 jour"/>
              <xsd:enumeration value="2 jours"/>
              <xsd:enumeration value="5 jours"/>
              <xsd:enumeration value="10 jours"/>
            </xsd:restriction>
          </xsd:simpleType>
        </xsd:union>
      </xsd:simpleType>
    </xsd:element>
    <xsd:element name="Demandefaitepar" ma:index="25" nillable="true" ma:displayName="Demande faite par" ma:format="Dropdown" ma:list="UserInfo" ma:SharePointGroup="0" ma:internalName="Demandefaitepa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atebutoirpr_x00e9_prod" ma:index="26" nillable="true" ma:displayName="Date butoir préprod" ma:format="DateOnly" ma:internalName="Datebutoirpr_x00e9_prod">
      <xsd:simpleType>
        <xsd:restriction base="dms:DateTime"/>
      </xsd:simpleType>
    </xsd:element>
    <xsd:element name="Etatdelademande" ma:index="27" nillable="true" ma:displayName="Etat de la demande" ma:format="Dropdown" ma:internalName="Etatdelademande">
      <xsd:simpleType>
        <xsd:restriction base="dms:Choice">
          <xsd:enumeration value="Prévision"/>
          <xsd:enumeration value="A traiter"/>
          <xsd:enumeration value="En cours préprod"/>
          <xsd:enumeration value="Préprod OK"/>
          <xsd:enumeration value="Validé pour prod"/>
          <xsd:enumeration value="En cours prod"/>
          <xsd:enumeration value="Prod ok"/>
        </xsd:restriction>
      </xsd:simpleType>
    </xsd:element>
    <xsd:element name="Miseenprod" ma:index="28" nillable="true" ma:displayName="Mise en prod" ma:format="DateOnly" ma:internalName="Miseenprod">
      <xsd:simpleType>
        <xsd:restriction base="dms:DateTime"/>
      </xsd:simpleType>
    </xsd:element>
    <xsd:element name="Commentaire" ma:index="29" nillable="true" ma:displayName="Commentaire" ma:format="Dropdown" ma:internalName="Commentaire">
      <xsd:simpleType>
        <xsd:restriction base="dms:Text">
          <xsd:maxLength value="255"/>
        </xsd:restriction>
      </xsd:simpleType>
    </xsd:element>
    <xsd:element name="Formation" ma:index="30" nillable="true" ma:displayName="Formation" ma:format="Dropdown" ma:internalName="Formation">
      <xsd:simpleType>
        <xsd:restriction base="dms:Choice">
          <xsd:enumeration value="A faire"/>
          <xsd:enumeration value="Fai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D34567-D5BF-4B04-B4FF-16FB649F7562}">
  <ds:schemaRefs>
    <ds:schemaRef ds:uri="207cdf1c-9e12-4af2-856a-1b723c53ea9a"/>
    <ds:schemaRef ds:uri="553c5ee5-2a65-4640-8298-c97f452c7aa2"/>
    <ds:schemaRef ds:uri="http://schemas.microsoft.com/office/2006/metadata/properties"/>
    <ds:schemaRef ds:uri="http://schemas.microsoft.com/office/infopath/2007/PartnerControls"/>
    <ds:schemaRef ds:uri="01a7cc02-f579-403b-9706-1a34385f9866"/>
    <ds:schemaRef ds:uri="4b654bf5-04c1-4fe8-98fa-e122cb0f18bf"/>
  </ds:schemaRefs>
</ds:datastoreItem>
</file>

<file path=customXml/itemProps2.xml><?xml version="1.0" encoding="utf-8"?>
<ds:datastoreItem xmlns:ds="http://schemas.openxmlformats.org/officeDocument/2006/customXml" ds:itemID="{627D9A5F-8EA0-4584-A873-50D3B09657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34D972-A753-4896-9430-73D47C6FC0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7cc02-f579-403b-9706-1a34385f9866"/>
    <ds:schemaRef ds:uri="4b654bf5-04c1-4fe8-98fa-e122cb0f18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978</Words>
  <Application>Microsoft Office PowerPoint</Application>
  <PresentationFormat>Grand écran</PresentationFormat>
  <Paragraphs>187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Open Sans</vt:lpstr>
      <vt:lpstr>Quicksand</vt:lpstr>
      <vt:lpstr>Titillium</vt:lpstr>
      <vt:lpstr>Wingdings</vt:lpstr>
      <vt:lpstr>Wingdings,Sans-Serif</vt:lpstr>
      <vt:lpstr>1_Slides de contenus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Benoit COUTURE</dc:creator>
  <cp:lastModifiedBy>Lala NDIAYE</cp:lastModifiedBy>
  <cp:revision>2</cp:revision>
  <dcterms:created xsi:type="dcterms:W3CDTF">2024-10-17T13:09:23Z</dcterms:created>
  <dcterms:modified xsi:type="dcterms:W3CDTF">2025-11-17T08:24:56Z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0x0101001AE25ADDDAC98D43B45461BA867E41CA</vt:lpwstr>
  </property>
  <property fmtid="{D5CDD505-2E9C-101B-9397-08002B2CF9AE}" pid="3" name="MediaServiceImageTags">
    <vt:lpwstr/>
  </property>
  <property fmtid="{D5CDD505-2E9C-101B-9397-08002B2CF9AE}" pid="4" name="Order">
    <vt:r8>8687000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